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img"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61" r:id="rId2"/>
    <p:sldId id="263" r:id="rId3"/>
    <p:sldId id="262" r:id="rId4"/>
    <p:sldId id="270" r:id="rId5"/>
    <p:sldId id="272" r:id="rId6"/>
    <p:sldId id="273" r:id="rId7"/>
    <p:sldId id="265" r:id="rId8"/>
    <p:sldId id="277" r:id="rId9"/>
    <p:sldId id="297" r:id="rId10"/>
    <p:sldId id="294" r:id="rId11"/>
    <p:sldId id="324" r:id="rId12"/>
    <p:sldId id="292" r:id="rId13"/>
    <p:sldId id="278" r:id="rId14"/>
    <p:sldId id="298" r:id="rId15"/>
    <p:sldId id="284" r:id="rId16"/>
    <p:sldId id="286" r:id="rId17"/>
    <p:sldId id="325" r:id="rId18"/>
    <p:sldId id="326" r:id="rId19"/>
    <p:sldId id="303" r:id="rId20"/>
    <p:sldId id="304" r:id="rId21"/>
    <p:sldId id="309" r:id="rId22"/>
    <p:sldId id="302" r:id="rId23"/>
    <p:sldId id="314" r:id="rId24"/>
    <p:sldId id="316" r:id="rId25"/>
    <p:sldId id="317" r:id="rId26"/>
    <p:sldId id="321" r:id="rId27"/>
    <p:sldId id="327" r:id="rId28"/>
    <p:sldId id="323"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5F12"/>
    <a:srgbClr val="41E739"/>
    <a:srgbClr val="E947BB"/>
    <a:srgbClr val="FF5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78251" autoAdjust="0"/>
  </p:normalViewPr>
  <p:slideViewPr>
    <p:cSldViewPr snapToGrid="0">
      <p:cViewPr varScale="1">
        <p:scale>
          <a:sx n="116" d="100"/>
          <a:sy n="116" d="100"/>
        </p:scale>
        <p:origin x="222"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5F1EA6F-5135-4273-8173-2679A90D0553}" type="datetimeFigureOut">
              <a:rPr lang="en-GB" smtClean="0"/>
              <a:t>01/10/2021</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DA0C0C6-BF07-45F3-A6A6-9B3C1FCF323B}" type="slidenum">
              <a:rPr lang="en-GB" smtClean="0"/>
              <a:t>‹#›</a:t>
            </a:fld>
            <a:endParaRPr lang="en-GB"/>
          </a:p>
        </p:txBody>
      </p:sp>
    </p:spTree>
    <p:extLst>
      <p:ext uri="{BB962C8B-B14F-4D97-AF65-F5344CB8AC3E}">
        <p14:creationId xmlns:p14="http://schemas.microsoft.com/office/powerpoint/2010/main" val="152660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A0C0C6-BF07-45F3-A6A6-9B3C1FCF323B}" type="slidenum">
              <a:rPr lang="en-GB" smtClean="0"/>
              <a:t>1</a:t>
            </a:fld>
            <a:endParaRPr lang="en-GB"/>
          </a:p>
        </p:txBody>
      </p:sp>
    </p:spTree>
    <p:extLst>
      <p:ext uri="{BB962C8B-B14F-4D97-AF65-F5344CB8AC3E}">
        <p14:creationId xmlns:p14="http://schemas.microsoft.com/office/powerpoint/2010/main" val="61777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A0C0C6-BF07-45F3-A6A6-9B3C1FCF323B}" type="slidenum">
              <a:rPr lang="en-GB" smtClean="0"/>
              <a:t>2</a:t>
            </a:fld>
            <a:endParaRPr lang="en-GB"/>
          </a:p>
        </p:txBody>
      </p:sp>
    </p:spTree>
    <p:extLst>
      <p:ext uri="{BB962C8B-B14F-4D97-AF65-F5344CB8AC3E}">
        <p14:creationId xmlns:p14="http://schemas.microsoft.com/office/powerpoint/2010/main" val="427873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A0C0C6-BF07-45F3-A6A6-9B3C1FCF323B}" type="slidenum">
              <a:rPr lang="en-GB" smtClean="0"/>
              <a:t>3</a:t>
            </a:fld>
            <a:endParaRPr lang="en-GB"/>
          </a:p>
        </p:txBody>
      </p:sp>
    </p:spTree>
    <p:extLst>
      <p:ext uri="{BB962C8B-B14F-4D97-AF65-F5344CB8AC3E}">
        <p14:creationId xmlns:p14="http://schemas.microsoft.com/office/powerpoint/2010/main" val="3878939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A0C0C6-BF07-45F3-A6A6-9B3C1FCF323B}" type="slidenum">
              <a:rPr lang="en-GB" smtClean="0"/>
              <a:t>4</a:t>
            </a:fld>
            <a:endParaRPr lang="en-GB"/>
          </a:p>
        </p:txBody>
      </p:sp>
    </p:spTree>
    <p:extLst>
      <p:ext uri="{BB962C8B-B14F-4D97-AF65-F5344CB8AC3E}">
        <p14:creationId xmlns:p14="http://schemas.microsoft.com/office/powerpoint/2010/main" val="40014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Fact checking websites by country:</a:t>
            </a:r>
          </a:p>
          <a:p>
            <a:endParaRPr lang="en-GB" dirty="0" smtClean="0"/>
          </a:p>
          <a:p>
            <a:r>
              <a:rPr lang="en-GB" b="1" dirty="0"/>
              <a:t>Germany</a:t>
            </a:r>
          </a:p>
          <a:p>
            <a:r>
              <a:rPr lang="en-GB" dirty="0"/>
              <a:t>www.Volksverpetzer.de , launched by Thomas </a:t>
            </a:r>
            <a:r>
              <a:rPr lang="en-GB" dirty="0" err="1"/>
              <a:t>Laschyk</a:t>
            </a:r>
            <a:endParaRPr lang="en-GB" dirty="0"/>
          </a:p>
          <a:p>
            <a:r>
              <a:rPr lang="en-GB" dirty="0"/>
              <a:t>www.Correctiv.org , launched by "</a:t>
            </a:r>
            <a:r>
              <a:rPr lang="en-GB" dirty="0" err="1"/>
              <a:t>Recherchen</a:t>
            </a:r>
            <a:r>
              <a:rPr lang="en-GB" dirty="0"/>
              <a:t> </a:t>
            </a:r>
            <a:r>
              <a:rPr lang="en-GB" dirty="0" err="1"/>
              <a:t>für</a:t>
            </a:r>
            <a:r>
              <a:rPr lang="en-GB" dirty="0"/>
              <a:t> die </a:t>
            </a:r>
            <a:r>
              <a:rPr lang="en-GB" dirty="0" err="1"/>
              <a:t>Gesellschaft</a:t>
            </a:r>
            <a:r>
              <a:rPr lang="en-GB" dirty="0"/>
              <a:t> </a:t>
            </a:r>
            <a:r>
              <a:rPr lang="en-GB" dirty="0" err="1"/>
              <a:t>gemeinnützige</a:t>
            </a:r>
            <a:r>
              <a:rPr lang="en-GB" dirty="0"/>
              <a:t> GmbH“</a:t>
            </a:r>
          </a:p>
          <a:p>
            <a:endParaRPr lang="en-GB" dirty="0"/>
          </a:p>
          <a:p>
            <a:r>
              <a:rPr lang="en-GB" b="1" dirty="0"/>
              <a:t>Lithuania</a:t>
            </a:r>
          </a:p>
          <a:p>
            <a:r>
              <a:rPr lang="en-GB" dirty="0"/>
              <a:t>www.Demaskuok.lt and www.Debunk.eu: launched by </a:t>
            </a:r>
            <a:r>
              <a:rPr lang="en-GB" dirty="0" err="1"/>
              <a:t>Delfi</a:t>
            </a:r>
            <a:r>
              <a:rPr lang="en-GB" dirty="0"/>
              <a:t> and other Lithuanian online media.</a:t>
            </a:r>
          </a:p>
          <a:p>
            <a:endParaRPr lang="en-GB" dirty="0"/>
          </a:p>
          <a:p>
            <a:r>
              <a:rPr lang="en-US" b="1" dirty="0"/>
              <a:t>Spain</a:t>
            </a:r>
            <a:endParaRPr lang="en-US" dirty="0"/>
          </a:p>
          <a:p>
            <a:r>
              <a:rPr lang="en-US" dirty="0"/>
              <a:t>www.Miniver.org  First dedicated fact-checking web in Spain, launched in 2017, with the purpose of debunking fake news. Accredited by Google as fact-checking organization.</a:t>
            </a:r>
          </a:p>
          <a:p>
            <a:r>
              <a:rPr lang="en-US" dirty="0"/>
              <a:t>www.newtral.es  </a:t>
            </a:r>
            <a:r>
              <a:rPr lang="en-US" dirty="0" err="1"/>
              <a:t>Newtral</a:t>
            </a:r>
            <a:r>
              <a:rPr lang="en-US" dirty="0"/>
              <a:t> - Spanish fact-checking organization. Currently the official news verifier for Facebook Spain</a:t>
            </a:r>
          </a:p>
          <a:p>
            <a:r>
              <a:rPr lang="en-US" dirty="0"/>
              <a:t>www.Maldita.es  Independent Spanish fact-checking organization.</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DA0C0C6-BF07-45F3-A6A6-9B3C1FCF323B}" type="slidenum">
              <a:rPr lang="en-GB" smtClean="0"/>
              <a:t>5</a:t>
            </a:fld>
            <a:endParaRPr lang="en-GB"/>
          </a:p>
        </p:txBody>
      </p:sp>
    </p:spTree>
    <p:extLst>
      <p:ext uri="{BB962C8B-B14F-4D97-AF65-F5344CB8AC3E}">
        <p14:creationId xmlns:p14="http://schemas.microsoft.com/office/powerpoint/2010/main" val="3680998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A0C0C6-BF07-45F3-A6A6-9B3C1FCF323B}" type="slidenum">
              <a:rPr lang="en-GB" smtClean="0"/>
              <a:t>8</a:t>
            </a:fld>
            <a:endParaRPr lang="en-GB"/>
          </a:p>
        </p:txBody>
      </p:sp>
    </p:spTree>
    <p:extLst>
      <p:ext uri="{BB962C8B-B14F-4D97-AF65-F5344CB8AC3E}">
        <p14:creationId xmlns:p14="http://schemas.microsoft.com/office/powerpoint/2010/main" val="314894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A0C0C6-BF07-45F3-A6A6-9B3C1FCF323B}" type="slidenum">
              <a:rPr lang="en-GB" smtClean="0"/>
              <a:t>13</a:t>
            </a:fld>
            <a:endParaRPr lang="en-GB"/>
          </a:p>
        </p:txBody>
      </p:sp>
    </p:spTree>
    <p:extLst>
      <p:ext uri="{BB962C8B-B14F-4D97-AF65-F5344CB8AC3E}">
        <p14:creationId xmlns:p14="http://schemas.microsoft.com/office/powerpoint/2010/main" val="1872389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A0C0C6-BF07-45F3-A6A6-9B3C1FCF323B}" type="slidenum">
              <a:rPr lang="en-GB" smtClean="0"/>
              <a:t>17</a:t>
            </a:fld>
            <a:endParaRPr lang="en-GB"/>
          </a:p>
        </p:txBody>
      </p:sp>
    </p:spTree>
    <p:extLst>
      <p:ext uri="{BB962C8B-B14F-4D97-AF65-F5344CB8AC3E}">
        <p14:creationId xmlns:p14="http://schemas.microsoft.com/office/powerpoint/2010/main" val="1579280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A0C0C6-BF07-45F3-A6A6-9B3C1FCF323B}" type="slidenum">
              <a:rPr lang="en-GB" smtClean="0"/>
              <a:t>18</a:t>
            </a:fld>
            <a:endParaRPr lang="en-GB"/>
          </a:p>
        </p:txBody>
      </p:sp>
    </p:spTree>
    <p:extLst>
      <p:ext uri="{BB962C8B-B14F-4D97-AF65-F5344CB8AC3E}">
        <p14:creationId xmlns:p14="http://schemas.microsoft.com/office/powerpoint/2010/main" val="624443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6788" y="139700"/>
            <a:ext cx="1925637"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lussdiagramm: Verzögerung 4"/>
          <p:cNvSpPr/>
          <p:nvPr/>
        </p:nvSpPr>
        <p:spPr>
          <a:xfrm>
            <a:off x="0" y="1447800"/>
            <a:ext cx="1008063" cy="792163"/>
          </a:xfrm>
          <a:prstGeom prst="flowChartDelay">
            <a:avLst/>
          </a:prstGeom>
          <a:solidFill>
            <a:srgbClr val="5D9C4E"/>
          </a:solidFill>
          <a:ln>
            <a:solidFill>
              <a:srgbClr val="5D9C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6" name="Flussdiagramm: Verzögerung 5"/>
          <p:cNvSpPr/>
          <p:nvPr/>
        </p:nvSpPr>
        <p:spPr>
          <a:xfrm>
            <a:off x="0" y="1892300"/>
            <a:ext cx="1008063" cy="792163"/>
          </a:xfrm>
          <a:prstGeom prst="flowChartDelay">
            <a:avLst/>
          </a:prstGeom>
          <a:solidFill>
            <a:srgbClr val="FC9236"/>
          </a:solidFill>
          <a:ln>
            <a:solidFill>
              <a:srgbClr val="FC9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pic>
        <p:nvPicPr>
          <p:cNvPr id="7"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5763" y="6115050"/>
            <a:ext cx="123666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238" y="6007100"/>
            <a:ext cx="13589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5880100"/>
            <a:ext cx="9413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822950"/>
            <a:ext cx="14049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U:\02.Veikla\07.Renginiai\Renginiu bylos\2015\5R78 KA2 Start-up\002 Papildomos medziagos rengimas\PRAKTINIS VADOVAS DOTACIJU GAVEJAMS\Praktinio vadovo priedai\17 priedas. EU veliava_fund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913" y="223838"/>
            <a:ext cx="2478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524000" y="1389064"/>
            <a:ext cx="9944100" cy="1501991"/>
          </a:xfrm>
        </p:spPr>
        <p:txBody>
          <a:bodyPr anchor="b"/>
          <a:lstStyle>
            <a:lvl1pPr algn="l">
              <a:defRPr sz="4600"/>
            </a:lvl1pPr>
          </a:lstStyle>
          <a:p>
            <a:endParaRPr lang="de-DE" dirty="0"/>
          </a:p>
        </p:txBody>
      </p:sp>
    </p:spTree>
    <p:extLst>
      <p:ext uri="{BB962C8B-B14F-4D97-AF65-F5344CB8AC3E}">
        <p14:creationId xmlns:p14="http://schemas.microsoft.com/office/powerpoint/2010/main" val="353912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4438" y="519113"/>
            <a:ext cx="1925637" cy="64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lussdiagramm: Verzögerung 4"/>
          <p:cNvSpPr/>
          <p:nvPr/>
        </p:nvSpPr>
        <p:spPr>
          <a:xfrm>
            <a:off x="0" y="358775"/>
            <a:ext cx="708025" cy="593725"/>
          </a:xfrm>
          <a:prstGeom prst="flowChartDelay">
            <a:avLst/>
          </a:prstGeom>
          <a:solidFill>
            <a:srgbClr val="5D9C4E"/>
          </a:solidFill>
          <a:ln>
            <a:solidFill>
              <a:srgbClr val="5D9C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6" name="Flussdiagramm: Verzögerung 5"/>
          <p:cNvSpPr/>
          <p:nvPr/>
        </p:nvSpPr>
        <p:spPr>
          <a:xfrm>
            <a:off x="0" y="647700"/>
            <a:ext cx="708025" cy="636588"/>
          </a:xfrm>
          <a:prstGeom prst="flowChartDelay">
            <a:avLst/>
          </a:prstGeom>
          <a:solidFill>
            <a:srgbClr val="FC9236"/>
          </a:solidFill>
          <a:ln>
            <a:solidFill>
              <a:srgbClr val="FC9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6238875"/>
            <a:ext cx="2909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3" y="6364288"/>
            <a:ext cx="1892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defRPr/>
            </a:lvl1pPr>
          </a:lstStyle>
          <a:p>
            <a:endParaRPr lang="de-DE" dirty="0"/>
          </a:p>
        </p:txBody>
      </p:sp>
      <p:sp>
        <p:nvSpPr>
          <p:cNvPr id="3" name="Inhaltsplatzhalter 2"/>
          <p:cNvSpPr>
            <a:spLocks noGrp="1"/>
          </p:cNvSpPr>
          <p:nvPr>
            <p:ph idx="1"/>
          </p:nvPr>
        </p:nvSpPr>
        <p:spPr/>
        <p:txBody>
          <a:bodyPr/>
          <a:lstStyle>
            <a:lvl1pPr marL="457200" indent="-457200">
              <a:buFontTx/>
              <a:buBlip>
                <a:blip r:embed="rId5"/>
              </a:buBlip>
              <a:defRPr/>
            </a:lvl1pPr>
            <a:lvl2pPr marL="800100" indent="-342900">
              <a:buFontTx/>
              <a:buBlip>
                <a:blip r:embed="rId5"/>
              </a:buBlip>
              <a:defRPr/>
            </a:lvl2pPr>
            <a:lvl3pPr marL="1143000" indent="-228600">
              <a:buFontTx/>
              <a:buBlip>
                <a:blip r:embed="rId5"/>
              </a:buBlip>
              <a:defRPr/>
            </a:lvl3pPr>
            <a:lvl4pPr marL="1600200" indent="-228600">
              <a:buFontTx/>
              <a:buBlip>
                <a:blip r:embed="rId5"/>
              </a:buBlip>
              <a:defRPr/>
            </a:lvl4pPr>
            <a:lvl5pPr marL="2057400" indent="-228600">
              <a:buFontTx/>
              <a:buBlip>
                <a:blip r:embed="rId5"/>
              </a:buBlip>
              <a:defRPr/>
            </a:lvl5pPr>
          </a:lstStyle>
          <a:p>
            <a:pPr lvl="0"/>
            <a:endParaRPr lang="de-DE" dirty="0"/>
          </a:p>
        </p:txBody>
      </p:sp>
      <p:sp>
        <p:nvSpPr>
          <p:cNvPr id="11" name="Fußzeilenplatzhalter 4">
            <a:extLst>
              <a:ext uri="{FF2B5EF4-FFF2-40B4-BE49-F238E27FC236}">
                <a16:creationId xmlns="" xmlns:a16="http://schemas.microsoft.com/office/drawing/2014/main" id="{88A9BD85-53EF-4DEB-9E0F-2EB8DD32450D}"/>
              </a:ext>
            </a:extLst>
          </p:cNvPr>
          <p:cNvSpPr txBox="1">
            <a:spLocks/>
          </p:cNvSpPr>
          <p:nvPr userDrawn="1"/>
        </p:nvSpPr>
        <p:spPr>
          <a:xfrm>
            <a:off x="7391400" y="6508750"/>
            <a:ext cx="4114800" cy="365125"/>
          </a:xfrm>
          <a:prstGeom prst="rect">
            <a:avLst/>
          </a:prstGeom>
        </p:spPr>
        <p:txBody>
          <a:bodyPr vert="horz" lIns="91440" tIns="45720" rIns="91440" bIns="45720" rtlCol="0" anchor="ctr"/>
          <a:lstStyle>
            <a:defPPr>
              <a:defRPr lang="de-DE"/>
            </a:defPPr>
            <a:lvl1pPr algn="ctr" rtl="0" eaLnBrk="1" fontAlgn="auto" hangingPunct="1">
              <a:spcBef>
                <a:spcPts val="0"/>
              </a:spcBef>
              <a:spcAft>
                <a:spcPts val="0"/>
              </a:spcAft>
              <a:defRPr sz="1200" b="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de-DE">
                <a:solidFill>
                  <a:prstClr val="black">
                    <a:tint val="75000"/>
                  </a:prstClr>
                </a:solidFill>
              </a:rPr>
              <a:t>Project-Nr: 2019-1-LT01-KA204-060481</a:t>
            </a:r>
            <a:endParaRPr lang="de-DE" dirty="0">
              <a:solidFill>
                <a:prstClr val="black">
                  <a:tint val="75000"/>
                </a:prstClr>
              </a:solidFill>
            </a:endParaRPr>
          </a:p>
        </p:txBody>
      </p:sp>
    </p:spTree>
    <p:extLst>
      <p:ext uri="{BB962C8B-B14F-4D97-AF65-F5344CB8AC3E}">
        <p14:creationId xmlns:p14="http://schemas.microsoft.com/office/powerpoint/2010/main" val="91195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pic>
        <p:nvPicPr>
          <p:cNvPr id="5"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07978" y="222250"/>
            <a:ext cx="1291643" cy="433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Flussdiagramm: Verzögerung 5"/>
          <p:cNvSpPr/>
          <p:nvPr/>
        </p:nvSpPr>
        <p:spPr>
          <a:xfrm>
            <a:off x="0" y="358775"/>
            <a:ext cx="587375" cy="517227"/>
          </a:xfrm>
          <a:prstGeom prst="flowChartDelay">
            <a:avLst/>
          </a:prstGeom>
          <a:solidFill>
            <a:srgbClr val="5D9C4E"/>
          </a:solidFill>
          <a:ln>
            <a:solidFill>
              <a:srgbClr val="5D9C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7" name="Flussdiagramm: Verzögerung 6"/>
          <p:cNvSpPr/>
          <p:nvPr/>
        </p:nvSpPr>
        <p:spPr>
          <a:xfrm>
            <a:off x="0" y="647700"/>
            <a:ext cx="587375" cy="554567"/>
          </a:xfrm>
          <a:prstGeom prst="flowChartDelay">
            <a:avLst/>
          </a:prstGeom>
          <a:solidFill>
            <a:srgbClr val="FC9236"/>
          </a:solidFill>
          <a:ln>
            <a:solidFill>
              <a:srgbClr val="FC9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0" y="6301403"/>
            <a:ext cx="2606675" cy="53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3" y="6364288"/>
            <a:ext cx="1892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lvl1pPr marL="228600" indent="-228600">
              <a:buFontTx/>
              <a:buBlip>
                <a:blip r:embed="rId5"/>
              </a:buBlip>
              <a:defRPr lang="de-DE" sz="2800" kern="1200" dirty="0" smtClean="0">
                <a:solidFill>
                  <a:srgbClr val="6F6F6F"/>
                </a:solidFill>
                <a:latin typeface="+mn-lt"/>
                <a:ea typeface="+mn-ea"/>
                <a:cs typeface="+mn-cs"/>
              </a:defRPr>
            </a:lvl1pPr>
            <a:lvl2pPr marL="685800" indent="-228600">
              <a:buFontTx/>
              <a:buBlip>
                <a:blip r:embed="rId5"/>
              </a:buBlip>
              <a:defRPr/>
            </a:lvl2pPr>
            <a:lvl3pPr marL="1143000" indent="-228600">
              <a:buFontTx/>
              <a:buBlip>
                <a:blip r:embed="rId5"/>
              </a:buBlip>
              <a:defRPr/>
            </a:lvl3pPr>
            <a:lvl4pPr marL="1600200" indent="-228600">
              <a:buFontTx/>
              <a:buBlip>
                <a:blip r:embed="rId5"/>
              </a:buBlip>
              <a:defRPr/>
            </a:lvl4pPr>
            <a:lvl5pPr marL="2057400" indent="-228600">
              <a:buFontTx/>
              <a:buBlip>
                <a:blip r:embed="rId5"/>
              </a:buBlip>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Inhaltsplatzhalter 2"/>
          <p:cNvSpPr>
            <a:spLocks noGrp="1"/>
          </p:cNvSpPr>
          <p:nvPr>
            <p:ph sz="half" idx="13"/>
          </p:nvPr>
        </p:nvSpPr>
        <p:spPr>
          <a:xfrm>
            <a:off x="6553200" y="1825625"/>
            <a:ext cx="5181600" cy="4503738"/>
          </a:xfrm>
        </p:spPr>
        <p:txBody>
          <a:bodyPr/>
          <a:lstStyle>
            <a:lvl1pPr marL="228600" indent="-228600">
              <a:buFontTx/>
              <a:buBlip>
                <a:blip r:embed="rId5"/>
              </a:buBlip>
              <a:defRPr lang="de-DE" sz="2800" kern="1200" dirty="0" smtClean="0">
                <a:solidFill>
                  <a:srgbClr val="6F6F6F"/>
                </a:solidFill>
                <a:latin typeface="+mn-lt"/>
                <a:ea typeface="+mn-ea"/>
                <a:cs typeface="+mn-cs"/>
              </a:defRPr>
            </a:lvl1pPr>
            <a:lvl2pPr marL="685800" indent="-228600">
              <a:buFontTx/>
              <a:buBlip>
                <a:blip r:embed="rId5"/>
              </a:buBlip>
              <a:defRPr/>
            </a:lvl2pPr>
            <a:lvl3pPr marL="1143000" indent="-228600">
              <a:buFontTx/>
              <a:buBlip>
                <a:blip r:embed="rId5"/>
              </a:buBlip>
              <a:defRPr/>
            </a:lvl3pPr>
            <a:lvl4pPr marL="1600200" indent="-228600">
              <a:buFontTx/>
              <a:buBlip>
                <a:blip r:embed="rId5"/>
              </a:buBlip>
              <a:defRPr/>
            </a:lvl4pPr>
            <a:lvl5pPr marL="2057400" indent="-228600">
              <a:buFontTx/>
              <a:buBlip>
                <a:blip r:embed="rId5"/>
              </a:buBlip>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Fußzeilenplatzhalter 5"/>
          <p:cNvSpPr>
            <a:spLocks noGrp="1"/>
          </p:cNvSpPr>
          <p:nvPr>
            <p:ph type="ftr" sz="quarter" idx="14"/>
          </p:nvPr>
        </p:nvSpPr>
        <p:spPr/>
        <p:txBody>
          <a:bodyPr/>
          <a:lstStyle>
            <a:lvl1pPr>
              <a:defRPr/>
            </a:lvl1pPr>
          </a:lstStyle>
          <a:p>
            <a:pPr>
              <a:defRPr/>
            </a:pPr>
            <a:endParaRPr lang="de-DE">
              <a:solidFill>
                <a:prstClr val="black">
                  <a:tint val="75000"/>
                </a:prstClr>
              </a:solidFill>
            </a:endParaRPr>
          </a:p>
        </p:txBody>
      </p:sp>
    </p:spTree>
    <p:extLst>
      <p:ext uri="{BB962C8B-B14F-4D97-AF65-F5344CB8AC3E}">
        <p14:creationId xmlns:p14="http://schemas.microsoft.com/office/powerpoint/2010/main" val="46538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pic>
        <p:nvPicPr>
          <p:cNvPr id="7"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15600" y="159432"/>
            <a:ext cx="1455208" cy="4882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Flussdiagramm: Verzögerung 7"/>
          <p:cNvSpPr/>
          <p:nvPr/>
        </p:nvSpPr>
        <p:spPr>
          <a:xfrm>
            <a:off x="1" y="358775"/>
            <a:ext cx="584200" cy="482679"/>
          </a:xfrm>
          <a:prstGeom prst="flowChartDelay">
            <a:avLst/>
          </a:prstGeom>
          <a:solidFill>
            <a:srgbClr val="5D9C4E"/>
          </a:solidFill>
          <a:ln>
            <a:solidFill>
              <a:srgbClr val="5D9C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9" name="Flussdiagramm: Verzögerung 8"/>
          <p:cNvSpPr/>
          <p:nvPr userDrawn="1"/>
        </p:nvSpPr>
        <p:spPr>
          <a:xfrm>
            <a:off x="1" y="647700"/>
            <a:ext cx="584200" cy="517525"/>
          </a:xfrm>
          <a:prstGeom prst="flowChartDelay">
            <a:avLst/>
          </a:prstGeom>
          <a:solidFill>
            <a:srgbClr val="FC9236"/>
          </a:solidFill>
          <a:ln>
            <a:solidFill>
              <a:srgbClr val="FC9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pic>
        <p:nvPicPr>
          <p:cNvPr id="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8067" y="6324101"/>
            <a:ext cx="2496608" cy="51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3" y="6364288"/>
            <a:ext cx="1892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4" name="Inhaltsplatzhalter 2"/>
          <p:cNvSpPr>
            <a:spLocks noGrp="1"/>
          </p:cNvSpPr>
          <p:nvPr>
            <p:ph sz="half" idx="13"/>
          </p:nvPr>
        </p:nvSpPr>
        <p:spPr>
          <a:xfrm>
            <a:off x="839786" y="2585401"/>
            <a:ext cx="5181600" cy="3610390"/>
          </a:xfrm>
        </p:spPr>
        <p:txBody>
          <a:bodyPr/>
          <a:lstStyle>
            <a:lvl1pPr marL="228600" indent="-228600">
              <a:buFontTx/>
              <a:buBlip>
                <a:blip r:embed="rId5"/>
              </a:buBlip>
              <a:defRPr lang="de-DE" sz="2800" kern="1200" dirty="0" smtClean="0">
                <a:solidFill>
                  <a:srgbClr val="6F6F6F"/>
                </a:solidFill>
                <a:latin typeface="+mn-lt"/>
                <a:ea typeface="+mn-ea"/>
                <a:cs typeface="+mn-cs"/>
              </a:defRPr>
            </a:lvl1pPr>
            <a:lvl2pPr marL="685800" indent="-228600">
              <a:buFontTx/>
              <a:buBlip>
                <a:blip r:embed="rId5"/>
              </a:buBlip>
              <a:defRPr/>
            </a:lvl2pPr>
            <a:lvl3pPr marL="1143000" indent="-228600">
              <a:buFontTx/>
              <a:buBlip>
                <a:blip r:embed="rId5"/>
              </a:buBlip>
              <a:defRPr/>
            </a:lvl3pPr>
            <a:lvl4pPr marL="1600200" indent="-228600">
              <a:buFontTx/>
              <a:buBlip>
                <a:blip r:embed="rId5"/>
              </a:buBlip>
              <a:defRPr/>
            </a:lvl4pPr>
            <a:lvl5pPr marL="2057400" indent="-228600">
              <a:buFontTx/>
              <a:buBlip>
                <a:blip r:embed="rId5"/>
              </a:buBlip>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Inhaltsplatzhalter 2"/>
          <p:cNvSpPr>
            <a:spLocks noGrp="1"/>
          </p:cNvSpPr>
          <p:nvPr>
            <p:ph sz="half" idx="14"/>
          </p:nvPr>
        </p:nvSpPr>
        <p:spPr>
          <a:xfrm>
            <a:off x="6172994" y="2585401"/>
            <a:ext cx="5181600" cy="3610390"/>
          </a:xfrm>
        </p:spPr>
        <p:txBody>
          <a:bodyPr/>
          <a:lstStyle>
            <a:lvl1pPr marL="228600" indent="-228600">
              <a:buFontTx/>
              <a:buBlip>
                <a:blip r:embed="rId5"/>
              </a:buBlip>
              <a:defRPr lang="de-DE" sz="2800" kern="1200" dirty="0" smtClean="0">
                <a:solidFill>
                  <a:srgbClr val="6F6F6F"/>
                </a:solidFill>
                <a:latin typeface="+mn-lt"/>
                <a:ea typeface="+mn-ea"/>
                <a:cs typeface="+mn-cs"/>
              </a:defRPr>
            </a:lvl1pPr>
            <a:lvl2pPr marL="685800" indent="-228600">
              <a:buFontTx/>
              <a:buBlip>
                <a:blip r:embed="rId5"/>
              </a:buBlip>
              <a:defRPr/>
            </a:lvl2pPr>
            <a:lvl3pPr marL="1143000" indent="-228600">
              <a:buFontTx/>
              <a:buBlip>
                <a:blip r:embed="rId5"/>
              </a:buBlip>
              <a:defRPr/>
            </a:lvl3pPr>
            <a:lvl4pPr marL="1600200" indent="-228600">
              <a:buFontTx/>
              <a:buBlip>
                <a:blip r:embed="rId5"/>
              </a:buBlip>
              <a:defRPr/>
            </a:lvl4pPr>
            <a:lvl5pPr marL="2057400" indent="-228600">
              <a:buFontTx/>
              <a:buBlip>
                <a:blip r:embed="rId5"/>
              </a:buBlip>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ußzeilenplatzhalter 7"/>
          <p:cNvSpPr>
            <a:spLocks noGrp="1"/>
          </p:cNvSpPr>
          <p:nvPr>
            <p:ph type="ftr" sz="quarter" idx="15"/>
          </p:nvPr>
        </p:nvSpPr>
        <p:spPr/>
        <p:txBody>
          <a:bodyPr/>
          <a:lstStyle>
            <a:lvl1pPr>
              <a:defRPr/>
            </a:lvl1pPr>
          </a:lstStyle>
          <a:p>
            <a:pPr>
              <a:defRPr/>
            </a:pPr>
            <a:endParaRPr lang="de-DE">
              <a:solidFill>
                <a:prstClr val="black">
                  <a:tint val="75000"/>
                </a:prstClr>
              </a:solidFill>
            </a:endParaRPr>
          </a:p>
        </p:txBody>
      </p:sp>
    </p:spTree>
    <p:extLst>
      <p:ext uri="{BB962C8B-B14F-4D97-AF65-F5344CB8AC3E}">
        <p14:creationId xmlns:p14="http://schemas.microsoft.com/office/powerpoint/2010/main" val="135336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3"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4438" y="519113"/>
            <a:ext cx="1925637" cy="64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Flussdiagramm: Verzögerung 3"/>
          <p:cNvSpPr/>
          <p:nvPr/>
        </p:nvSpPr>
        <p:spPr>
          <a:xfrm>
            <a:off x="0" y="358775"/>
            <a:ext cx="708025" cy="593725"/>
          </a:xfrm>
          <a:prstGeom prst="flowChartDelay">
            <a:avLst/>
          </a:prstGeom>
          <a:solidFill>
            <a:srgbClr val="5D9C4E"/>
          </a:solidFill>
          <a:ln>
            <a:solidFill>
              <a:srgbClr val="5D9C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5" name="Flussdiagramm: Verzögerung 4"/>
          <p:cNvSpPr/>
          <p:nvPr/>
        </p:nvSpPr>
        <p:spPr>
          <a:xfrm>
            <a:off x="0" y="647700"/>
            <a:ext cx="708025" cy="636588"/>
          </a:xfrm>
          <a:prstGeom prst="flowChartDelay">
            <a:avLst/>
          </a:prstGeom>
          <a:solidFill>
            <a:srgbClr val="FC9236"/>
          </a:solidFill>
          <a:ln>
            <a:solidFill>
              <a:srgbClr val="FC9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6238875"/>
            <a:ext cx="2909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3" y="6364288"/>
            <a:ext cx="1892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a:t>Titelmasterformat durch Klicken bearbeiten</a:t>
            </a:r>
          </a:p>
        </p:txBody>
      </p:sp>
      <p:sp>
        <p:nvSpPr>
          <p:cNvPr id="10" name="Fußzeilenplatzhalter 3">
            <a:extLst>
              <a:ext uri="{FF2B5EF4-FFF2-40B4-BE49-F238E27FC236}">
                <a16:creationId xmlns="" xmlns:a16="http://schemas.microsoft.com/office/drawing/2014/main" id="{913AE164-FB5D-448F-9787-702B94475B9A}"/>
              </a:ext>
            </a:extLst>
          </p:cNvPr>
          <p:cNvSpPr txBox="1">
            <a:spLocks/>
          </p:cNvSpPr>
          <p:nvPr userDrawn="1"/>
        </p:nvSpPr>
        <p:spPr>
          <a:xfrm>
            <a:off x="7391400" y="6508750"/>
            <a:ext cx="4114800" cy="365125"/>
          </a:xfrm>
          <a:prstGeom prst="rect">
            <a:avLst/>
          </a:prstGeom>
        </p:spPr>
        <p:txBody>
          <a:bodyPr vert="horz" lIns="91440" tIns="45720" rIns="91440" bIns="45720" rtlCol="0" anchor="ctr"/>
          <a:lstStyle>
            <a:defPPr>
              <a:defRPr lang="de-DE"/>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de-DE">
                <a:solidFill>
                  <a:prstClr val="black">
                    <a:tint val="75000"/>
                  </a:prstClr>
                </a:solidFill>
              </a:rPr>
              <a:t>Project-Nr: 2019-1-LT01-KA204-060481</a:t>
            </a:r>
          </a:p>
        </p:txBody>
      </p:sp>
    </p:spTree>
    <p:extLst>
      <p:ext uri="{BB962C8B-B14F-4D97-AF65-F5344CB8AC3E}">
        <p14:creationId xmlns:p14="http://schemas.microsoft.com/office/powerpoint/2010/main" val="105945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4438" y="519113"/>
            <a:ext cx="1925637" cy="64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Flussdiagramm: Verzögerung 2"/>
          <p:cNvSpPr/>
          <p:nvPr/>
        </p:nvSpPr>
        <p:spPr>
          <a:xfrm>
            <a:off x="0" y="358775"/>
            <a:ext cx="708025" cy="593725"/>
          </a:xfrm>
          <a:prstGeom prst="flowChartDelay">
            <a:avLst/>
          </a:prstGeom>
          <a:solidFill>
            <a:srgbClr val="5D9C4E"/>
          </a:solidFill>
          <a:ln>
            <a:solidFill>
              <a:srgbClr val="5D9C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4" name="Flussdiagramm: Verzögerung 3"/>
          <p:cNvSpPr/>
          <p:nvPr/>
        </p:nvSpPr>
        <p:spPr>
          <a:xfrm>
            <a:off x="0" y="647700"/>
            <a:ext cx="708025" cy="636588"/>
          </a:xfrm>
          <a:prstGeom prst="flowChartDelay">
            <a:avLst/>
          </a:prstGeom>
          <a:solidFill>
            <a:srgbClr val="FC9236"/>
          </a:solidFill>
          <a:ln>
            <a:solidFill>
              <a:srgbClr val="FC9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6F6F6F"/>
              </a:solidFill>
            </a:endParaRPr>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6238875"/>
            <a:ext cx="2909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3" y="6364288"/>
            <a:ext cx="1892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ußzeilenplatzhalter 2"/>
          <p:cNvSpPr>
            <a:spLocks noGrp="1"/>
          </p:cNvSpPr>
          <p:nvPr>
            <p:ph type="ftr" sz="quarter" idx="10"/>
          </p:nvPr>
        </p:nvSpPr>
        <p:spPr/>
        <p:txBody>
          <a:bodyPr/>
          <a:lstStyle>
            <a:lvl1pPr>
              <a:defRPr/>
            </a:lvl1pPr>
          </a:lstStyle>
          <a:p>
            <a:pPr>
              <a:defRPr/>
            </a:pPr>
            <a:endParaRPr lang="de-DE">
              <a:solidFill>
                <a:prstClr val="black">
                  <a:tint val="75000"/>
                </a:prstClr>
              </a:solidFill>
            </a:endParaRPr>
          </a:p>
        </p:txBody>
      </p:sp>
    </p:spTree>
    <p:extLst>
      <p:ext uri="{BB962C8B-B14F-4D97-AF65-F5344CB8AC3E}">
        <p14:creationId xmlns:p14="http://schemas.microsoft.com/office/powerpoint/2010/main" val="320124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838200" y="179388"/>
            <a:ext cx="912336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838200" y="1635125"/>
            <a:ext cx="10515600"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Formatvorlagen des Textmasters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endParaRPr lang="de-DE">
              <a:solidFill>
                <a:prstClr val="black">
                  <a:tint val="75000"/>
                </a:prstClr>
              </a:solidFill>
            </a:endParaRPr>
          </a:p>
        </p:txBody>
      </p:sp>
      <p:sp>
        <p:nvSpPr>
          <p:cNvPr id="5" name="Fußzeilenplatzhalter 4"/>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de-DE">
              <a:solidFill>
                <a:prstClr val="black">
                  <a:tint val="75000"/>
                </a:prstClr>
              </a:solidFill>
            </a:endParaRPr>
          </a:p>
        </p:txBody>
      </p:sp>
    </p:spTree>
    <p:extLst>
      <p:ext uri="{BB962C8B-B14F-4D97-AF65-F5344CB8AC3E}">
        <p14:creationId xmlns:p14="http://schemas.microsoft.com/office/powerpoint/2010/main" val="2751918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ftr="0" dt="0"/>
  <p:txStyles>
    <p:titleStyle>
      <a:lvl1pPr algn="l" rtl="0" fontAlgn="base">
        <a:lnSpc>
          <a:spcPct val="90000"/>
        </a:lnSpc>
        <a:spcBef>
          <a:spcPct val="0"/>
        </a:spcBef>
        <a:spcAft>
          <a:spcPct val="0"/>
        </a:spcAft>
        <a:defRPr sz="4200" b="1" kern="1200">
          <a:solidFill>
            <a:srgbClr val="6F6F6F"/>
          </a:solidFill>
          <a:latin typeface="+mj-lt"/>
          <a:ea typeface="+mj-ea"/>
          <a:cs typeface="+mj-cs"/>
        </a:defRPr>
      </a:lvl1pPr>
      <a:lvl2pPr algn="l" rtl="0" fontAlgn="base">
        <a:lnSpc>
          <a:spcPct val="90000"/>
        </a:lnSpc>
        <a:spcBef>
          <a:spcPct val="0"/>
        </a:spcBef>
        <a:spcAft>
          <a:spcPct val="0"/>
        </a:spcAft>
        <a:defRPr sz="4200" b="1">
          <a:solidFill>
            <a:srgbClr val="6F6F6F"/>
          </a:solidFill>
          <a:latin typeface="Calibri Light" panose="020F0302020204030204" pitchFamily="34" charset="0"/>
        </a:defRPr>
      </a:lvl2pPr>
      <a:lvl3pPr algn="l" rtl="0" fontAlgn="base">
        <a:lnSpc>
          <a:spcPct val="90000"/>
        </a:lnSpc>
        <a:spcBef>
          <a:spcPct val="0"/>
        </a:spcBef>
        <a:spcAft>
          <a:spcPct val="0"/>
        </a:spcAft>
        <a:defRPr sz="4200" b="1">
          <a:solidFill>
            <a:srgbClr val="6F6F6F"/>
          </a:solidFill>
          <a:latin typeface="Calibri Light" panose="020F0302020204030204" pitchFamily="34" charset="0"/>
        </a:defRPr>
      </a:lvl3pPr>
      <a:lvl4pPr algn="l" rtl="0" fontAlgn="base">
        <a:lnSpc>
          <a:spcPct val="90000"/>
        </a:lnSpc>
        <a:spcBef>
          <a:spcPct val="0"/>
        </a:spcBef>
        <a:spcAft>
          <a:spcPct val="0"/>
        </a:spcAft>
        <a:defRPr sz="4200" b="1">
          <a:solidFill>
            <a:srgbClr val="6F6F6F"/>
          </a:solidFill>
          <a:latin typeface="Calibri Light" panose="020F0302020204030204" pitchFamily="34" charset="0"/>
        </a:defRPr>
      </a:lvl4pPr>
      <a:lvl5pPr algn="l" rtl="0" fontAlgn="base">
        <a:lnSpc>
          <a:spcPct val="90000"/>
        </a:lnSpc>
        <a:spcBef>
          <a:spcPct val="0"/>
        </a:spcBef>
        <a:spcAft>
          <a:spcPct val="0"/>
        </a:spcAft>
        <a:defRPr sz="4200" b="1">
          <a:solidFill>
            <a:srgbClr val="6F6F6F"/>
          </a:solidFill>
          <a:latin typeface="Calibri Light" panose="020F0302020204030204" pitchFamily="34" charset="0"/>
        </a:defRPr>
      </a:lvl5pPr>
      <a:lvl6pPr marL="457200" algn="l" rtl="0" fontAlgn="base">
        <a:lnSpc>
          <a:spcPct val="90000"/>
        </a:lnSpc>
        <a:spcBef>
          <a:spcPct val="0"/>
        </a:spcBef>
        <a:spcAft>
          <a:spcPct val="0"/>
        </a:spcAft>
        <a:defRPr sz="4200" b="1">
          <a:solidFill>
            <a:srgbClr val="6F6F6F"/>
          </a:solidFill>
          <a:latin typeface="Calibri Light" panose="020F0302020204030204" pitchFamily="34" charset="0"/>
        </a:defRPr>
      </a:lvl6pPr>
      <a:lvl7pPr marL="914400" algn="l" rtl="0" fontAlgn="base">
        <a:lnSpc>
          <a:spcPct val="90000"/>
        </a:lnSpc>
        <a:spcBef>
          <a:spcPct val="0"/>
        </a:spcBef>
        <a:spcAft>
          <a:spcPct val="0"/>
        </a:spcAft>
        <a:defRPr sz="4200" b="1">
          <a:solidFill>
            <a:srgbClr val="6F6F6F"/>
          </a:solidFill>
          <a:latin typeface="Calibri Light" panose="020F0302020204030204" pitchFamily="34" charset="0"/>
        </a:defRPr>
      </a:lvl7pPr>
      <a:lvl8pPr marL="1371600" algn="l" rtl="0" fontAlgn="base">
        <a:lnSpc>
          <a:spcPct val="90000"/>
        </a:lnSpc>
        <a:spcBef>
          <a:spcPct val="0"/>
        </a:spcBef>
        <a:spcAft>
          <a:spcPct val="0"/>
        </a:spcAft>
        <a:defRPr sz="4200" b="1">
          <a:solidFill>
            <a:srgbClr val="6F6F6F"/>
          </a:solidFill>
          <a:latin typeface="Calibri Light" panose="020F0302020204030204" pitchFamily="34" charset="0"/>
        </a:defRPr>
      </a:lvl8pPr>
      <a:lvl9pPr marL="1828800" algn="l" rtl="0" fontAlgn="base">
        <a:lnSpc>
          <a:spcPct val="90000"/>
        </a:lnSpc>
        <a:spcBef>
          <a:spcPct val="0"/>
        </a:spcBef>
        <a:spcAft>
          <a:spcPct val="0"/>
        </a:spcAft>
        <a:defRPr sz="4200" b="1">
          <a:solidFill>
            <a:srgbClr val="6F6F6F"/>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Blip>
          <a:blip r:embed="rId8"/>
        </a:buBlip>
        <a:defRPr sz="2800" kern="1200">
          <a:solidFill>
            <a:srgbClr val="6F6F6F"/>
          </a:solidFill>
          <a:latin typeface="+mn-lt"/>
          <a:ea typeface="+mn-ea"/>
          <a:cs typeface="+mn-cs"/>
        </a:defRPr>
      </a:lvl1pPr>
      <a:lvl2pPr marL="685800" indent="-228600" algn="l" rtl="0" fontAlgn="base">
        <a:lnSpc>
          <a:spcPct val="90000"/>
        </a:lnSpc>
        <a:spcBef>
          <a:spcPts val="500"/>
        </a:spcBef>
        <a:spcAft>
          <a:spcPct val="0"/>
        </a:spcAft>
        <a:buBlip>
          <a:blip r:embed="rId8"/>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Blip>
          <a:blip r:embed="rId8"/>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Blip>
          <a:blip r:embed="rId8"/>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Blip>
          <a:blip r:embed="rId8"/>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im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slide" Target="slide14.xml"/><Relationship Id="rId4" Type="http://schemas.openxmlformats.org/officeDocument/2006/relationships/slide" Target="slide17.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slide" Target="slide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slide" Target="slide15.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22.xml"/><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19.xml"/><Relationship Id="rId5" Type="http://schemas.openxmlformats.org/officeDocument/2006/relationships/image" Target="../media/image1.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slide" Target="slide27.xml"/><Relationship Id="rId1" Type="http://schemas.openxmlformats.org/officeDocument/2006/relationships/slideLayout" Target="../slideLayouts/slideLayout5.xml"/><Relationship Id="rId6" Type="http://schemas.openxmlformats.org/officeDocument/2006/relationships/slide" Target="slide24.xml"/><Relationship Id="rId5" Type="http://schemas.openxmlformats.org/officeDocument/2006/relationships/image" Target="../media/image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25.xml"/><Relationship Id="rId7"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5.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4.xm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slide" Target="slide7.xml"/><Relationship Id="rId4" Type="http://schemas.openxmlformats.org/officeDocument/2006/relationships/image" Target="../media/image11.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12.xml"/><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slide" Target="slide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A77052-DDA3-42D9-B08A-53E2E8BF40D6}"/>
              </a:ext>
            </a:extLst>
          </p:cNvPr>
          <p:cNvSpPr>
            <a:spLocks noGrp="1"/>
          </p:cNvSpPr>
          <p:nvPr>
            <p:ph type="ctrTitle"/>
          </p:nvPr>
        </p:nvSpPr>
        <p:spPr/>
        <p:txBody>
          <a:bodyPr/>
          <a:lstStyle/>
          <a:p>
            <a:r>
              <a:rPr lang="en-US" dirty="0"/>
              <a:t>APRICOT: Attentive parental education for wise being and co-being in changing times</a:t>
            </a:r>
            <a:endParaRPr lang="lt-LT" dirty="0"/>
          </a:p>
        </p:txBody>
      </p:sp>
      <p:sp>
        <p:nvSpPr>
          <p:cNvPr id="7" name="TextBox 6">
            <a:extLst>
              <a:ext uri="{FF2B5EF4-FFF2-40B4-BE49-F238E27FC236}">
                <a16:creationId xmlns="" xmlns:a16="http://schemas.microsoft.com/office/drawing/2014/main" id="{7BC50BCD-6A9F-43C0-B1D6-9EC9E38B7D38}"/>
              </a:ext>
            </a:extLst>
          </p:cNvPr>
          <p:cNvSpPr txBox="1"/>
          <p:nvPr/>
        </p:nvSpPr>
        <p:spPr>
          <a:xfrm>
            <a:off x="1523999" y="2959463"/>
            <a:ext cx="6240087" cy="461665"/>
          </a:xfrm>
          <a:prstGeom prst="rect">
            <a:avLst/>
          </a:prstGeom>
          <a:noFill/>
        </p:spPr>
        <p:txBody>
          <a:bodyPr wrap="square" rtlCol="0">
            <a:spAutoFit/>
          </a:bodyPr>
          <a:lstStyle/>
          <a:p>
            <a:pPr>
              <a:buClr>
                <a:srgbClr val="000000"/>
              </a:buClr>
              <a:buFont typeface="Arial"/>
              <a:buNone/>
            </a:pPr>
            <a:r>
              <a:rPr lang="en-US" sz="2400" kern="0" dirty="0">
                <a:solidFill>
                  <a:srgbClr val="E7E6E6">
                    <a:lumMod val="50000"/>
                  </a:srgbClr>
                </a:solidFill>
                <a:cs typeface="Arial"/>
                <a:sym typeface="Arial"/>
              </a:rPr>
              <a:t>2019-1-LT01-KA204-060481</a:t>
            </a:r>
          </a:p>
        </p:txBody>
      </p:sp>
      <p:sp>
        <p:nvSpPr>
          <p:cNvPr id="8" name="TextBox 7">
            <a:extLst>
              <a:ext uri="{FF2B5EF4-FFF2-40B4-BE49-F238E27FC236}">
                <a16:creationId xmlns="" xmlns:a16="http://schemas.microsoft.com/office/drawing/2014/main" id="{D198488B-39EB-4BB4-AEEE-814005651C62}"/>
              </a:ext>
            </a:extLst>
          </p:cNvPr>
          <p:cNvSpPr txBox="1"/>
          <p:nvPr/>
        </p:nvSpPr>
        <p:spPr>
          <a:xfrm>
            <a:off x="1523999" y="3489536"/>
            <a:ext cx="9681556" cy="2062103"/>
          </a:xfrm>
          <a:prstGeom prst="rect">
            <a:avLst/>
          </a:prstGeom>
          <a:noFill/>
        </p:spPr>
        <p:txBody>
          <a:bodyPr wrap="square" rtlCol="0">
            <a:spAutoFit/>
          </a:bodyPr>
          <a:lstStyle/>
          <a:p>
            <a:pPr>
              <a:buClr>
                <a:srgbClr val="000000"/>
              </a:buClr>
            </a:pPr>
            <a:endParaRPr lang="en-US" sz="3200" b="1" kern="0" dirty="0" smtClean="0">
              <a:solidFill>
                <a:schemeClr val="bg1">
                  <a:lumMod val="50000"/>
                </a:schemeClr>
              </a:solidFill>
              <a:cs typeface="Arial"/>
              <a:sym typeface="Arial"/>
            </a:endParaRPr>
          </a:p>
          <a:p>
            <a:pPr>
              <a:buClr>
                <a:srgbClr val="000000"/>
              </a:buClr>
            </a:pPr>
            <a:r>
              <a:rPr lang="en-US" sz="3200" b="1" kern="0" dirty="0" smtClean="0">
                <a:solidFill>
                  <a:schemeClr val="bg1">
                    <a:lumMod val="50000"/>
                  </a:schemeClr>
                </a:solidFill>
                <a:cs typeface="Arial"/>
                <a:sym typeface="Arial"/>
              </a:rPr>
              <a:t>Misinformation and Disinformation</a:t>
            </a:r>
            <a:endParaRPr lang="en-US" sz="3200" b="1" kern="0" dirty="0">
              <a:solidFill>
                <a:schemeClr val="bg1">
                  <a:lumMod val="50000"/>
                </a:schemeClr>
              </a:solidFill>
              <a:cs typeface="Arial"/>
              <a:sym typeface="Arial"/>
            </a:endParaRPr>
          </a:p>
          <a:p>
            <a:pPr>
              <a:buClr>
                <a:srgbClr val="000000"/>
              </a:buClr>
            </a:pPr>
            <a:r>
              <a:rPr lang="en-US" sz="3200" b="1" kern="0" dirty="0" smtClean="0">
                <a:solidFill>
                  <a:srgbClr val="FC9236"/>
                </a:solidFill>
                <a:cs typeface="Arial"/>
                <a:sym typeface="Arial"/>
              </a:rPr>
              <a:t>Quiz 2:  </a:t>
            </a:r>
            <a:r>
              <a:rPr lang="en-US" sz="4400" b="1" i="1" kern="0" dirty="0" smtClean="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cs typeface="Arial"/>
                <a:sym typeface="Arial"/>
              </a:rPr>
              <a:t>Spot the Difference: Fact or Fake?</a:t>
            </a:r>
          </a:p>
          <a:p>
            <a:pPr>
              <a:buClr>
                <a:srgbClr val="000000"/>
              </a:buClr>
            </a:pPr>
            <a:r>
              <a:rPr lang="en-US" sz="2000" b="1" kern="0" dirty="0" smtClean="0">
                <a:solidFill>
                  <a:schemeClr val="bg1">
                    <a:lumMod val="50000"/>
                  </a:schemeClr>
                </a:solidFill>
                <a:cs typeface="Arial"/>
                <a:sym typeface="Arial"/>
              </a:rPr>
              <a:t>(for 11-13 year old children to do with their parents/grandparents/</a:t>
            </a:r>
            <a:r>
              <a:rPr lang="en-US" sz="2000" b="1" kern="0" dirty="0" err="1" smtClean="0">
                <a:solidFill>
                  <a:schemeClr val="bg1">
                    <a:lumMod val="50000"/>
                  </a:schemeClr>
                </a:solidFill>
                <a:cs typeface="Arial"/>
                <a:sym typeface="Arial"/>
              </a:rPr>
              <a:t>carers</a:t>
            </a:r>
            <a:r>
              <a:rPr lang="en-US" sz="2000" b="1" kern="0" dirty="0" smtClean="0">
                <a:solidFill>
                  <a:schemeClr val="bg1">
                    <a:lumMod val="50000"/>
                  </a:schemeClr>
                </a:solidFill>
                <a:cs typeface="Arial"/>
                <a:sym typeface="Arial"/>
              </a:rPr>
              <a:t>)</a:t>
            </a:r>
            <a:endParaRPr lang="en-US" sz="2000" b="1" kern="0" dirty="0">
              <a:solidFill>
                <a:schemeClr val="bg1">
                  <a:lumMod val="50000"/>
                </a:schemeClr>
              </a:solidFill>
              <a:cs typeface="Arial"/>
              <a:sym typeface="Arial"/>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0845800" y="790583"/>
            <a:ext cx="910166" cy="318530"/>
          </a:xfrm>
          <a:prstGeom prst="rect">
            <a:avLst/>
          </a:prstGeom>
        </p:spPr>
      </p:pic>
    </p:spTree>
    <p:extLst>
      <p:ext uri="{BB962C8B-B14F-4D97-AF65-F5344CB8AC3E}">
        <p14:creationId xmlns:p14="http://schemas.microsoft.com/office/powerpoint/2010/main" val="1078075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solidFill>
                  <a:srgbClr val="D05F12"/>
                </a:solidFill>
                <a:latin typeface="+mn-lt"/>
              </a:rPr>
              <a:t>Q2. Learn more</a:t>
            </a:r>
            <a:endParaRPr lang="en-GB" sz="6600" dirty="0">
              <a:solidFill>
                <a:srgbClr val="D05F12"/>
              </a:solidFill>
              <a:latin typeface="+mn-lt"/>
            </a:endParaRPr>
          </a:p>
        </p:txBody>
      </p:sp>
      <p:sp>
        <p:nvSpPr>
          <p:cNvPr id="3" name="Content Placeholder 2"/>
          <p:cNvSpPr>
            <a:spLocks noGrp="1"/>
          </p:cNvSpPr>
          <p:nvPr>
            <p:ph idx="1"/>
          </p:nvPr>
        </p:nvSpPr>
        <p:spPr>
          <a:xfrm>
            <a:off x="587375" y="1627083"/>
            <a:ext cx="11206316" cy="3263695"/>
          </a:xfrm>
        </p:spPr>
        <p:txBody>
          <a:bodyPr/>
          <a:lstStyle/>
          <a:p>
            <a:r>
              <a:rPr lang="en-GB" sz="3200" dirty="0"/>
              <a:t>If you click on clickbait ads they can take you to websites that are filled with more </a:t>
            </a:r>
            <a:r>
              <a:rPr lang="en-GB" sz="3200" dirty="0" smtClean="0"/>
              <a:t>ads. These may contain </a:t>
            </a:r>
            <a:r>
              <a:rPr lang="en-GB" sz="3200" dirty="0"/>
              <a:t>harmful content </a:t>
            </a:r>
            <a:r>
              <a:rPr lang="en-GB" sz="3200" dirty="0" smtClean="0"/>
              <a:t>(not </a:t>
            </a:r>
            <a:r>
              <a:rPr lang="en-GB" sz="3200" dirty="0"/>
              <a:t>for </a:t>
            </a:r>
            <a:r>
              <a:rPr lang="en-GB" sz="3200" dirty="0" smtClean="0"/>
              <a:t>kids) </a:t>
            </a:r>
            <a:r>
              <a:rPr lang="en-GB" sz="3200" dirty="0"/>
              <a:t>or to articles that make false claims. </a:t>
            </a:r>
          </a:p>
          <a:p>
            <a:r>
              <a:rPr lang="en-GB" sz="3200" dirty="0"/>
              <a:t>Although they are difficult to ignore (even for adults), try not to click on them to avoid seeing content you shouldn’t.</a:t>
            </a:r>
          </a:p>
        </p:txBody>
      </p:sp>
    </p:spTree>
    <p:extLst>
      <p:ext uri="{BB962C8B-B14F-4D97-AF65-F5344CB8AC3E}">
        <p14:creationId xmlns:p14="http://schemas.microsoft.com/office/powerpoint/2010/main" val="367596741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457"/>
            <a:ext cx="9123363" cy="1325562"/>
          </a:xfrm>
        </p:spPr>
        <p:txBody>
          <a:bodyPr/>
          <a:lstStyle/>
          <a:p>
            <a:r>
              <a:rPr lang="en-GB" sz="4800" dirty="0" smtClean="0">
                <a:solidFill>
                  <a:srgbClr val="D05F12"/>
                </a:solidFill>
                <a:latin typeface="+mn-lt"/>
              </a:rPr>
              <a:t>Q2. DISCUSSION</a:t>
            </a:r>
            <a:endParaRPr lang="en-GB" sz="4800" dirty="0">
              <a:solidFill>
                <a:srgbClr val="D05F12"/>
              </a:solidFill>
              <a:latin typeface="+mn-lt"/>
            </a:endParaRPr>
          </a:p>
        </p:txBody>
      </p:sp>
      <p:sp>
        <p:nvSpPr>
          <p:cNvPr id="3" name="Content Placeholder 2"/>
          <p:cNvSpPr>
            <a:spLocks noGrp="1"/>
          </p:cNvSpPr>
          <p:nvPr>
            <p:ph idx="1"/>
          </p:nvPr>
        </p:nvSpPr>
        <p:spPr>
          <a:xfrm>
            <a:off x="838200" y="2107073"/>
            <a:ext cx="10515600" cy="2523921"/>
          </a:xfrm>
        </p:spPr>
        <p:txBody>
          <a:bodyPr/>
          <a:lstStyle/>
          <a:p>
            <a:pPr marL="0" indent="0">
              <a:buNone/>
            </a:pPr>
            <a:r>
              <a:rPr lang="en-GB" dirty="0"/>
              <a:t>Before you move on to the next question, discuss the following </a:t>
            </a:r>
            <a:r>
              <a:rPr lang="en-GB" dirty="0" smtClean="0"/>
              <a:t>whilst thinking about </a:t>
            </a:r>
            <a:r>
              <a:rPr lang="en-GB" dirty="0"/>
              <a:t>your own experiences:</a:t>
            </a:r>
          </a:p>
          <a:p>
            <a:r>
              <a:rPr lang="en-GB" b="1" dirty="0"/>
              <a:t>Can you remember if you’ve seen a clickbait ad? </a:t>
            </a:r>
            <a:endParaRPr lang="en-GB" b="1" dirty="0" smtClean="0"/>
          </a:p>
          <a:p>
            <a:r>
              <a:rPr lang="en-GB" b="1" dirty="0" smtClean="0"/>
              <a:t>What </a:t>
            </a:r>
            <a:r>
              <a:rPr lang="en-GB" b="1" dirty="0"/>
              <a:t>did it say that made you click on it? </a:t>
            </a:r>
            <a:endParaRPr lang="en-GB" b="1" dirty="0" smtClean="0"/>
          </a:p>
          <a:p>
            <a:r>
              <a:rPr lang="en-GB" b="1" dirty="0" smtClean="0"/>
              <a:t>What </a:t>
            </a:r>
            <a:r>
              <a:rPr lang="en-GB" b="1" dirty="0"/>
              <a:t>would you do now that you know what to look out for?</a:t>
            </a:r>
            <a:endParaRPr lang="en-GB" dirty="0"/>
          </a:p>
        </p:txBody>
      </p:sp>
      <p:sp>
        <p:nvSpPr>
          <p:cNvPr id="5" name="Rounded Rectangle 4">
            <a:hlinkClick r:id="rId2" action="ppaction://hlinksldjump"/>
          </p:cNvPr>
          <p:cNvSpPr/>
          <p:nvPr/>
        </p:nvSpPr>
        <p:spPr>
          <a:xfrm>
            <a:off x="3820820" y="4902909"/>
            <a:ext cx="4306529" cy="9340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smtClean="0">
                <a:solidFill>
                  <a:schemeClr val="tx1"/>
                </a:solidFill>
              </a:rPr>
              <a:t>Next Question</a:t>
            </a:r>
            <a:endParaRPr lang="en-GB" sz="3200" dirty="0">
              <a:solidFill>
                <a:schemeClr val="tx1"/>
              </a:solidFill>
            </a:endParaRPr>
          </a:p>
        </p:txBody>
      </p:sp>
    </p:spTree>
    <p:extLst>
      <p:ext uri="{BB962C8B-B14F-4D97-AF65-F5344CB8AC3E}">
        <p14:creationId xmlns:p14="http://schemas.microsoft.com/office/powerpoint/2010/main" val="385366312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123363" cy="1325562"/>
          </a:xfrm>
        </p:spPr>
        <p:txBody>
          <a:bodyPr/>
          <a:lstStyle/>
          <a:p>
            <a:r>
              <a:rPr lang="en-GB" dirty="0" smtClean="0"/>
              <a:t>Q2.Results: Here is how you did</a:t>
            </a:r>
            <a:endParaRPr lang="en-GB" dirty="0"/>
          </a:p>
        </p:txBody>
      </p:sp>
      <p:sp>
        <p:nvSpPr>
          <p:cNvPr id="3" name="Content Placeholder 2"/>
          <p:cNvSpPr>
            <a:spLocks noGrp="1"/>
          </p:cNvSpPr>
          <p:nvPr>
            <p:ph idx="1"/>
          </p:nvPr>
        </p:nvSpPr>
        <p:spPr>
          <a:xfrm>
            <a:off x="838200" y="1311244"/>
            <a:ext cx="7865358" cy="1354906"/>
          </a:xfrm>
          <a:ln>
            <a:solidFill>
              <a:srgbClr val="D05F12"/>
            </a:solidFill>
          </a:ln>
        </p:spPr>
        <p:txBody>
          <a:bodyPr/>
          <a:lstStyle/>
          <a:p>
            <a:pPr marL="0" indent="0">
              <a:buNone/>
            </a:pPr>
            <a:r>
              <a:rPr lang="en-GB" dirty="0" smtClean="0"/>
              <a:t>Question 2: What </a:t>
            </a:r>
            <a:r>
              <a:rPr lang="en-GB" dirty="0"/>
              <a:t>is the definition of a clickbait ad? </a:t>
            </a:r>
          </a:p>
          <a:p>
            <a:r>
              <a:rPr lang="en-GB" dirty="0" smtClean="0"/>
              <a:t>Your answer was </a:t>
            </a:r>
            <a:r>
              <a:rPr lang="en-GB" b="1" dirty="0" smtClean="0">
                <a:solidFill>
                  <a:srgbClr val="D05F12"/>
                </a:solidFill>
              </a:rPr>
              <a:t>not correct</a:t>
            </a:r>
            <a:r>
              <a:rPr lang="en-GB" dirty="0" smtClean="0"/>
              <a:t>.</a:t>
            </a:r>
          </a:p>
          <a:p>
            <a:pPr marL="0" indent="0">
              <a:buNone/>
            </a:pPr>
            <a:endParaRPr lang="en-GB" b="1" dirty="0" smtClean="0"/>
          </a:p>
          <a:p>
            <a:pPr marL="0" indent="0">
              <a:buNone/>
            </a:pPr>
            <a:endParaRPr lang="en-GB" b="1" dirty="0"/>
          </a:p>
        </p:txBody>
      </p:sp>
      <p:pic>
        <p:nvPicPr>
          <p:cNvPr id="9" name="Picture 8"/>
          <p:cNvPicPr>
            <a:picLocks noChangeAspect="1"/>
          </p:cNvPicPr>
          <p:nvPr/>
        </p:nvPicPr>
        <p:blipFill>
          <a:blip r:embed="rId2"/>
          <a:stretch>
            <a:fillRect/>
          </a:stretch>
        </p:blipFill>
        <p:spPr>
          <a:xfrm>
            <a:off x="8403492" y="1193692"/>
            <a:ext cx="1707485" cy="1700918"/>
          </a:xfrm>
          <a:prstGeom prst="rect">
            <a:avLst/>
          </a:prstGeom>
        </p:spPr>
      </p:pic>
      <p:sp>
        <p:nvSpPr>
          <p:cNvPr id="11" name="Content Placeholder 2"/>
          <p:cNvSpPr txBox="1">
            <a:spLocks/>
          </p:cNvSpPr>
          <p:nvPr/>
        </p:nvSpPr>
        <p:spPr bwMode="auto">
          <a:xfrm>
            <a:off x="502708" y="2636806"/>
            <a:ext cx="5034492"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fontAlgn="base">
              <a:lnSpc>
                <a:spcPct val="90000"/>
              </a:lnSpc>
              <a:spcBef>
                <a:spcPts val="1000"/>
              </a:spcBef>
              <a:spcAft>
                <a:spcPct val="0"/>
              </a:spcAft>
              <a:buFontTx/>
              <a:buBlip>
                <a:blip r:embed="rId3"/>
              </a:buBlip>
              <a:defRPr sz="2800" kern="1200">
                <a:solidFill>
                  <a:srgbClr val="6F6F6F"/>
                </a:solidFill>
                <a:latin typeface="+mn-lt"/>
                <a:ea typeface="+mn-ea"/>
                <a:cs typeface="+mn-cs"/>
              </a:defRPr>
            </a:lvl1pPr>
            <a:lvl2pPr marL="800100" indent="-342900" algn="l" rtl="0" fontAlgn="base">
              <a:lnSpc>
                <a:spcPct val="90000"/>
              </a:lnSpc>
              <a:spcBef>
                <a:spcPts val="500"/>
              </a:spcBef>
              <a:spcAft>
                <a:spcPct val="0"/>
              </a:spcAft>
              <a:buFontTx/>
              <a:buBlip>
                <a:blip r:embed="rId3"/>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3"/>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b="1" dirty="0" smtClean="0"/>
          </a:p>
          <a:p>
            <a:pPr marL="0" indent="0">
              <a:buFontTx/>
              <a:buNone/>
            </a:pPr>
            <a:r>
              <a:rPr lang="en-GB" b="1" dirty="0">
                <a:solidFill>
                  <a:srgbClr val="D05F12"/>
                </a:solidFill>
              </a:rPr>
              <a:t>T</a:t>
            </a:r>
            <a:r>
              <a:rPr lang="en-GB" b="1" dirty="0" smtClean="0">
                <a:solidFill>
                  <a:srgbClr val="D05F12"/>
                </a:solidFill>
              </a:rPr>
              <a:t>he correct answer is:</a:t>
            </a:r>
          </a:p>
          <a:p>
            <a:pPr marL="0" indent="0">
              <a:buNone/>
            </a:pPr>
            <a:r>
              <a:rPr lang="en-GB" dirty="0"/>
              <a:t>An ad that </a:t>
            </a:r>
            <a:r>
              <a:rPr lang="en-US" dirty="0"/>
              <a:t>uses fake videos, outrageous claims, celebrity news, </a:t>
            </a:r>
            <a:r>
              <a:rPr lang="en-US" dirty="0" err="1"/>
              <a:t>sensationalised</a:t>
            </a:r>
            <a:r>
              <a:rPr lang="en-US" dirty="0"/>
              <a:t> headlines, a ‘</a:t>
            </a:r>
            <a:r>
              <a:rPr lang="en-GB" dirty="0"/>
              <a:t>too good to be a true’ contest or celebrity news to get you to click through to another website. </a:t>
            </a:r>
          </a:p>
          <a:p>
            <a:pPr marL="0" indent="0">
              <a:buNone/>
            </a:pPr>
            <a:r>
              <a:rPr lang="en-US" dirty="0" smtClean="0"/>
              <a:t>.</a:t>
            </a:r>
            <a:endParaRPr lang="en-GB" b="1" dirty="0"/>
          </a:p>
        </p:txBody>
      </p:sp>
      <p:sp>
        <p:nvSpPr>
          <p:cNvPr id="13" name="Right Arrow 12">
            <a:hlinkClick r:id="rId4" action="ppaction://hlinksldjump"/>
          </p:cNvPr>
          <p:cNvSpPr/>
          <p:nvPr/>
        </p:nvSpPr>
        <p:spPr>
          <a:xfrm rot="5400000">
            <a:off x="9197157" y="4812019"/>
            <a:ext cx="1632153" cy="14914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GB" dirty="0">
                <a:solidFill>
                  <a:schemeClr val="tx1"/>
                </a:solidFill>
              </a:rPr>
              <a:t>F</a:t>
            </a:r>
            <a:r>
              <a:rPr lang="en-GB" dirty="0" smtClean="0">
                <a:solidFill>
                  <a:schemeClr val="tx1"/>
                </a:solidFill>
              </a:rPr>
              <a:t>ind </a:t>
            </a:r>
            <a:r>
              <a:rPr lang="en-GB" dirty="0">
                <a:solidFill>
                  <a:schemeClr val="tx1"/>
                </a:solidFill>
              </a:rPr>
              <a:t>out </a:t>
            </a:r>
            <a:r>
              <a:rPr lang="en-GB" dirty="0" smtClean="0">
                <a:solidFill>
                  <a:schemeClr val="tx1"/>
                </a:solidFill>
              </a:rPr>
              <a:t>more</a:t>
            </a:r>
            <a:endParaRPr lang="en-GB" dirty="0">
              <a:solidFill>
                <a:schemeClr val="tx1"/>
              </a:solidFill>
            </a:endParaRPr>
          </a:p>
        </p:txBody>
      </p:sp>
      <p:grpSp>
        <p:nvGrpSpPr>
          <p:cNvPr id="10" name="Group 9"/>
          <p:cNvGrpSpPr/>
          <p:nvPr/>
        </p:nvGrpSpPr>
        <p:grpSpPr>
          <a:xfrm>
            <a:off x="5502436" y="2894610"/>
            <a:ext cx="3466242" cy="3163904"/>
            <a:chOff x="8495724" y="692929"/>
            <a:chExt cx="3554361" cy="3421627"/>
          </a:xfrm>
        </p:grpSpPr>
        <p:sp>
          <p:nvSpPr>
            <p:cNvPr id="12" name="Rectangle 11"/>
            <p:cNvSpPr/>
            <p:nvPr/>
          </p:nvSpPr>
          <p:spPr>
            <a:xfrm>
              <a:off x="8495724" y="692929"/>
              <a:ext cx="3554361" cy="3421627"/>
            </a:xfrm>
            <a:prstGeom prst="rect">
              <a:avLst/>
            </a:prstGeom>
            <a:solidFill>
              <a:srgbClr val="7030A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5"/>
            <a:stretch>
              <a:fillRect/>
            </a:stretch>
          </p:blipFill>
          <p:spPr>
            <a:xfrm>
              <a:off x="8864600" y="1111901"/>
              <a:ext cx="2913625" cy="2647237"/>
            </a:xfrm>
            <a:prstGeom prst="rect">
              <a:avLst/>
            </a:prstGeom>
          </p:spPr>
        </p:pic>
      </p:grpSp>
    </p:spTree>
    <p:extLst>
      <p:ext uri="{BB962C8B-B14F-4D97-AF65-F5344CB8AC3E}">
        <p14:creationId xmlns:p14="http://schemas.microsoft.com/office/powerpoint/2010/main" val="1353295656"/>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88" y="225243"/>
            <a:ext cx="10116079" cy="1325563"/>
          </a:xfrm>
        </p:spPr>
        <p:txBody>
          <a:bodyPr/>
          <a:lstStyle/>
          <a:p>
            <a:pPr marL="982663" indent="-982663"/>
            <a:r>
              <a:rPr lang="en-GB" dirty="0"/>
              <a:t> </a:t>
            </a:r>
            <a:r>
              <a:rPr lang="en-GB" dirty="0" smtClean="0"/>
              <a:t>Q3</a:t>
            </a:r>
            <a:r>
              <a:rPr lang="en-GB" dirty="0"/>
              <a:t>: Which of these things would you do to </a:t>
            </a:r>
            <a:r>
              <a:rPr lang="en-GB" dirty="0" smtClean="0"/>
              <a:t>  check </a:t>
            </a:r>
            <a:r>
              <a:rPr lang="en-GB" dirty="0"/>
              <a:t>if something was real online</a:t>
            </a:r>
            <a:r>
              <a:rPr lang="en-GB" dirty="0" smtClean="0"/>
              <a:t>?</a:t>
            </a:r>
            <a:r>
              <a:rPr lang="en-GB" dirty="0"/>
              <a:t/>
            </a:r>
            <a:br>
              <a:rPr lang="en-GB" dirty="0"/>
            </a:br>
            <a:r>
              <a:rPr lang="en-GB" sz="3600" dirty="0">
                <a:solidFill>
                  <a:schemeClr val="accent2"/>
                </a:solidFill>
              </a:rPr>
              <a:t>Pick 1 answer below</a:t>
            </a:r>
            <a:endParaRPr lang="en-GB" dirty="0"/>
          </a:p>
        </p:txBody>
      </p:sp>
      <p:sp>
        <p:nvSpPr>
          <p:cNvPr id="5" name="Content Placeholder 4"/>
          <p:cNvSpPr>
            <a:spLocks noGrp="1"/>
          </p:cNvSpPr>
          <p:nvPr>
            <p:ph sz="half" idx="13"/>
          </p:nvPr>
        </p:nvSpPr>
        <p:spPr>
          <a:xfrm>
            <a:off x="128789" y="1709869"/>
            <a:ext cx="3056679" cy="4485921"/>
          </a:xfrm>
          <a:ln w="57150">
            <a:solidFill>
              <a:schemeClr val="accent2"/>
            </a:solidFill>
          </a:ln>
        </p:spPr>
        <p:txBody>
          <a:bodyPr/>
          <a:lstStyle/>
          <a:p>
            <a:pPr marL="0" indent="0">
              <a:spcBef>
                <a:spcPts val="600"/>
              </a:spcBef>
              <a:buNone/>
            </a:pPr>
            <a:r>
              <a:rPr lang="en-US" sz="1800" dirty="0" smtClean="0"/>
              <a:t>Look </a:t>
            </a:r>
            <a:r>
              <a:rPr lang="en-US" sz="1800" dirty="0"/>
              <a:t>at the whole piece of content not just the headline to see if there are things that seem out of </a:t>
            </a:r>
            <a:r>
              <a:rPr lang="en-US" sz="1800" dirty="0" smtClean="0"/>
              <a:t>place</a:t>
            </a:r>
            <a:endParaRPr lang="en-GB" sz="1800" dirty="0"/>
          </a:p>
        </p:txBody>
      </p:sp>
      <p:sp>
        <p:nvSpPr>
          <p:cNvPr id="17" name="Content Placeholder 4"/>
          <p:cNvSpPr txBox="1">
            <a:spLocks/>
          </p:cNvSpPr>
          <p:nvPr/>
        </p:nvSpPr>
        <p:spPr bwMode="auto">
          <a:xfrm>
            <a:off x="3294205" y="1726405"/>
            <a:ext cx="2911213" cy="4485921"/>
          </a:xfrm>
          <a:prstGeom prst="rect">
            <a:avLst/>
          </a:prstGeom>
          <a:noFill/>
          <a:ln w="57150">
            <a:solidFill>
              <a:schemeClr val="accent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Tx/>
              <a:buBlip>
                <a:blip r:embed="rId3"/>
              </a:buBlip>
              <a:defRPr lang="de-DE" sz="2800" kern="1200" dirty="0" smtClean="0">
                <a:solidFill>
                  <a:srgbClr val="6F6F6F"/>
                </a:solidFill>
                <a:latin typeface="+mn-lt"/>
                <a:ea typeface="+mn-ea"/>
                <a:cs typeface="+mn-cs"/>
              </a:defRPr>
            </a:lvl1pPr>
            <a:lvl2pPr marL="685800" indent="-228600" algn="l" rtl="0" fontAlgn="base">
              <a:lnSpc>
                <a:spcPct val="90000"/>
              </a:lnSpc>
              <a:spcBef>
                <a:spcPts val="500"/>
              </a:spcBef>
              <a:spcAft>
                <a:spcPct val="0"/>
              </a:spcAft>
              <a:buFontTx/>
              <a:buBlip>
                <a:blip r:embed="rId3"/>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3"/>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Check out the source to see if they are trustworthy </a:t>
            </a:r>
            <a:r>
              <a:rPr lang="en-US" sz="1800" dirty="0" smtClean="0"/>
              <a:t>(</a:t>
            </a:r>
            <a:r>
              <a:rPr lang="en-US" sz="1800" dirty="0" err="1" smtClean="0"/>
              <a:t>e.g</a:t>
            </a:r>
            <a:r>
              <a:rPr lang="en-US" sz="1800" dirty="0" smtClean="0"/>
              <a:t>  government or school </a:t>
            </a:r>
            <a:r>
              <a:rPr lang="en-US" sz="1800" dirty="0"/>
              <a:t>website or </a:t>
            </a:r>
            <a:r>
              <a:rPr lang="en-US" sz="1800" dirty="0" smtClean="0"/>
              <a:t>trusted </a:t>
            </a:r>
            <a:r>
              <a:rPr lang="en-US" sz="1800" dirty="0"/>
              <a:t>news </a:t>
            </a:r>
            <a:r>
              <a:rPr lang="en-US" sz="1800" dirty="0" smtClean="0"/>
              <a:t>site)</a:t>
            </a:r>
            <a:endParaRPr lang="en-GB" sz="1800" dirty="0"/>
          </a:p>
        </p:txBody>
      </p:sp>
      <p:sp>
        <p:nvSpPr>
          <p:cNvPr id="22" name="Content Placeholder 4"/>
          <p:cNvSpPr txBox="1">
            <a:spLocks/>
          </p:cNvSpPr>
          <p:nvPr/>
        </p:nvSpPr>
        <p:spPr bwMode="auto">
          <a:xfrm>
            <a:off x="6360763" y="1726405"/>
            <a:ext cx="2792412" cy="4485921"/>
          </a:xfrm>
          <a:prstGeom prst="rect">
            <a:avLst/>
          </a:prstGeom>
          <a:noFill/>
          <a:ln w="57150">
            <a:solidFill>
              <a:schemeClr val="accent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Tx/>
              <a:buBlip>
                <a:blip r:embed="rId3"/>
              </a:buBlip>
              <a:defRPr lang="de-DE" sz="2800" kern="1200" dirty="0" smtClean="0">
                <a:solidFill>
                  <a:srgbClr val="6F6F6F"/>
                </a:solidFill>
                <a:latin typeface="+mn-lt"/>
                <a:ea typeface="+mn-ea"/>
                <a:cs typeface="+mn-cs"/>
              </a:defRPr>
            </a:lvl1pPr>
            <a:lvl2pPr marL="685800" indent="-228600" algn="l" rtl="0" fontAlgn="base">
              <a:lnSpc>
                <a:spcPct val="90000"/>
              </a:lnSpc>
              <a:spcBef>
                <a:spcPts val="500"/>
              </a:spcBef>
              <a:spcAft>
                <a:spcPct val="0"/>
              </a:spcAft>
              <a:buFontTx/>
              <a:buBlip>
                <a:blip r:embed="rId3"/>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3"/>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Do a search to see what other people are saying about it to make sure it matches up</a:t>
            </a:r>
            <a:endParaRPr lang="en-GB" sz="1800" dirty="0"/>
          </a:p>
        </p:txBody>
      </p:sp>
      <p:sp>
        <p:nvSpPr>
          <p:cNvPr id="23" name="Content Placeholder 4"/>
          <p:cNvSpPr txBox="1">
            <a:spLocks/>
          </p:cNvSpPr>
          <p:nvPr/>
        </p:nvSpPr>
        <p:spPr bwMode="auto">
          <a:xfrm>
            <a:off x="9308519" y="1726404"/>
            <a:ext cx="2792412" cy="4485921"/>
          </a:xfrm>
          <a:prstGeom prst="rect">
            <a:avLst/>
          </a:prstGeom>
          <a:noFill/>
          <a:ln w="57150">
            <a:solidFill>
              <a:schemeClr val="accent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Tx/>
              <a:buBlip>
                <a:blip r:embed="rId3"/>
              </a:buBlip>
              <a:defRPr lang="de-DE" sz="2800" kern="1200" dirty="0" smtClean="0">
                <a:solidFill>
                  <a:srgbClr val="6F6F6F"/>
                </a:solidFill>
                <a:latin typeface="+mn-lt"/>
                <a:ea typeface="+mn-ea"/>
                <a:cs typeface="+mn-cs"/>
              </a:defRPr>
            </a:lvl1pPr>
            <a:lvl2pPr marL="685800" indent="-228600" algn="l" rtl="0" fontAlgn="base">
              <a:lnSpc>
                <a:spcPct val="90000"/>
              </a:lnSpc>
              <a:spcBef>
                <a:spcPts val="500"/>
              </a:spcBef>
              <a:spcAft>
                <a:spcPct val="0"/>
              </a:spcAft>
              <a:buFontTx/>
              <a:buBlip>
                <a:blip r:embed="rId3"/>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3"/>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smtClean="0"/>
          </a:p>
          <a:p>
            <a:pPr marL="0" indent="0" algn="ctr">
              <a:buNone/>
            </a:pPr>
            <a:r>
              <a:rPr lang="en-US" sz="1800" dirty="0" smtClean="0"/>
              <a:t>All of these options!</a:t>
            </a:r>
            <a:endParaRPr lang="en-GB" sz="1800" dirty="0"/>
          </a:p>
        </p:txBody>
      </p:sp>
      <p:sp>
        <p:nvSpPr>
          <p:cNvPr id="13" name="Rectangle 12">
            <a:hlinkClick r:id="rId4" action="ppaction://hlinksldjump"/>
          </p:cNvPr>
          <p:cNvSpPr/>
          <p:nvPr/>
        </p:nvSpPr>
        <p:spPr>
          <a:xfrm>
            <a:off x="3514587" y="5955306"/>
            <a:ext cx="2517058" cy="4326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sp>
        <p:nvSpPr>
          <p:cNvPr id="24" name="Rectangle 23">
            <a:hlinkClick r:id="rId4" action="ppaction://hlinksldjump"/>
          </p:cNvPr>
          <p:cNvSpPr/>
          <p:nvPr/>
        </p:nvSpPr>
        <p:spPr>
          <a:xfrm>
            <a:off x="6516107" y="5948852"/>
            <a:ext cx="2517058" cy="4326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sp>
        <p:nvSpPr>
          <p:cNvPr id="25" name="Rectangle 24">
            <a:hlinkClick r:id="rId5" action="ppaction://hlinksldjump"/>
          </p:cNvPr>
          <p:cNvSpPr/>
          <p:nvPr/>
        </p:nvSpPr>
        <p:spPr>
          <a:xfrm>
            <a:off x="9537265" y="5979479"/>
            <a:ext cx="2517058" cy="4326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pic>
        <p:nvPicPr>
          <p:cNvPr id="10" name="Picture 9">
            <a:hlinkClick r:id="rId4" action="ppaction://hlinksldjump"/>
          </p:cNvPr>
          <p:cNvPicPr>
            <a:picLocks noChangeAspect="1"/>
          </p:cNvPicPr>
          <p:nvPr/>
        </p:nvPicPr>
        <p:blipFill>
          <a:blip r:embed="rId6"/>
          <a:stretch>
            <a:fillRect/>
          </a:stretch>
        </p:blipFill>
        <p:spPr>
          <a:xfrm>
            <a:off x="3267948" y="2992867"/>
            <a:ext cx="2937470" cy="2786840"/>
          </a:xfrm>
          <a:prstGeom prst="rect">
            <a:avLst/>
          </a:prstGeom>
        </p:spPr>
      </p:pic>
      <p:grpSp>
        <p:nvGrpSpPr>
          <p:cNvPr id="26" name="Group 25"/>
          <p:cNvGrpSpPr/>
          <p:nvPr/>
        </p:nvGrpSpPr>
        <p:grpSpPr>
          <a:xfrm>
            <a:off x="6387021" y="2992501"/>
            <a:ext cx="2739896" cy="2838541"/>
            <a:chOff x="701790" y="3601813"/>
            <a:chExt cx="3270956" cy="3168288"/>
          </a:xfrm>
        </p:grpSpPr>
        <p:sp>
          <p:nvSpPr>
            <p:cNvPr id="27" name="Rectangle 26">
              <a:hlinkClick r:id="rId4" action="ppaction://hlinksldjump"/>
            </p:cNvPr>
            <p:cNvSpPr/>
            <p:nvPr/>
          </p:nvSpPr>
          <p:spPr>
            <a:xfrm>
              <a:off x="701790" y="3601813"/>
              <a:ext cx="3270956" cy="3168288"/>
            </a:xfrm>
            <a:prstGeom prst="rect">
              <a:avLst/>
            </a:prstGeom>
            <a:solidFill>
              <a:srgbClr val="0066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a:hlinkClick r:id="rId4"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918761" y="3915500"/>
              <a:ext cx="2784334" cy="2854601"/>
            </a:xfrm>
            <a:prstGeom prst="rect">
              <a:avLst/>
            </a:prstGeom>
          </p:spPr>
        </p:pic>
      </p:grpSp>
      <p:grpSp>
        <p:nvGrpSpPr>
          <p:cNvPr id="6" name="Group 5"/>
          <p:cNvGrpSpPr/>
          <p:nvPr/>
        </p:nvGrpSpPr>
        <p:grpSpPr>
          <a:xfrm>
            <a:off x="128789" y="2992501"/>
            <a:ext cx="3010070" cy="3301423"/>
            <a:chOff x="128789" y="2992501"/>
            <a:chExt cx="3010070" cy="3301423"/>
          </a:xfrm>
        </p:grpSpPr>
        <p:sp>
          <p:nvSpPr>
            <p:cNvPr id="11" name="Rectangle 10">
              <a:hlinkClick r:id="rId4" action="ppaction://hlinksldjump"/>
            </p:cNvPr>
            <p:cNvSpPr/>
            <p:nvPr/>
          </p:nvSpPr>
          <p:spPr>
            <a:xfrm>
              <a:off x="393058" y="5861305"/>
              <a:ext cx="2517058" cy="4326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grpSp>
          <p:nvGrpSpPr>
            <p:cNvPr id="32" name="Group 31"/>
            <p:cNvGrpSpPr/>
            <p:nvPr/>
          </p:nvGrpSpPr>
          <p:grpSpPr>
            <a:xfrm>
              <a:off x="128789" y="2992501"/>
              <a:ext cx="3010070" cy="2787206"/>
              <a:chOff x="4235510" y="692928"/>
              <a:chExt cx="3554361" cy="3421627"/>
            </a:xfrm>
          </p:grpSpPr>
          <p:sp>
            <p:nvSpPr>
              <p:cNvPr id="33" name="Rectangle 32">
                <a:hlinkClick r:id="rId4" action="ppaction://hlinksldjump"/>
              </p:cNvPr>
              <p:cNvSpPr/>
              <p:nvPr/>
            </p:nvSpPr>
            <p:spPr>
              <a:xfrm>
                <a:off x="4235510" y="692928"/>
                <a:ext cx="3554361" cy="3421627"/>
              </a:xfrm>
              <a:prstGeom prst="rect">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4" name="Picture 33">
                <a:hlinkClick r:id="rId4"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4351512" y="1007301"/>
                <a:ext cx="3187341" cy="2916417"/>
              </a:xfrm>
              <a:prstGeom prst="rect">
                <a:avLst/>
              </a:prstGeom>
            </p:spPr>
          </p:pic>
        </p:grpSp>
      </p:grpSp>
      <p:grpSp>
        <p:nvGrpSpPr>
          <p:cNvPr id="35" name="Group 34"/>
          <p:cNvGrpSpPr/>
          <p:nvPr/>
        </p:nvGrpSpPr>
        <p:grpSpPr>
          <a:xfrm>
            <a:off x="9334919" y="2992501"/>
            <a:ext cx="2766012" cy="2868804"/>
            <a:chOff x="8461857" y="564459"/>
            <a:chExt cx="3554361" cy="3421627"/>
          </a:xfrm>
        </p:grpSpPr>
        <p:sp>
          <p:nvSpPr>
            <p:cNvPr id="36" name="Rectangle 35">
              <a:hlinkClick r:id="rId5" action="ppaction://hlinksldjump"/>
            </p:cNvPr>
            <p:cNvSpPr/>
            <p:nvPr/>
          </p:nvSpPr>
          <p:spPr>
            <a:xfrm>
              <a:off x="8461857" y="564459"/>
              <a:ext cx="3554361" cy="3421627"/>
            </a:xfrm>
            <a:prstGeom prst="rect">
              <a:avLst/>
            </a:prstGeom>
            <a:solidFill>
              <a:srgbClr val="D60093"/>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7" name="Picture 36"/>
            <p:cNvPicPr>
              <a:picLocks noChangeAspect="1"/>
            </p:cNvPicPr>
            <p:nvPr/>
          </p:nvPicPr>
          <p:blipFill>
            <a:blip r:embed="rId9">
              <a:clrChange>
                <a:clrFrom>
                  <a:srgbClr val="FFFFFF"/>
                </a:clrFrom>
                <a:clrTo>
                  <a:srgbClr val="FFFFFF">
                    <a:alpha val="0"/>
                  </a:srgbClr>
                </a:clrTo>
              </a:clrChange>
            </a:blip>
            <a:stretch>
              <a:fillRect/>
            </a:stretch>
          </p:blipFill>
          <p:spPr>
            <a:xfrm>
              <a:off x="8614617" y="897233"/>
              <a:ext cx="3276223" cy="2850401"/>
            </a:xfrm>
            <a:prstGeom prst="rect">
              <a:avLst/>
            </a:prstGeom>
          </p:spPr>
        </p:pic>
      </p:grpSp>
    </p:spTree>
    <p:extLst>
      <p:ext uri="{BB962C8B-B14F-4D97-AF65-F5344CB8AC3E}">
        <p14:creationId xmlns:p14="http://schemas.microsoft.com/office/powerpoint/2010/main" val="3415782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123363" cy="1325562"/>
          </a:xfrm>
        </p:spPr>
        <p:txBody>
          <a:bodyPr/>
          <a:lstStyle/>
          <a:p>
            <a:r>
              <a:rPr lang="en-GB" dirty="0" smtClean="0"/>
              <a:t>Q3 Results: Here is how you did</a:t>
            </a:r>
            <a:endParaRPr lang="en-GB" dirty="0"/>
          </a:p>
        </p:txBody>
      </p:sp>
      <p:sp>
        <p:nvSpPr>
          <p:cNvPr id="3" name="Content Placeholder 2"/>
          <p:cNvSpPr>
            <a:spLocks noGrp="1"/>
          </p:cNvSpPr>
          <p:nvPr>
            <p:ph idx="1"/>
          </p:nvPr>
        </p:nvSpPr>
        <p:spPr>
          <a:xfrm>
            <a:off x="724907" y="990504"/>
            <a:ext cx="7519219" cy="1354906"/>
          </a:xfrm>
          <a:ln>
            <a:solidFill>
              <a:srgbClr val="D05F12"/>
            </a:solidFill>
          </a:ln>
        </p:spPr>
        <p:txBody>
          <a:bodyPr/>
          <a:lstStyle/>
          <a:p>
            <a:pPr marL="0" indent="0">
              <a:buNone/>
            </a:pPr>
            <a:r>
              <a:rPr lang="en-GB" dirty="0"/>
              <a:t>Question </a:t>
            </a:r>
            <a:r>
              <a:rPr lang="en-GB" dirty="0" smtClean="0"/>
              <a:t>3: </a:t>
            </a:r>
            <a:r>
              <a:rPr lang="en-GB" dirty="0"/>
              <a:t>Which of these things would you do to   check if something was real online?</a:t>
            </a:r>
          </a:p>
          <a:p>
            <a:r>
              <a:rPr lang="en-GB" dirty="0" smtClean="0"/>
              <a:t>Your answer was </a:t>
            </a:r>
            <a:r>
              <a:rPr lang="en-GB" b="1" dirty="0" smtClean="0">
                <a:solidFill>
                  <a:srgbClr val="D05F12"/>
                </a:solidFill>
              </a:rPr>
              <a:t>correct</a:t>
            </a:r>
            <a:r>
              <a:rPr lang="en-GB" b="1" dirty="0" smtClean="0"/>
              <a:t>.</a:t>
            </a:r>
          </a:p>
          <a:p>
            <a:pPr marL="0" indent="0">
              <a:buNone/>
            </a:pPr>
            <a:endParaRPr lang="en-GB" b="1" dirty="0" smtClean="0"/>
          </a:p>
          <a:p>
            <a:pPr marL="0" indent="0">
              <a:buNone/>
            </a:pPr>
            <a:endParaRPr lang="en-GB" b="1" dirty="0"/>
          </a:p>
        </p:txBody>
      </p:sp>
      <p:sp>
        <p:nvSpPr>
          <p:cNvPr id="11" name="Content Placeholder 2"/>
          <p:cNvSpPr txBox="1">
            <a:spLocks/>
          </p:cNvSpPr>
          <p:nvPr/>
        </p:nvSpPr>
        <p:spPr bwMode="auto">
          <a:xfrm>
            <a:off x="486263" y="2510136"/>
            <a:ext cx="6251742"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fontAlgn="base">
              <a:lnSpc>
                <a:spcPct val="90000"/>
              </a:lnSpc>
              <a:spcBef>
                <a:spcPts val="1000"/>
              </a:spcBef>
              <a:spcAft>
                <a:spcPct val="0"/>
              </a:spcAft>
              <a:buFontTx/>
              <a:buBlip>
                <a:blip r:embed="rId2"/>
              </a:buBlip>
              <a:defRPr sz="2800" kern="1200">
                <a:solidFill>
                  <a:srgbClr val="6F6F6F"/>
                </a:solidFill>
                <a:latin typeface="+mn-lt"/>
                <a:ea typeface="+mn-ea"/>
                <a:cs typeface="+mn-cs"/>
              </a:defRPr>
            </a:lvl1pPr>
            <a:lvl2pPr marL="800100" indent="-342900" algn="l" rtl="0" fontAlgn="base">
              <a:lnSpc>
                <a:spcPct val="90000"/>
              </a:lnSpc>
              <a:spcBef>
                <a:spcPts val="500"/>
              </a:spcBef>
              <a:spcAft>
                <a:spcPct val="0"/>
              </a:spcAft>
              <a:buFontTx/>
              <a:buBlip>
                <a:blip r:embed="rId2"/>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2"/>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2"/>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2"/>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b="1" dirty="0" smtClean="0">
                <a:solidFill>
                  <a:srgbClr val="D05F12"/>
                </a:solidFill>
              </a:rPr>
              <a:t>Yes, the correct answer is:</a:t>
            </a:r>
          </a:p>
          <a:p>
            <a:pPr marL="0" indent="0">
              <a:buNone/>
            </a:pPr>
            <a:r>
              <a:rPr lang="en-US" b="1" dirty="0" smtClean="0"/>
              <a:t>All of these Options! </a:t>
            </a:r>
          </a:p>
          <a:p>
            <a:pPr marL="0" indent="0">
              <a:buNone/>
            </a:pPr>
            <a:r>
              <a:rPr lang="en-US" sz="1800" b="1" dirty="0" smtClean="0"/>
              <a:t>You should:</a:t>
            </a:r>
          </a:p>
          <a:p>
            <a:pPr marL="269875" indent="-269875">
              <a:buBlip>
                <a:blip r:embed="rId3"/>
              </a:buBlip>
            </a:pPr>
            <a:r>
              <a:rPr lang="en-US" sz="2000" dirty="0"/>
              <a:t>Look at the whole piece of content not just the headline to see if there are things that seem out of </a:t>
            </a:r>
            <a:r>
              <a:rPr lang="en-US" sz="2000" dirty="0" smtClean="0"/>
              <a:t>place</a:t>
            </a:r>
          </a:p>
          <a:p>
            <a:pPr marL="269875" indent="-269875">
              <a:buBlip>
                <a:blip r:embed="rId3"/>
              </a:buBlip>
            </a:pPr>
            <a:r>
              <a:rPr lang="en-US" sz="2000" dirty="0"/>
              <a:t>Check out the source to see if they are trustworthy (</a:t>
            </a:r>
            <a:r>
              <a:rPr lang="en-US" sz="2000" dirty="0" err="1"/>
              <a:t>e.g</a:t>
            </a:r>
            <a:r>
              <a:rPr lang="en-US" sz="2000" dirty="0"/>
              <a:t>  government or school website or trusted news site</a:t>
            </a:r>
            <a:r>
              <a:rPr lang="en-US" sz="2000" dirty="0" smtClean="0"/>
              <a:t>)</a:t>
            </a:r>
          </a:p>
          <a:p>
            <a:pPr marL="269875" indent="-269875">
              <a:buBlip>
                <a:blip r:embed="rId3"/>
              </a:buBlip>
            </a:pPr>
            <a:r>
              <a:rPr lang="en-US" sz="2000" dirty="0"/>
              <a:t>Do a search to see what other people are saying about it to make sure it matches </a:t>
            </a:r>
            <a:r>
              <a:rPr lang="en-US" sz="2000" dirty="0" smtClean="0"/>
              <a:t>up</a:t>
            </a:r>
            <a:endParaRPr lang="en-GB" sz="2000" dirty="0"/>
          </a:p>
          <a:p>
            <a:pPr marL="269875" indent="-269875">
              <a:buBlip>
                <a:blip r:embed="rId3"/>
              </a:buBlip>
            </a:pPr>
            <a:endParaRPr lang="en-US" sz="1600" dirty="0" smtClean="0"/>
          </a:p>
          <a:p>
            <a:pPr marL="269875" indent="-269875">
              <a:buBlip>
                <a:blip r:embed="rId3"/>
              </a:buBlip>
            </a:pPr>
            <a:endParaRPr lang="en-GB" sz="1600" dirty="0"/>
          </a:p>
          <a:p>
            <a:pPr>
              <a:buFont typeface="Arial" panose="020B0604020202020204" pitchFamily="34" charset="0"/>
              <a:buChar char="•"/>
            </a:pPr>
            <a:endParaRPr lang="en-GB" b="1" dirty="0"/>
          </a:p>
        </p:txBody>
      </p:sp>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8012306" y="771529"/>
            <a:ext cx="1679673" cy="1737152"/>
          </a:xfrm>
          <a:prstGeom prst="rect">
            <a:avLst/>
          </a:prstGeom>
        </p:spPr>
      </p:pic>
      <p:sp>
        <p:nvSpPr>
          <p:cNvPr id="6" name="Right Arrow 5">
            <a:hlinkClick r:id="rId5" action="ppaction://hlinksldjump"/>
          </p:cNvPr>
          <p:cNvSpPr/>
          <p:nvPr/>
        </p:nvSpPr>
        <p:spPr>
          <a:xfrm rot="5400000">
            <a:off x="10298396" y="4480853"/>
            <a:ext cx="1632153" cy="14914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GB" dirty="0">
                <a:solidFill>
                  <a:schemeClr val="tx1"/>
                </a:solidFill>
              </a:rPr>
              <a:t>F</a:t>
            </a:r>
            <a:r>
              <a:rPr lang="en-GB" dirty="0" smtClean="0">
                <a:solidFill>
                  <a:schemeClr val="tx1"/>
                </a:solidFill>
              </a:rPr>
              <a:t>ind </a:t>
            </a:r>
            <a:r>
              <a:rPr lang="en-GB" dirty="0">
                <a:solidFill>
                  <a:schemeClr val="tx1"/>
                </a:solidFill>
              </a:rPr>
              <a:t>out </a:t>
            </a:r>
            <a:r>
              <a:rPr lang="en-GB" dirty="0" smtClean="0">
                <a:solidFill>
                  <a:schemeClr val="tx1"/>
                </a:solidFill>
              </a:rPr>
              <a:t>more</a:t>
            </a:r>
            <a:endParaRPr lang="en-GB" dirty="0">
              <a:solidFill>
                <a:schemeClr val="tx1"/>
              </a:solidFill>
            </a:endParaRPr>
          </a:p>
        </p:txBody>
      </p:sp>
      <p:grpSp>
        <p:nvGrpSpPr>
          <p:cNvPr id="19" name="Group 18"/>
          <p:cNvGrpSpPr/>
          <p:nvPr/>
        </p:nvGrpSpPr>
        <p:grpSpPr>
          <a:xfrm>
            <a:off x="6814385" y="2797979"/>
            <a:ext cx="3554361" cy="3421627"/>
            <a:chOff x="8461857" y="564459"/>
            <a:chExt cx="3554361" cy="3421627"/>
          </a:xfrm>
        </p:grpSpPr>
        <p:sp>
          <p:nvSpPr>
            <p:cNvPr id="20" name="Rectangle 19"/>
            <p:cNvSpPr/>
            <p:nvPr/>
          </p:nvSpPr>
          <p:spPr>
            <a:xfrm>
              <a:off x="8461857" y="564459"/>
              <a:ext cx="3554361" cy="3421627"/>
            </a:xfrm>
            <a:prstGeom prst="rect">
              <a:avLst/>
            </a:prstGeom>
            <a:solidFill>
              <a:srgbClr val="D60093"/>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nvPicPr>
          <p:blipFill>
            <a:blip r:embed="rId6">
              <a:clrChange>
                <a:clrFrom>
                  <a:srgbClr val="FFFFFF"/>
                </a:clrFrom>
                <a:clrTo>
                  <a:srgbClr val="FFFFFF">
                    <a:alpha val="0"/>
                  </a:srgbClr>
                </a:clrTo>
              </a:clrChange>
            </a:blip>
            <a:stretch>
              <a:fillRect/>
            </a:stretch>
          </p:blipFill>
          <p:spPr>
            <a:xfrm>
              <a:off x="8614617" y="897233"/>
              <a:ext cx="3276223" cy="2850401"/>
            </a:xfrm>
            <a:prstGeom prst="rect">
              <a:avLst/>
            </a:prstGeom>
          </p:spPr>
        </p:pic>
      </p:grpSp>
    </p:spTree>
    <p:extLst>
      <p:ext uri="{BB962C8B-B14F-4D97-AF65-F5344CB8AC3E}">
        <p14:creationId xmlns:p14="http://schemas.microsoft.com/office/powerpoint/2010/main" val="2575380786"/>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solidFill>
                  <a:srgbClr val="D05F12"/>
                </a:solidFill>
                <a:latin typeface="+mn-lt"/>
              </a:rPr>
              <a:t>Q3. Learn </a:t>
            </a:r>
            <a:r>
              <a:rPr lang="en-GB" sz="4800" dirty="0">
                <a:solidFill>
                  <a:srgbClr val="D05F12"/>
                </a:solidFill>
                <a:latin typeface="+mn-lt"/>
              </a:rPr>
              <a:t>and Discuss</a:t>
            </a:r>
          </a:p>
        </p:txBody>
      </p:sp>
      <p:sp>
        <p:nvSpPr>
          <p:cNvPr id="3" name="Content Placeholder 2"/>
          <p:cNvSpPr>
            <a:spLocks noGrp="1"/>
          </p:cNvSpPr>
          <p:nvPr>
            <p:ph idx="1"/>
          </p:nvPr>
        </p:nvSpPr>
        <p:spPr>
          <a:xfrm>
            <a:off x="684624" y="1337525"/>
            <a:ext cx="10854846" cy="4637856"/>
          </a:xfrm>
        </p:spPr>
        <p:txBody>
          <a:bodyPr/>
          <a:lstStyle/>
          <a:p>
            <a:r>
              <a:rPr lang="en-GB" sz="3200" dirty="0"/>
              <a:t>If you </a:t>
            </a:r>
            <a:r>
              <a:rPr lang="en-GB" sz="3200" dirty="0" smtClean="0"/>
              <a:t>thought </a:t>
            </a:r>
            <a:r>
              <a:rPr lang="en-GB" sz="3200" dirty="0"/>
              <a:t>all of </a:t>
            </a:r>
            <a:r>
              <a:rPr lang="en-GB" sz="3200" dirty="0" smtClean="0"/>
              <a:t>them were the right - </a:t>
            </a:r>
            <a:r>
              <a:rPr lang="en-GB" sz="3200" dirty="0"/>
              <a:t>you are correct! </a:t>
            </a:r>
            <a:endParaRPr lang="en-GB" sz="3200" dirty="0" smtClean="0"/>
          </a:p>
          <a:p>
            <a:r>
              <a:rPr lang="en-GB" sz="3200" dirty="0" smtClean="0"/>
              <a:t>There </a:t>
            </a:r>
            <a:r>
              <a:rPr lang="en-GB" sz="3200" dirty="0"/>
              <a:t>are a range of things you can do to see if something should be trusted but the most important thing to remember is to question something first before making up your mind. </a:t>
            </a:r>
            <a:endParaRPr lang="en-GB" sz="3200" dirty="0" smtClean="0"/>
          </a:p>
          <a:p>
            <a:r>
              <a:rPr lang="en-GB" sz="3200" dirty="0" smtClean="0"/>
              <a:t>The trouble is, it </a:t>
            </a:r>
            <a:r>
              <a:rPr lang="en-GB" sz="3200" dirty="0"/>
              <a:t>can be easy to trust something </a:t>
            </a:r>
            <a:r>
              <a:rPr lang="en-GB" sz="3200" dirty="0" smtClean="0"/>
              <a:t>when you first see it, particularly </a:t>
            </a:r>
            <a:r>
              <a:rPr lang="en-GB" sz="3200" dirty="0"/>
              <a:t>if it fits in with what we </a:t>
            </a:r>
            <a:r>
              <a:rPr lang="en-GB" sz="3200" dirty="0" smtClean="0"/>
              <a:t>believe; </a:t>
            </a:r>
            <a:r>
              <a:rPr lang="en-GB" sz="3200" dirty="0"/>
              <a:t>but sometimes those things can be untrue or misleading</a:t>
            </a:r>
            <a:r>
              <a:rPr lang="en-GB" sz="3200" dirty="0" smtClean="0"/>
              <a:t>.</a:t>
            </a:r>
          </a:p>
          <a:p>
            <a:r>
              <a:rPr lang="en-GB" sz="3200" dirty="0" smtClean="0"/>
              <a:t>Use your Critical Thinking Skills, read it and check it – and then (most of the time!) you won’t be fooled.</a:t>
            </a:r>
            <a:endParaRPr lang="en-GB" sz="3200" dirty="0"/>
          </a:p>
          <a:p>
            <a:pPr marL="0" indent="0">
              <a:buNone/>
            </a:pPr>
            <a:r>
              <a:rPr lang="en-GB" sz="3200" b="1" dirty="0"/>
              <a:t> </a:t>
            </a:r>
            <a:endParaRPr lang="en-GB" sz="3200" dirty="0"/>
          </a:p>
        </p:txBody>
      </p:sp>
    </p:spTree>
    <p:extLst>
      <p:ext uri="{BB962C8B-B14F-4D97-AF65-F5344CB8AC3E}">
        <p14:creationId xmlns:p14="http://schemas.microsoft.com/office/powerpoint/2010/main" val="373401172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457"/>
            <a:ext cx="9123363" cy="1325562"/>
          </a:xfrm>
        </p:spPr>
        <p:txBody>
          <a:bodyPr/>
          <a:lstStyle/>
          <a:p>
            <a:r>
              <a:rPr lang="en-GB" sz="4800" dirty="0" smtClean="0">
                <a:solidFill>
                  <a:srgbClr val="D05F12"/>
                </a:solidFill>
                <a:latin typeface="+mn-lt"/>
              </a:rPr>
              <a:t>Q3. DISCUSSION</a:t>
            </a:r>
            <a:endParaRPr lang="en-GB" sz="4800" dirty="0">
              <a:solidFill>
                <a:srgbClr val="D05F12"/>
              </a:solidFill>
              <a:latin typeface="+mn-lt"/>
            </a:endParaRPr>
          </a:p>
        </p:txBody>
      </p:sp>
      <p:sp>
        <p:nvSpPr>
          <p:cNvPr id="3" name="Content Placeholder 2"/>
          <p:cNvSpPr>
            <a:spLocks noGrp="1"/>
          </p:cNvSpPr>
          <p:nvPr>
            <p:ph idx="1"/>
          </p:nvPr>
        </p:nvSpPr>
        <p:spPr>
          <a:xfrm>
            <a:off x="838200" y="2107073"/>
            <a:ext cx="10515600" cy="2523921"/>
          </a:xfrm>
        </p:spPr>
        <p:txBody>
          <a:bodyPr/>
          <a:lstStyle/>
          <a:p>
            <a:pPr marL="0" indent="0">
              <a:buNone/>
            </a:pPr>
            <a:r>
              <a:rPr lang="en-GB" dirty="0"/>
              <a:t>Before you move on to the next question, discuss the following to think about your own experiences:</a:t>
            </a:r>
          </a:p>
          <a:p>
            <a:r>
              <a:rPr lang="en-GB" b="1" dirty="0"/>
              <a:t>What if your friends were convinced that something was real but you could see that it was fake? How would you show them that they may be wrong?</a:t>
            </a:r>
            <a:endParaRPr lang="en-GB" dirty="0"/>
          </a:p>
        </p:txBody>
      </p:sp>
      <p:sp>
        <p:nvSpPr>
          <p:cNvPr id="5" name="Rounded Rectangle 4">
            <a:hlinkClick r:id="rId2" action="ppaction://hlinksldjump"/>
          </p:cNvPr>
          <p:cNvSpPr/>
          <p:nvPr/>
        </p:nvSpPr>
        <p:spPr>
          <a:xfrm>
            <a:off x="3770020" y="4630994"/>
            <a:ext cx="4306529" cy="9340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smtClean="0">
                <a:solidFill>
                  <a:schemeClr val="tx1"/>
                </a:solidFill>
              </a:rPr>
              <a:t>Next Question</a:t>
            </a:r>
            <a:endParaRPr lang="en-GB" sz="3200" dirty="0">
              <a:solidFill>
                <a:schemeClr val="tx1"/>
              </a:solidFill>
            </a:endParaRPr>
          </a:p>
        </p:txBody>
      </p:sp>
    </p:spTree>
    <p:extLst>
      <p:ext uri="{BB962C8B-B14F-4D97-AF65-F5344CB8AC3E}">
        <p14:creationId xmlns:p14="http://schemas.microsoft.com/office/powerpoint/2010/main" val="99885840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123363" cy="1325562"/>
          </a:xfrm>
        </p:spPr>
        <p:txBody>
          <a:bodyPr/>
          <a:lstStyle/>
          <a:p>
            <a:r>
              <a:rPr lang="en-GB" dirty="0" smtClean="0"/>
              <a:t>Q3 Results: Here is how you did</a:t>
            </a:r>
            <a:endParaRPr lang="en-GB" dirty="0"/>
          </a:p>
        </p:txBody>
      </p:sp>
      <p:sp>
        <p:nvSpPr>
          <p:cNvPr id="3" name="Content Placeholder 2"/>
          <p:cNvSpPr>
            <a:spLocks noGrp="1"/>
          </p:cNvSpPr>
          <p:nvPr>
            <p:ph idx="1"/>
          </p:nvPr>
        </p:nvSpPr>
        <p:spPr>
          <a:xfrm>
            <a:off x="724907" y="1138238"/>
            <a:ext cx="7519219" cy="1354906"/>
          </a:xfrm>
          <a:ln>
            <a:solidFill>
              <a:srgbClr val="D05F12"/>
            </a:solidFill>
          </a:ln>
        </p:spPr>
        <p:txBody>
          <a:bodyPr/>
          <a:lstStyle/>
          <a:p>
            <a:pPr marL="0" indent="0">
              <a:buNone/>
            </a:pPr>
            <a:r>
              <a:rPr lang="en-GB" dirty="0"/>
              <a:t>Question </a:t>
            </a:r>
            <a:r>
              <a:rPr lang="en-GB" dirty="0" smtClean="0"/>
              <a:t>3: </a:t>
            </a:r>
            <a:r>
              <a:rPr lang="en-GB" dirty="0"/>
              <a:t>Which of these things would you do to   check if something was real online?</a:t>
            </a:r>
          </a:p>
          <a:p>
            <a:r>
              <a:rPr lang="en-GB" dirty="0"/>
              <a:t>Your answer was </a:t>
            </a:r>
            <a:r>
              <a:rPr lang="en-GB" b="1" dirty="0">
                <a:solidFill>
                  <a:srgbClr val="D05F12"/>
                </a:solidFill>
              </a:rPr>
              <a:t>not correct</a:t>
            </a:r>
            <a:r>
              <a:rPr lang="en-GB" dirty="0">
                <a:solidFill>
                  <a:srgbClr val="D05F12"/>
                </a:solidFill>
              </a:rPr>
              <a:t>.</a:t>
            </a:r>
          </a:p>
          <a:p>
            <a:pPr marL="0" indent="0">
              <a:buNone/>
            </a:pPr>
            <a:endParaRPr lang="en-GB" b="1" dirty="0" smtClean="0"/>
          </a:p>
          <a:p>
            <a:pPr marL="0" indent="0">
              <a:buNone/>
            </a:pPr>
            <a:endParaRPr lang="en-GB" b="1" dirty="0"/>
          </a:p>
        </p:txBody>
      </p:sp>
      <p:sp>
        <p:nvSpPr>
          <p:cNvPr id="11" name="Content Placeholder 2"/>
          <p:cNvSpPr txBox="1">
            <a:spLocks/>
          </p:cNvSpPr>
          <p:nvPr/>
        </p:nvSpPr>
        <p:spPr bwMode="auto">
          <a:xfrm>
            <a:off x="587375" y="2661312"/>
            <a:ext cx="5245667"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fontAlgn="base">
              <a:lnSpc>
                <a:spcPct val="90000"/>
              </a:lnSpc>
              <a:spcBef>
                <a:spcPts val="1000"/>
              </a:spcBef>
              <a:spcAft>
                <a:spcPct val="0"/>
              </a:spcAft>
              <a:buFontTx/>
              <a:buBlip>
                <a:blip r:embed="rId3"/>
              </a:buBlip>
              <a:defRPr sz="2800" kern="1200">
                <a:solidFill>
                  <a:srgbClr val="6F6F6F"/>
                </a:solidFill>
                <a:latin typeface="+mn-lt"/>
                <a:ea typeface="+mn-ea"/>
                <a:cs typeface="+mn-cs"/>
              </a:defRPr>
            </a:lvl1pPr>
            <a:lvl2pPr marL="800100" indent="-342900" algn="l" rtl="0" fontAlgn="base">
              <a:lnSpc>
                <a:spcPct val="90000"/>
              </a:lnSpc>
              <a:spcBef>
                <a:spcPts val="500"/>
              </a:spcBef>
              <a:spcAft>
                <a:spcPct val="0"/>
              </a:spcAft>
              <a:buFontTx/>
              <a:buBlip>
                <a:blip r:embed="rId3"/>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3"/>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b="1" dirty="0">
                <a:solidFill>
                  <a:srgbClr val="D05F12"/>
                </a:solidFill>
              </a:rPr>
              <a:t>T</a:t>
            </a:r>
            <a:r>
              <a:rPr lang="en-GB" b="1" dirty="0" smtClean="0">
                <a:solidFill>
                  <a:srgbClr val="D05F12"/>
                </a:solidFill>
              </a:rPr>
              <a:t>he </a:t>
            </a:r>
            <a:r>
              <a:rPr lang="en-GB" b="1" dirty="0" smtClean="0">
                <a:solidFill>
                  <a:srgbClr val="D05F12"/>
                </a:solidFill>
              </a:rPr>
              <a:t>correct answer is:</a:t>
            </a:r>
          </a:p>
          <a:p>
            <a:pPr marL="0" indent="0">
              <a:buNone/>
            </a:pPr>
            <a:r>
              <a:rPr lang="en-US" b="1" dirty="0" smtClean="0"/>
              <a:t>All of the </a:t>
            </a:r>
            <a:r>
              <a:rPr lang="en-US" b="1" dirty="0"/>
              <a:t>o</a:t>
            </a:r>
            <a:r>
              <a:rPr lang="en-US" b="1" dirty="0" smtClean="0"/>
              <a:t>ptions are right!</a:t>
            </a:r>
          </a:p>
          <a:p>
            <a:pPr marL="269875" indent="-269875">
              <a:buBlip>
                <a:blip r:embed="rId4"/>
              </a:buBlip>
            </a:pPr>
            <a:r>
              <a:rPr lang="en-US" sz="2000" dirty="0"/>
              <a:t>Look at the whole piece of content not just the headline to see if there are things that seem out of </a:t>
            </a:r>
            <a:r>
              <a:rPr lang="en-US" sz="2000" dirty="0" smtClean="0"/>
              <a:t>place</a:t>
            </a:r>
          </a:p>
          <a:p>
            <a:pPr marL="269875" indent="-269875">
              <a:buBlip>
                <a:blip r:embed="rId4"/>
              </a:buBlip>
            </a:pPr>
            <a:r>
              <a:rPr lang="en-US" sz="2000" dirty="0"/>
              <a:t>Check out the source to see if they are trustworthy (</a:t>
            </a:r>
            <a:r>
              <a:rPr lang="en-US" sz="2000" dirty="0" err="1"/>
              <a:t>e.g</a:t>
            </a:r>
            <a:r>
              <a:rPr lang="en-US" sz="2000" dirty="0"/>
              <a:t>  government or school website or trusted news site</a:t>
            </a:r>
            <a:r>
              <a:rPr lang="en-US" sz="2000" dirty="0" smtClean="0"/>
              <a:t>)</a:t>
            </a:r>
          </a:p>
          <a:p>
            <a:pPr marL="269875" indent="-269875">
              <a:buBlip>
                <a:blip r:embed="rId4"/>
              </a:buBlip>
            </a:pPr>
            <a:r>
              <a:rPr lang="en-US" sz="2000" dirty="0"/>
              <a:t>Do a search to see what other people are saying about it to make sure it matches </a:t>
            </a:r>
            <a:r>
              <a:rPr lang="en-US" sz="2000" dirty="0" smtClean="0"/>
              <a:t>up</a:t>
            </a:r>
            <a:endParaRPr lang="en-GB" sz="2000" dirty="0"/>
          </a:p>
          <a:p>
            <a:pPr marL="269875" indent="-269875">
              <a:buBlip>
                <a:blip r:embed="rId4"/>
              </a:buBlip>
            </a:pPr>
            <a:endParaRPr lang="en-US" sz="1600" dirty="0" smtClean="0"/>
          </a:p>
          <a:p>
            <a:pPr marL="269875" indent="-269875">
              <a:buBlip>
                <a:blip r:embed="rId4"/>
              </a:buBlip>
            </a:pPr>
            <a:endParaRPr lang="en-GB" sz="1600" dirty="0"/>
          </a:p>
          <a:p>
            <a:pPr>
              <a:buFont typeface="Arial" panose="020B0604020202020204" pitchFamily="34" charset="0"/>
              <a:buChar char="•"/>
            </a:pPr>
            <a:endParaRPr lang="en-GB" b="1" dirty="0"/>
          </a:p>
        </p:txBody>
      </p:sp>
      <p:sp>
        <p:nvSpPr>
          <p:cNvPr id="6" name="Right Arrow 5">
            <a:hlinkClick r:id="rId5" action="ppaction://hlinksldjump"/>
          </p:cNvPr>
          <p:cNvSpPr/>
          <p:nvPr/>
        </p:nvSpPr>
        <p:spPr>
          <a:xfrm rot="5400000">
            <a:off x="9873394" y="4485870"/>
            <a:ext cx="1632153" cy="14914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GB" dirty="0">
                <a:solidFill>
                  <a:schemeClr val="tx1"/>
                </a:solidFill>
              </a:rPr>
              <a:t>F</a:t>
            </a:r>
            <a:r>
              <a:rPr lang="en-GB" dirty="0" smtClean="0">
                <a:solidFill>
                  <a:schemeClr val="tx1"/>
                </a:solidFill>
              </a:rPr>
              <a:t>ind </a:t>
            </a:r>
            <a:r>
              <a:rPr lang="en-GB" dirty="0">
                <a:solidFill>
                  <a:schemeClr val="tx1"/>
                </a:solidFill>
              </a:rPr>
              <a:t>out </a:t>
            </a:r>
            <a:r>
              <a:rPr lang="en-GB" dirty="0" smtClean="0">
                <a:solidFill>
                  <a:schemeClr val="tx1"/>
                </a:solidFill>
              </a:rPr>
              <a:t>more</a:t>
            </a:r>
            <a:endParaRPr lang="en-GB" dirty="0">
              <a:solidFill>
                <a:schemeClr val="tx1"/>
              </a:solidFill>
            </a:endParaRPr>
          </a:p>
        </p:txBody>
      </p:sp>
      <p:grpSp>
        <p:nvGrpSpPr>
          <p:cNvPr id="19" name="Group 18"/>
          <p:cNvGrpSpPr/>
          <p:nvPr/>
        </p:nvGrpSpPr>
        <p:grpSpPr>
          <a:xfrm>
            <a:off x="5958420" y="2921299"/>
            <a:ext cx="3554361" cy="3421627"/>
            <a:chOff x="8461857" y="564459"/>
            <a:chExt cx="3554361" cy="3421627"/>
          </a:xfrm>
        </p:grpSpPr>
        <p:sp>
          <p:nvSpPr>
            <p:cNvPr id="20" name="Rectangle 19"/>
            <p:cNvSpPr/>
            <p:nvPr/>
          </p:nvSpPr>
          <p:spPr>
            <a:xfrm>
              <a:off x="8461857" y="564459"/>
              <a:ext cx="3554361" cy="3421627"/>
            </a:xfrm>
            <a:prstGeom prst="rect">
              <a:avLst/>
            </a:prstGeom>
            <a:solidFill>
              <a:srgbClr val="D60093"/>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nvPicPr>
          <p:blipFill>
            <a:blip r:embed="rId6">
              <a:clrChange>
                <a:clrFrom>
                  <a:srgbClr val="FFFFFF"/>
                </a:clrFrom>
                <a:clrTo>
                  <a:srgbClr val="FFFFFF">
                    <a:alpha val="0"/>
                  </a:srgbClr>
                </a:clrTo>
              </a:clrChange>
            </a:blip>
            <a:stretch>
              <a:fillRect/>
            </a:stretch>
          </p:blipFill>
          <p:spPr>
            <a:xfrm>
              <a:off x="8614617" y="897233"/>
              <a:ext cx="3276223" cy="2850401"/>
            </a:xfrm>
            <a:prstGeom prst="rect">
              <a:avLst/>
            </a:prstGeom>
          </p:spPr>
        </p:pic>
      </p:grpSp>
      <p:pic>
        <p:nvPicPr>
          <p:cNvPr id="12" name="Picture 11"/>
          <p:cNvPicPr>
            <a:picLocks noChangeAspect="1"/>
          </p:cNvPicPr>
          <p:nvPr/>
        </p:nvPicPr>
        <p:blipFill>
          <a:blip r:embed="rId7"/>
          <a:stretch>
            <a:fillRect/>
          </a:stretch>
        </p:blipFill>
        <p:spPr>
          <a:xfrm>
            <a:off x="8305749" y="1095394"/>
            <a:ext cx="1707485" cy="1700918"/>
          </a:xfrm>
          <a:prstGeom prst="rect">
            <a:avLst/>
          </a:prstGeom>
        </p:spPr>
      </p:pic>
    </p:spTree>
    <p:extLst>
      <p:ext uri="{BB962C8B-B14F-4D97-AF65-F5344CB8AC3E}">
        <p14:creationId xmlns:p14="http://schemas.microsoft.com/office/powerpoint/2010/main" val="1478052728"/>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359658" y="2763904"/>
            <a:ext cx="3271605" cy="3170113"/>
            <a:chOff x="4803517" y="677340"/>
            <a:chExt cx="3554361" cy="3421627"/>
          </a:xfrm>
        </p:grpSpPr>
        <p:sp>
          <p:nvSpPr>
            <p:cNvPr id="21" name="Rectangle 20">
              <a:hlinkClick r:id="rId3" action="ppaction://hlinksldjump"/>
            </p:cNvPr>
            <p:cNvSpPr/>
            <p:nvPr/>
          </p:nvSpPr>
          <p:spPr>
            <a:xfrm>
              <a:off x="4803517" y="677340"/>
              <a:ext cx="3554361" cy="3421627"/>
            </a:xfrm>
            <a:prstGeom prst="rect">
              <a:avLst/>
            </a:prstGeom>
            <a:solidFill>
              <a:srgbClr val="0066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hlinkClick r:id="rId3" action="ppaction://hlinksldjump"/>
            </p:cNvPr>
            <p:cNvPicPr>
              <a:picLocks noChangeAspect="1"/>
            </p:cNvPicPr>
            <p:nvPr/>
          </p:nvPicPr>
          <p:blipFill>
            <a:blip r:embed="rId4"/>
            <a:stretch>
              <a:fillRect/>
            </a:stretch>
          </p:blipFill>
          <p:spPr>
            <a:xfrm>
              <a:off x="5257801" y="1048665"/>
              <a:ext cx="2607732" cy="2647242"/>
            </a:xfrm>
            <a:prstGeom prst="rect">
              <a:avLst/>
            </a:prstGeom>
          </p:spPr>
        </p:pic>
      </p:grpSp>
      <p:sp>
        <p:nvSpPr>
          <p:cNvPr id="2" name="Title 1"/>
          <p:cNvSpPr>
            <a:spLocks noGrp="1"/>
          </p:cNvSpPr>
          <p:nvPr>
            <p:ph type="title"/>
          </p:nvPr>
        </p:nvSpPr>
        <p:spPr>
          <a:xfrm>
            <a:off x="664457" y="259357"/>
            <a:ext cx="10012010" cy="1325563"/>
          </a:xfrm>
        </p:spPr>
        <p:txBody>
          <a:bodyPr/>
          <a:lstStyle/>
          <a:p>
            <a:pPr marL="804863" indent="-804863"/>
            <a:r>
              <a:rPr lang="en-GB" sz="3600" dirty="0" smtClean="0"/>
              <a:t>Q4</a:t>
            </a:r>
            <a:r>
              <a:rPr lang="en-GB" sz="3600" dirty="0"/>
              <a:t>. </a:t>
            </a:r>
            <a:r>
              <a:rPr lang="en-GB" sz="3600" dirty="0" smtClean="0"/>
              <a:t>Which statement is </a:t>
            </a:r>
            <a:r>
              <a:rPr lang="en-GB" sz="3600" i="1" dirty="0" smtClean="0"/>
              <a:t>least </a:t>
            </a:r>
            <a:r>
              <a:rPr lang="en-GB" sz="3600" dirty="0" smtClean="0"/>
              <a:t>likely to ensure that online sources are trustworthy?</a:t>
            </a:r>
            <a:r>
              <a:rPr lang="en-GB" dirty="0"/>
              <a:t/>
            </a:r>
            <a:br>
              <a:rPr lang="en-GB" dirty="0"/>
            </a:br>
            <a:r>
              <a:rPr lang="en-GB" sz="3600" dirty="0" smtClean="0">
                <a:solidFill>
                  <a:schemeClr val="accent2"/>
                </a:solidFill>
              </a:rPr>
              <a:t>Pick </a:t>
            </a:r>
            <a:r>
              <a:rPr lang="en-GB" sz="3600" dirty="0">
                <a:solidFill>
                  <a:schemeClr val="accent2"/>
                </a:solidFill>
              </a:rPr>
              <a:t>1 answer below</a:t>
            </a:r>
            <a:endParaRPr lang="en-GB" dirty="0"/>
          </a:p>
        </p:txBody>
      </p:sp>
      <p:sp>
        <p:nvSpPr>
          <p:cNvPr id="5" name="Content Placeholder 4"/>
          <p:cNvSpPr>
            <a:spLocks noGrp="1"/>
          </p:cNvSpPr>
          <p:nvPr>
            <p:ph sz="half" idx="13"/>
          </p:nvPr>
        </p:nvSpPr>
        <p:spPr>
          <a:xfrm>
            <a:off x="90382" y="1709870"/>
            <a:ext cx="3906116" cy="4485921"/>
          </a:xfrm>
          <a:ln w="57150">
            <a:solidFill>
              <a:schemeClr val="accent2"/>
            </a:solidFill>
          </a:ln>
        </p:spPr>
        <p:txBody>
          <a:bodyPr/>
          <a:lstStyle/>
          <a:p>
            <a:r>
              <a:rPr lang="en-US" sz="2000" dirty="0" smtClean="0">
                <a:solidFill>
                  <a:schemeClr val="tx1"/>
                </a:solidFill>
              </a:rPr>
              <a:t>They are on a website which ends </a:t>
            </a:r>
            <a:r>
              <a:rPr lang="en-US" sz="2000" dirty="0">
                <a:solidFill>
                  <a:schemeClr val="tx1"/>
                </a:solidFill>
              </a:rPr>
              <a:t>with .com</a:t>
            </a:r>
            <a:r>
              <a:rPr lang="en-US" sz="2000" dirty="0" smtClean="0">
                <a:solidFill>
                  <a:schemeClr val="tx1"/>
                </a:solidFill>
              </a:rPr>
              <a:t>, </a:t>
            </a:r>
            <a:r>
              <a:rPr lang="en-US" sz="2000" dirty="0">
                <a:solidFill>
                  <a:schemeClr val="tx1"/>
                </a:solidFill>
              </a:rPr>
              <a:t>.org,</a:t>
            </a:r>
            <a:r>
              <a:rPr lang="en-US" sz="2000" dirty="0" smtClean="0">
                <a:solidFill>
                  <a:schemeClr val="tx1"/>
                </a:solidFill>
              </a:rPr>
              <a:t> </a:t>
            </a:r>
            <a:r>
              <a:rPr lang="en-US" sz="2000" dirty="0" err="1">
                <a:solidFill>
                  <a:schemeClr val="tx1"/>
                </a:solidFill>
              </a:rPr>
              <a:t>.</a:t>
            </a:r>
            <a:r>
              <a:rPr lang="en-US" sz="2000" dirty="0" err="1" smtClean="0">
                <a:solidFill>
                  <a:schemeClr val="tx1"/>
                </a:solidFill>
              </a:rPr>
              <a:t>net</a:t>
            </a:r>
            <a:r>
              <a:rPr lang="en-GB" sz="2000" dirty="0" smtClean="0"/>
              <a:t>, </a:t>
            </a:r>
            <a:r>
              <a:rPr lang="en-US" sz="2000" dirty="0" smtClean="0">
                <a:solidFill>
                  <a:schemeClr val="tx1"/>
                </a:solidFill>
              </a:rPr>
              <a:t>.co.uk, </a:t>
            </a:r>
            <a:r>
              <a:rPr lang="en-US" sz="2000" dirty="0">
                <a:solidFill>
                  <a:schemeClr val="tx1"/>
                </a:solidFill>
              </a:rPr>
              <a:t>.</a:t>
            </a:r>
            <a:r>
              <a:rPr lang="en-US" sz="2000" dirty="0" err="1">
                <a:solidFill>
                  <a:schemeClr val="tx1"/>
                </a:solidFill>
              </a:rPr>
              <a:t>eu</a:t>
            </a:r>
            <a:r>
              <a:rPr lang="en-US" sz="2000" dirty="0" smtClean="0">
                <a:solidFill>
                  <a:schemeClr val="tx1"/>
                </a:solidFill>
              </a:rPr>
              <a:t>, .</a:t>
            </a:r>
            <a:r>
              <a:rPr lang="en-US" sz="2000" dirty="0" err="1" smtClean="0">
                <a:solidFill>
                  <a:schemeClr val="tx1"/>
                </a:solidFill>
              </a:rPr>
              <a:t>lt</a:t>
            </a:r>
            <a:r>
              <a:rPr lang="en-US" sz="2000" dirty="0" smtClean="0">
                <a:solidFill>
                  <a:schemeClr val="tx1"/>
                </a:solidFill>
              </a:rPr>
              <a:t>, .</a:t>
            </a:r>
            <a:r>
              <a:rPr lang="en-US" sz="2000" dirty="0" err="1" smtClean="0">
                <a:solidFill>
                  <a:schemeClr val="tx1"/>
                </a:solidFill>
              </a:rPr>
              <a:t>es</a:t>
            </a:r>
            <a:r>
              <a:rPr lang="en-US" sz="2000" dirty="0" smtClean="0">
                <a:solidFill>
                  <a:schemeClr val="tx1"/>
                </a:solidFill>
              </a:rPr>
              <a:t>, .de</a:t>
            </a:r>
          </a:p>
          <a:p>
            <a:pPr marL="0" indent="0">
              <a:buNone/>
            </a:pPr>
            <a:endParaRPr lang="en-GB" dirty="0"/>
          </a:p>
        </p:txBody>
      </p:sp>
      <p:sp>
        <p:nvSpPr>
          <p:cNvPr id="6" name="Content Placeholder 5"/>
          <p:cNvSpPr>
            <a:spLocks noGrp="1"/>
          </p:cNvSpPr>
          <p:nvPr>
            <p:ph sz="half" idx="14"/>
          </p:nvPr>
        </p:nvSpPr>
        <p:spPr>
          <a:xfrm>
            <a:off x="4151062" y="1709869"/>
            <a:ext cx="3661244" cy="4485922"/>
          </a:xfrm>
          <a:ln w="57150">
            <a:solidFill>
              <a:schemeClr val="accent2"/>
            </a:solidFill>
          </a:ln>
        </p:spPr>
        <p:txBody>
          <a:bodyPr/>
          <a:lstStyle/>
          <a:p>
            <a:r>
              <a:rPr lang="en-US" sz="2000" dirty="0"/>
              <a:t>They are objective and back up any claims they make with facts that can be checked</a:t>
            </a:r>
          </a:p>
        </p:txBody>
      </p:sp>
      <p:sp>
        <p:nvSpPr>
          <p:cNvPr id="13" name="Rectangle 12">
            <a:hlinkClick r:id="rId3" action="ppaction://hlinksldjump"/>
          </p:cNvPr>
          <p:cNvSpPr/>
          <p:nvPr/>
        </p:nvSpPr>
        <p:spPr>
          <a:xfrm>
            <a:off x="4785700" y="5752912"/>
            <a:ext cx="2517058" cy="4326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sp>
        <p:nvSpPr>
          <p:cNvPr id="14" name="Content Placeholder 4"/>
          <p:cNvSpPr txBox="1">
            <a:spLocks/>
          </p:cNvSpPr>
          <p:nvPr/>
        </p:nvSpPr>
        <p:spPr bwMode="auto">
          <a:xfrm>
            <a:off x="7966870" y="1709870"/>
            <a:ext cx="4099023" cy="4485921"/>
          </a:xfrm>
          <a:prstGeom prst="rect">
            <a:avLst/>
          </a:prstGeom>
          <a:noFill/>
          <a:ln w="57150">
            <a:solidFill>
              <a:schemeClr val="accent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Tx/>
              <a:buBlip>
                <a:blip r:embed="rId5"/>
              </a:buBlip>
              <a:defRPr lang="de-DE" sz="2800" kern="1200" dirty="0" smtClean="0">
                <a:solidFill>
                  <a:srgbClr val="6F6F6F"/>
                </a:solidFill>
                <a:latin typeface="+mn-lt"/>
                <a:ea typeface="+mn-ea"/>
                <a:cs typeface="+mn-cs"/>
              </a:defRPr>
            </a:lvl1pPr>
            <a:lvl2pPr marL="685800" indent="-228600" algn="l" rtl="0" fontAlgn="base">
              <a:lnSpc>
                <a:spcPct val="90000"/>
              </a:lnSpc>
              <a:spcBef>
                <a:spcPts val="500"/>
              </a:spcBef>
              <a:spcAft>
                <a:spcPct val="0"/>
              </a:spcAft>
              <a:buFontTx/>
              <a:buBlip>
                <a:blip r:embed="rId5"/>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5"/>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5"/>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5"/>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It’s easy to see </a:t>
            </a:r>
            <a:r>
              <a:rPr lang="en-US" sz="1800" dirty="0" smtClean="0">
                <a:solidFill>
                  <a:schemeClr val="tx1"/>
                </a:solidFill>
              </a:rPr>
              <a:t>information </a:t>
            </a:r>
            <a:r>
              <a:rPr lang="en-US" sz="1800" dirty="0">
                <a:solidFill>
                  <a:schemeClr val="tx1"/>
                </a:solidFill>
              </a:rPr>
              <a:t>about who wrote the content, </a:t>
            </a:r>
            <a:r>
              <a:rPr lang="en-US" sz="1800" dirty="0" smtClean="0">
                <a:solidFill>
                  <a:schemeClr val="tx1"/>
                </a:solidFill>
              </a:rPr>
              <a:t>the source of the information and </a:t>
            </a:r>
            <a:r>
              <a:rPr lang="en-US" sz="1800" dirty="0">
                <a:solidFill>
                  <a:schemeClr val="tx1"/>
                </a:solidFill>
              </a:rPr>
              <a:t>when it was posted</a:t>
            </a:r>
            <a:endParaRPr lang="en-GB" sz="1800" dirty="0"/>
          </a:p>
        </p:txBody>
      </p:sp>
      <p:grpSp>
        <p:nvGrpSpPr>
          <p:cNvPr id="12" name="Group 11"/>
          <p:cNvGrpSpPr/>
          <p:nvPr/>
        </p:nvGrpSpPr>
        <p:grpSpPr>
          <a:xfrm>
            <a:off x="406400" y="2785533"/>
            <a:ext cx="3327399" cy="3148484"/>
            <a:chOff x="1111310" y="677340"/>
            <a:chExt cx="3554361" cy="3421627"/>
          </a:xfrm>
        </p:grpSpPr>
        <p:sp>
          <p:nvSpPr>
            <p:cNvPr id="16" name="Rectangle 15">
              <a:hlinkClick r:id="rId6" action="ppaction://hlinksldjump"/>
            </p:cNvPr>
            <p:cNvSpPr/>
            <p:nvPr/>
          </p:nvSpPr>
          <p:spPr>
            <a:xfrm>
              <a:off x="1111310" y="677340"/>
              <a:ext cx="3554361" cy="3421627"/>
            </a:xfrm>
            <a:prstGeom prst="rect">
              <a:avLst/>
            </a:prstGeom>
            <a:solidFill>
              <a:srgbClr val="D60093"/>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a:blip r:embed="rId7"/>
            <a:stretch>
              <a:fillRect/>
            </a:stretch>
          </p:blipFill>
          <p:spPr>
            <a:xfrm>
              <a:off x="1499241" y="1116398"/>
              <a:ext cx="2816496" cy="2515802"/>
            </a:xfrm>
            <a:prstGeom prst="rect">
              <a:avLst/>
            </a:prstGeom>
          </p:spPr>
        </p:pic>
      </p:grpSp>
      <p:sp>
        <p:nvSpPr>
          <p:cNvPr id="11" name="Rectangle 10">
            <a:hlinkClick r:id="rId6" action="ppaction://hlinksldjump"/>
          </p:cNvPr>
          <p:cNvSpPr/>
          <p:nvPr/>
        </p:nvSpPr>
        <p:spPr>
          <a:xfrm>
            <a:off x="841091" y="5738731"/>
            <a:ext cx="2498264" cy="424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pic>
        <p:nvPicPr>
          <p:cNvPr id="7" name="Picture 6">
            <a:hlinkClick r:id="rId3" action="ppaction://hlinksldjump"/>
          </p:cNvPr>
          <p:cNvPicPr>
            <a:picLocks noChangeAspect="1"/>
          </p:cNvPicPr>
          <p:nvPr/>
        </p:nvPicPr>
        <p:blipFill>
          <a:blip r:embed="rId8"/>
          <a:stretch>
            <a:fillRect/>
          </a:stretch>
        </p:blipFill>
        <p:spPr>
          <a:xfrm>
            <a:off x="8389799" y="2719758"/>
            <a:ext cx="3339861" cy="3214259"/>
          </a:xfrm>
          <a:prstGeom prst="rect">
            <a:avLst/>
          </a:prstGeom>
        </p:spPr>
      </p:pic>
      <p:sp>
        <p:nvSpPr>
          <p:cNvPr id="15" name="Rectangle 14">
            <a:hlinkClick r:id="rId3" action="ppaction://hlinksldjump"/>
          </p:cNvPr>
          <p:cNvSpPr/>
          <p:nvPr/>
        </p:nvSpPr>
        <p:spPr>
          <a:xfrm>
            <a:off x="8807455" y="5763171"/>
            <a:ext cx="2517058" cy="4326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spTree>
    <p:extLst>
      <p:ext uri="{BB962C8B-B14F-4D97-AF65-F5344CB8AC3E}">
        <p14:creationId xmlns:p14="http://schemas.microsoft.com/office/powerpoint/2010/main" val="2388660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123363" cy="1325562"/>
          </a:xfrm>
        </p:spPr>
        <p:txBody>
          <a:bodyPr/>
          <a:lstStyle/>
          <a:p>
            <a:r>
              <a:rPr lang="en-GB" dirty="0" smtClean="0"/>
              <a:t>Q4 Results: Here is how you did</a:t>
            </a:r>
            <a:endParaRPr lang="en-GB" dirty="0"/>
          </a:p>
        </p:txBody>
      </p:sp>
      <p:sp>
        <p:nvSpPr>
          <p:cNvPr id="3" name="Content Placeholder 2"/>
          <p:cNvSpPr>
            <a:spLocks noGrp="1"/>
          </p:cNvSpPr>
          <p:nvPr>
            <p:ph idx="1"/>
          </p:nvPr>
        </p:nvSpPr>
        <p:spPr>
          <a:xfrm>
            <a:off x="419559" y="1417080"/>
            <a:ext cx="8923780" cy="1354906"/>
          </a:xfrm>
          <a:ln>
            <a:solidFill>
              <a:srgbClr val="D05F12"/>
            </a:solidFill>
          </a:ln>
        </p:spPr>
        <p:txBody>
          <a:bodyPr/>
          <a:lstStyle/>
          <a:p>
            <a:pPr marL="0" indent="0">
              <a:buNone/>
            </a:pPr>
            <a:r>
              <a:rPr lang="en-GB" dirty="0"/>
              <a:t>Q4. Which statement is </a:t>
            </a:r>
            <a:r>
              <a:rPr lang="en-GB" i="1" dirty="0"/>
              <a:t>least </a:t>
            </a:r>
            <a:r>
              <a:rPr lang="en-GB" dirty="0"/>
              <a:t>likely to ensure that online sources are trustworthy? </a:t>
            </a:r>
            <a:r>
              <a:rPr lang="en-US" dirty="0"/>
              <a:t> </a:t>
            </a:r>
          </a:p>
          <a:p>
            <a:r>
              <a:rPr lang="en-GB" dirty="0" smtClean="0"/>
              <a:t>Your answer was </a:t>
            </a:r>
            <a:r>
              <a:rPr lang="en-GB" b="1" dirty="0" smtClean="0">
                <a:solidFill>
                  <a:srgbClr val="D05F12"/>
                </a:solidFill>
              </a:rPr>
              <a:t>correct</a:t>
            </a:r>
            <a:r>
              <a:rPr lang="en-GB" b="1" dirty="0" smtClean="0"/>
              <a:t>.</a:t>
            </a:r>
          </a:p>
          <a:p>
            <a:pPr marL="0" indent="0">
              <a:buNone/>
            </a:pPr>
            <a:endParaRPr lang="en-GB" b="1" dirty="0" smtClean="0"/>
          </a:p>
          <a:p>
            <a:pPr marL="0" indent="0">
              <a:buNone/>
            </a:pPr>
            <a:endParaRPr lang="en-GB" b="1" dirty="0"/>
          </a:p>
        </p:txBody>
      </p:sp>
      <p:pic>
        <p:nvPicPr>
          <p:cNvPr id="8" name="Picture 7"/>
          <p:cNvPicPr>
            <a:picLocks noChangeAspect="1"/>
          </p:cNvPicPr>
          <p:nvPr/>
        </p:nvPicPr>
        <p:blipFill>
          <a:blip r:embed="rId2"/>
          <a:stretch>
            <a:fillRect/>
          </a:stretch>
        </p:blipFill>
        <p:spPr>
          <a:xfrm>
            <a:off x="9121726" y="1106783"/>
            <a:ext cx="1679673" cy="1737152"/>
          </a:xfrm>
          <a:prstGeom prst="rect">
            <a:avLst/>
          </a:prstGeom>
        </p:spPr>
      </p:pic>
      <p:sp>
        <p:nvSpPr>
          <p:cNvPr id="6" name="Right Arrow 5">
            <a:hlinkClick r:id="rId3" action="ppaction://hlinksldjump"/>
          </p:cNvPr>
          <p:cNvSpPr/>
          <p:nvPr/>
        </p:nvSpPr>
        <p:spPr>
          <a:xfrm rot="5400000">
            <a:off x="9691630" y="4469241"/>
            <a:ext cx="1632153" cy="14914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GB" dirty="0">
                <a:solidFill>
                  <a:schemeClr val="tx1"/>
                </a:solidFill>
              </a:rPr>
              <a:t>F</a:t>
            </a:r>
            <a:r>
              <a:rPr lang="en-GB" dirty="0" smtClean="0">
                <a:solidFill>
                  <a:schemeClr val="tx1"/>
                </a:solidFill>
              </a:rPr>
              <a:t>ind </a:t>
            </a:r>
            <a:r>
              <a:rPr lang="en-GB" dirty="0">
                <a:solidFill>
                  <a:schemeClr val="tx1"/>
                </a:solidFill>
              </a:rPr>
              <a:t>out </a:t>
            </a:r>
            <a:r>
              <a:rPr lang="en-GB" dirty="0" smtClean="0">
                <a:solidFill>
                  <a:schemeClr val="tx1"/>
                </a:solidFill>
              </a:rPr>
              <a:t>more</a:t>
            </a:r>
            <a:endParaRPr lang="en-GB" dirty="0">
              <a:solidFill>
                <a:schemeClr val="tx1"/>
              </a:solidFill>
            </a:endParaRPr>
          </a:p>
        </p:txBody>
      </p:sp>
      <p:sp>
        <p:nvSpPr>
          <p:cNvPr id="17" name="Content Placeholder 2"/>
          <p:cNvSpPr txBox="1">
            <a:spLocks/>
          </p:cNvSpPr>
          <p:nvPr/>
        </p:nvSpPr>
        <p:spPr bwMode="auto">
          <a:xfrm>
            <a:off x="551655" y="3038652"/>
            <a:ext cx="5602913" cy="314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fontAlgn="base">
              <a:lnSpc>
                <a:spcPct val="90000"/>
              </a:lnSpc>
              <a:spcBef>
                <a:spcPts val="1000"/>
              </a:spcBef>
              <a:spcAft>
                <a:spcPct val="0"/>
              </a:spcAft>
              <a:buFontTx/>
              <a:buBlip>
                <a:blip r:embed="rId4"/>
              </a:buBlip>
              <a:defRPr sz="2800" kern="1200">
                <a:solidFill>
                  <a:srgbClr val="6F6F6F"/>
                </a:solidFill>
                <a:latin typeface="+mn-lt"/>
                <a:ea typeface="+mn-ea"/>
                <a:cs typeface="+mn-cs"/>
              </a:defRPr>
            </a:lvl1pPr>
            <a:lvl2pPr marL="800100" indent="-342900" algn="l" rtl="0" fontAlgn="base">
              <a:lnSpc>
                <a:spcPct val="90000"/>
              </a:lnSpc>
              <a:spcBef>
                <a:spcPts val="500"/>
              </a:spcBef>
              <a:spcAft>
                <a:spcPct val="0"/>
              </a:spcAft>
              <a:buFontTx/>
              <a:buBlip>
                <a:blip r:embed="rId4"/>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4"/>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4"/>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4"/>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b="1" dirty="0" smtClean="0">
                <a:solidFill>
                  <a:srgbClr val="D05F12"/>
                </a:solidFill>
              </a:rPr>
              <a:t>The correct answer is:</a:t>
            </a:r>
          </a:p>
          <a:p>
            <a:pPr marL="0" indent="0">
              <a:buNone/>
            </a:pPr>
            <a:r>
              <a:rPr lang="en-US" dirty="0" smtClean="0">
                <a:solidFill>
                  <a:schemeClr val="tx1"/>
                </a:solidFill>
              </a:rPr>
              <a:t>Just because online sources are published on a </a:t>
            </a:r>
            <a:r>
              <a:rPr lang="en-US" dirty="0">
                <a:solidFill>
                  <a:schemeClr val="tx1"/>
                </a:solidFill>
              </a:rPr>
              <a:t>website which ends with .com, .org, </a:t>
            </a:r>
            <a:r>
              <a:rPr lang="en-US" dirty="0" err="1">
                <a:solidFill>
                  <a:schemeClr val="tx1"/>
                </a:solidFill>
              </a:rPr>
              <a:t>.net</a:t>
            </a:r>
            <a:r>
              <a:rPr lang="en-GB" dirty="0"/>
              <a:t>, </a:t>
            </a:r>
            <a:r>
              <a:rPr lang="en-US" dirty="0">
                <a:solidFill>
                  <a:schemeClr val="tx1"/>
                </a:solidFill>
              </a:rPr>
              <a:t>.co.uk, .</a:t>
            </a:r>
            <a:r>
              <a:rPr lang="en-US" dirty="0" err="1">
                <a:solidFill>
                  <a:schemeClr val="tx1"/>
                </a:solidFill>
              </a:rPr>
              <a:t>eu</a:t>
            </a:r>
            <a:r>
              <a:rPr lang="en-US" dirty="0">
                <a:solidFill>
                  <a:schemeClr val="tx1"/>
                </a:solidFill>
              </a:rPr>
              <a:t>, .</a:t>
            </a:r>
            <a:r>
              <a:rPr lang="en-US" dirty="0" err="1">
                <a:solidFill>
                  <a:schemeClr val="tx1"/>
                </a:solidFill>
              </a:rPr>
              <a:t>lt</a:t>
            </a:r>
            <a:r>
              <a:rPr lang="en-US" dirty="0">
                <a:solidFill>
                  <a:schemeClr val="tx1"/>
                </a:solidFill>
              </a:rPr>
              <a:t>, .</a:t>
            </a:r>
            <a:r>
              <a:rPr lang="en-US" dirty="0" err="1">
                <a:solidFill>
                  <a:schemeClr val="tx1"/>
                </a:solidFill>
              </a:rPr>
              <a:t>es</a:t>
            </a:r>
            <a:r>
              <a:rPr lang="en-US" dirty="0">
                <a:solidFill>
                  <a:schemeClr val="tx1"/>
                </a:solidFill>
              </a:rPr>
              <a:t>, .</a:t>
            </a:r>
            <a:r>
              <a:rPr lang="en-US" dirty="0" smtClean="0">
                <a:solidFill>
                  <a:schemeClr val="tx1"/>
                </a:solidFill>
              </a:rPr>
              <a:t>de is no guarantee that it is trustworthy. </a:t>
            </a:r>
          </a:p>
          <a:p>
            <a:pPr marL="0" indent="0">
              <a:buNone/>
            </a:pPr>
            <a:r>
              <a:rPr lang="en-US" dirty="0">
                <a:solidFill>
                  <a:schemeClr val="tx1"/>
                </a:solidFill>
              </a:rPr>
              <a:t>(</a:t>
            </a:r>
            <a:r>
              <a:rPr lang="en-US" dirty="0" smtClean="0">
                <a:solidFill>
                  <a:schemeClr val="tx1"/>
                </a:solidFill>
              </a:rPr>
              <a:t>Anyone can buy a domain name)</a:t>
            </a:r>
            <a:endParaRPr lang="en-US" dirty="0">
              <a:solidFill>
                <a:schemeClr val="tx1"/>
              </a:solidFill>
            </a:endParaRPr>
          </a:p>
          <a:p>
            <a:pPr marL="0" indent="0">
              <a:buNone/>
            </a:pPr>
            <a:endParaRPr lang="en-GB" b="1" dirty="0"/>
          </a:p>
        </p:txBody>
      </p:sp>
      <p:grpSp>
        <p:nvGrpSpPr>
          <p:cNvPr id="9" name="Group 8"/>
          <p:cNvGrpSpPr/>
          <p:nvPr/>
        </p:nvGrpSpPr>
        <p:grpSpPr>
          <a:xfrm>
            <a:off x="6312434" y="2882560"/>
            <a:ext cx="3327399" cy="3148484"/>
            <a:chOff x="1111310" y="677340"/>
            <a:chExt cx="3554361" cy="3421627"/>
          </a:xfrm>
        </p:grpSpPr>
        <p:sp>
          <p:nvSpPr>
            <p:cNvPr id="10" name="Rectangle 9"/>
            <p:cNvSpPr/>
            <p:nvPr/>
          </p:nvSpPr>
          <p:spPr>
            <a:xfrm>
              <a:off x="1111310" y="677340"/>
              <a:ext cx="3554361" cy="3421627"/>
            </a:xfrm>
            <a:prstGeom prst="rect">
              <a:avLst/>
            </a:prstGeom>
            <a:solidFill>
              <a:srgbClr val="D60093"/>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5"/>
            <a:stretch>
              <a:fillRect/>
            </a:stretch>
          </p:blipFill>
          <p:spPr>
            <a:xfrm>
              <a:off x="1499241" y="1116398"/>
              <a:ext cx="2816496" cy="2515802"/>
            </a:xfrm>
            <a:prstGeom prst="rect">
              <a:avLst/>
            </a:prstGeom>
          </p:spPr>
        </p:pic>
      </p:grpSp>
    </p:spTree>
    <p:extLst>
      <p:ext uri="{BB962C8B-B14F-4D97-AF65-F5344CB8AC3E}">
        <p14:creationId xmlns:p14="http://schemas.microsoft.com/office/powerpoint/2010/main" val="324816275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365654"/>
            <a:ext cx="10430933" cy="958850"/>
          </a:xfrm>
        </p:spPr>
        <p:txBody>
          <a:bodyPr/>
          <a:lstStyle/>
          <a:p>
            <a:r>
              <a:rPr lang="en-GB" sz="3600" dirty="0">
                <a:solidFill>
                  <a:srgbClr val="D05F12"/>
                </a:solidFill>
                <a:latin typeface="+mn-lt"/>
                <a:ea typeface="+mn-ea"/>
                <a:cs typeface="+mn-cs"/>
              </a:rPr>
              <a:t>Helping </a:t>
            </a:r>
            <a:r>
              <a:rPr lang="en-GB" sz="3600" dirty="0" smtClean="0">
                <a:solidFill>
                  <a:srgbClr val="D05F12"/>
                </a:solidFill>
                <a:latin typeface="+mn-lt"/>
                <a:ea typeface="+mn-ea"/>
                <a:cs typeface="+mn-cs"/>
              </a:rPr>
              <a:t>children develop </a:t>
            </a:r>
            <a:r>
              <a:rPr lang="en-GB" sz="3600" dirty="0">
                <a:solidFill>
                  <a:srgbClr val="D05F12"/>
                </a:solidFill>
                <a:latin typeface="+mn-lt"/>
                <a:ea typeface="+mn-ea"/>
                <a:cs typeface="+mn-cs"/>
              </a:rPr>
              <a:t>online critical thinking</a:t>
            </a:r>
          </a:p>
        </p:txBody>
      </p:sp>
      <p:sp>
        <p:nvSpPr>
          <p:cNvPr id="3" name="Content Placeholder 2"/>
          <p:cNvSpPr>
            <a:spLocks noGrp="1"/>
          </p:cNvSpPr>
          <p:nvPr>
            <p:ph idx="1"/>
          </p:nvPr>
        </p:nvSpPr>
        <p:spPr>
          <a:xfrm>
            <a:off x="406400" y="1248304"/>
            <a:ext cx="11277600" cy="4888936"/>
          </a:xfrm>
        </p:spPr>
        <p:txBody>
          <a:bodyPr/>
          <a:lstStyle/>
          <a:p>
            <a:pPr marL="0" indent="0">
              <a:buNone/>
            </a:pPr>
            <a:r>
              <a:rPr lang="en-US" b="1" dirty="0"/>
              <a:t>Why</a:t>
            </a:r>
            <a:r>
              <a:rPr lang="en-US" b="1" dirty="0" smtClean="0"/>
              <a:t>?</a:t>
            </a:r>
            <a:endParaRPr lang="en-US" b="1" dirty="0"/>
          </a:p>
          <a:p>
            <a:r>
              <a:rPr lang="en-US" sz="2400" dirty="0"/>
              <a:t>While the digital world offers a range of information and opportunities for young people, it is also becoming harder to separate fact from fiction.  </a:t>
            </a:r>
          </a:p>
          <a:p>
            <a:r>
              <a:rPr lang="en-US" sz="2400" dirty="0"/>
              <a:t>As children are spending more time online </a:t>
            </a:r>
            <a:r>
              <a:rPr lang="en-US" sz="2400" dirty="0" smtClean="0"/>
              <a:t>and constantly </a:t>
            </a:r>
            <a:r>
              <a:rPr lang="en-US" sz="2400" dirty="0"/>
              <a:t>making decisions of what to trust, it’s now more important than ever for them know how influence, persuasion and manipulation can impact their decisions, opinions and what they share online.</a:t>
            </a:r>
          </a:p>
          <a:p>
            <a:pPr marL="0" indent="0">
              <a:buNone/>
            </a:pPr>
            <a:r>
              <a:rPr lang="en-US" b="1" dirty="0"/>
              <a:t>Can you find the fake online?</a:t>
            </a:r>
          </a:p>
          <a:p>
            <a:r>
              <a:rPr lang="en-US" sz="2400" dirty="0" smtClean="0"/>
              <a:t>We suggest you play this quiz as </a:t>
            </a:r>
            <a:r>
              <a:rPr lang="en-US" sz="2400" dirty="0"/>
              <a:t>a family (parents </a:t>
            </a:r>
            <a:r>
              <a:rPr lang="en-US" sz="2400" dirty="0" smtClean="0"/>
              <a:t>with children) </a:t>
            </a:r>
            <a:r>
              <a:rPr lang="en-US" sz="2400" dirty="0"/>
              <a:t>to learn and test your knowledge on what fake news, disinformation and misinformation </a:t>
            </a:r>
            <a:r>
              <a:rPr lang="en-US" sz="2400" dirty="0" smtClean="0"/>
              <a:t>is, </a:t>
            </a:r>
            <a:r>
              <a:rPr lang="en-US" sz="2400" dirty="0"/>
              <a:t>and how to stop it from spreading</a:t>
            </a:r>
            <a:r>
              <a:rPr lang="en-US" sz="2400" dirty="0" smtClean="0"/>
              <a:t>.</a:t>
            </a:r>
          </a:p>
          <a:p>
            <a:r>
              <a:rPr lang="en-US" sz="2400" dirty="0" smtClean="0"/>
              <a:t>There are 5 questions, each followed with the opportunity to learn more and discuss.</a:t>
            </a:r>
            <a:endParaRPr lang="en-US" sz="2400" dirty="0"/>
          </a:p>
          <a:p>
            <a:pPr marL="0" indent="0">
              <a:buNone/>
            </a:pPr>
            <a:endParaRPr lang="en-GB" dirty="0"/>
          </a:p>
        </p:txBody>
      </p:sp>
    </p:spTree>
    <p:extLst>
      <p:ext uri="{BB962C8B-B14F-4D97-AF65-F5344CB8AC3E}">
        <p14:creationId xmlns:p14="http://schemas.microsoft.com/office/powerpoint/2010/main" val="966936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7200" dirty="0" smtClean="0">
                <a:solidFill>
                  <a:srgbClr val="D05F12"/>
                </a:solidFill>
              </a:rPr>
              <a:t>Q4. Learn </a:t>
            </a:r>
            <a:r>
              <a:rPr lang="en-GB" sz="7200" dirty="0">
                <a:solidFill>
                  <a:srgbClr val="D05F12"/>
                </a:solidFill>
              </a:rPr>
              <a:t>and Discuss</a:t>
            </a:r>
          </a:p>
        </p:txBody>
      </p:sp>
      <p:sp>
        <p:nvSpPr>
          <p:cNvPr id="3" name="Content Placeholder 2"/>
          <p:cNvSpPr>
            <a:spLocks noGrp="1"/>
          </p:cNvSpPr>
          <p:nvPr>
            <p:ph idx="1"/>
          </p:nvPr>
        </p:nvSpPr>
        <p:spPr>
          <a:xfrm>
            <a:off x="710381" y="1504950"/>
            <a:ext cx="10515600" cy="4637856"/>
          </a:xfrm>
        </p:spPr>
        <p:txBody>
          <a:bodyPr/>
          <a:lstStyle/>
          <a:p>
            <a:r>
              <a:rPr lang="en-GB" sz="3200" dirty="0"/>
              <a:t>Well done if you got it right! If you found that a bit tough, just remember – you should always do a fact check on the source. </a:t>
            </a:r>
          </a:p>
          <a:p>
            <a:r>
              <a:rPr lang="en-GB" sz="3200" dirty="0"/>
              <a:t>Trustworthy news sites often have important rules they have to follow before putting information out to the public such as </a:t>
            </a:r>
            <a:r>
              <a:rPr lang="en-GB" sz="3200" dirty="0" smtClean="0"/>
              <a:t>checking </a:t>
            </a:r>
            <a:r>
              <a:rPr lang="en-GB" sz="3200" dirty="0"/>
              <a:t>for bias and objectivity. </a:t>
            </a:r>
          </a:p>
          <a:p>
            <a:r>
              <a:rPr lang="en-GB" sz="3200" dirty="0"/>
              <a:t>Personal blogs and video channels may not have as many rules so we need to apply more checks on those to make sure what they are sharing is true.</a:t>
            </a:r>
          </a:p>
          <a:p>
            <a:pPr marL="0" indent="0">
              <a:buNone/>
            </a:pPr>
            <a:r>
              <a:rPr lang="en-GB" sz="3200" b="1" dirty="0"/>
              <a:t> </a:t>
            </a:r>
            <a:endParaRPr lang="en-GB" sz="3200" dirty="0"/>
          </a:p>
        </p:txBody>
      </p:sp>
    </p:spTree>
    <p:extLst>
      <p:ext uri="{BB962C8B-B14F-4D97-AF65-F5344CB8AC3E}">
        <p14:creationId xmlns:p14="http://schemas.microsoft.com/office/powerpoint/2010/main" val="222730656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05F12"/>
                </a:solidFill>
              </a:rPr>
              <a:t>Q4. </a:t>
            </a:r>
            <a:r>
              <a:rPr lang="en-GB" dirty="0">
                <a:solidFill>
                  <a:srgbClr val="D05F12"/>
                </a:solidFill>
              </a:rPr>
              <a:t>DISCUSSION</a:t>
            </a:r>
            <a:endParaRPr lang="en-GB" dirty="0"/>
          </a:p>
        </p:txBody>
      </p:sp>
      <p:sp>
        <p:nvSpPr>
          <p:cNvPr id="3" name="Content Placeholder 2"/>
          <p:cNvSpPr>
            <a:spLocks noGrp="1"/>
          </p:cNvSpPr>
          <p:nvPr>
            <p:ph idx="1"/>
          </p:nvPr>
        </p:nvSpPr>
        <p:spPr>
          <a:xfrm>
            <a:off x="736600" y="1438087"/>
            <a:ext cx="10515600" cy="4541838"/>
          </a:xfrm>
        </p:spPr>
        <p:txBody>
          <a:bodyPr/>
          <a:lstStyle/>
          <a:p>
            <a:pPr marL="0" indent="0">
              <a:buNone/>
            </a:pPr>
            <a:r>
              <a:rPr lang="en-GB" dirty="0"/>
              <a:t>Before you move onto the next question, discuss the following to think about your own experiences</a:t>
            </a:r>
            <a:r>
              <a:rPr lang="en-GB" dirty="0" smtClean="0"/>
              <a:t>:</a:t>
            </a:r>
          </a:p>
          <a:p>
            <a:pPr marL="0" indent="0">
              <a:buNone/>
            </a:pPr>
            <a:endParaRPr lang="en-GB" dirty="0"/>
          </a:p>
          <a:p>
            <a:r>
              <a:rPr lang="en-US" b="1" dirty="0"/>
              <a:t>If you were looking to find information about the price of the latest video games on a particular console, what source would you use? </a:t>
            </a:r>
            <a:endParaRPr lang="en-US" b="1" dirty="0" smtClean="0"/>
          </a:p>
          <a:p>
            <a:r>
              <a:rPr lang="en-US" b="1" dirty="0" smtClean="0"/>
              <a:t>What </a:t>
            </a:r>
            <a:r>
              <a:rPr lang="en-US" b="1" dirty="0"/>
              <a:t>about reviews of the game to see if you should buy </a:t>
            </a:r>
            <a:r>
              <a:rPr lang="en-US" b="1" dirty="0" smtClean="0"/>
              <a:t>it – which reviews would you trust?</a:t>
            </a:r>
            <a:endParaRPr lang="en-GB" dirty="0"/>
          </a:p>
        </p:txBody>
      </p:sp>
      <p:sp>
        <p:nvSpPr>
          <p:cNvPr id="5" name="Rounded Rectangle 4">
            <a:hlinkClick r:id="rId2" action="ppaction://hlinksldjump"/>
          </p:cNvPr>
          <p:cNvSpPr/>
          <p:nvPr/>
        </p:nvSpPr>
        <p:spPr>
          <a:xfrm>
            <a:off x="3693820" y="5130528"/>
            <a:ext cx="4306529" cy="9340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smtClean="0">
                <a:solidFill>
                  <a:schemeClr val="tx1"/>
                </a:solidFill>
              </a:rPr>
              <a:t>Next Question</a:t>
            </a:r>
            <a:endParaRPr lang="en-GB" sz="3200" dirty="0">
              <a:solidFill>
                <a:schemeClr val="tx1"/>
              </a:solidFill>
            </a:endParaRPr>
          </a:p>
        </p:txBody>
      </p:sp>
    </p:spTree>
    <p:extLst>
      <p:ext uri="{BB962C8B-B14F-4D97-AF65-F5344CB8AC3E}">
        <p14:creationId xmlns:p14="http://schemas.microsoft.com/office/powerpoint/2010/main" val="1733437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123363" cy="1325562"/>
          </a:xfrm>
        </p:spPr>
        <p:txBody>
          <a:bodyPr/>
          <a:lstStyle/>
          <a:p>
            <a:r>
              <a:rPr lang="en-GB" dirty="0" smtClean="0"/>
              <a:t>Q4. Results: Here is how you did</a:t>
            </a:r>
            <a:endParaRPr lang="en-GB" dirty="0"/>
          </a:p>
        </p:txBody>
      </p:sp>
      <p:sp>
        <p:nvSpPr>
          <p:cNvPr id="3" name="Content Placeholder 2"/>
          <p:cNvSpPr>
            <a:spLocks noGrp="1"/>
          </p:cNvSpPr>
          <p:nvPr>
            <p:ph idx="1"/>
          </p:nvPr>
        </p:nvSpPr>
        <p:spPr>
          <a:xfrm>
            <a:off x="838200" y="1311244"/>
            <a:ext cx="8905568" cy="1354906"/>
          </a:xfrm>
          <a:ln>
            <a:solidFill>
              <a:srgbClr val="D05F12"/>
            </a:solidFill>
          </a:ln>
        </p:spPr>
        <p:txBody>
          <a:bodyPr/>
          <a:lstStyle/>
          <a:p>
            <a:pPr marL="0" indent="0">
              <a:buNone/>
            </a:pPr>
            <a:r>
              <a:rPr lang="en-GB" dirty="0"/>
              <a:t>Q4. Which statement is </a:t>
            </a:r>
            <a:r>
              <a:rPr lang="en-GB" i="1" dirty="0"/>
              <a:t>least </a:t>
            </a:r>
            <a:r>
              <a:rPr lang="en-GB" dirty="0"/>
              <a:t>likely to ensure that online sources are trustworthy? </a:t>
            </a:r>
            <a:r>
              <a:rPr lang="en-US" dirty="0"/>
              <a:t> </a:t>
            </a:r>
          </a:p>
          <a:p>
            <a:r>
              <a:rPr lang="en-GB" dirty="0" smtClean="0"/>
              <a:t>Your choice was </a:t>
            </a:r>
            <a:r>
              <a:rPr lang="en-GB" b="1" dirty="0" smtClean="0">
                <a:solidFill>
                  <a:srgbClr val="D05F12"/>
                </a:solidFill>
              </a:rPr>
              <a:t>not correct</a:t>
            </a:r>
            <a:r>
              <a:rPr lang="en-GB" dirty="0" smtClean="0"/>
              <a:t>.</a:t>
            </a:r>
          </a:p>
          <a:p>
            <a:pPr marL="0" indent="0">
              <a:buNone/>
            </a:pPr>
            <a:endParaRPr lang="en-GB" b="1" dirty="0" smtClean="0"/>
          </a:p>
          <a:p>
            <a:pPr marL="0" indent="0">
              <a:buNone/>
            </a:pPr>
            <a:endParaRPr lang="en-GB" b="1" dirty="0"/>
          </a:p>
        </p:txBody>
      </p:sp>
      <p:pic>
        <p:nvPicPr>
          <p:cNvPr id="9" name="Picture 8"/>
          <p:cNvPicPr>
            <a:picLocks noChangeAspect="1"/>
          </p:cNvPicPr>
          <p:nvPr/>
        </p:nvPicPr>
        <p:blipFill>
          <a:blip r:embed="rId2"/>
          <a:stretch>
            <a:fillRect/>
          </a:stretch>
        </p:blipFill>
        <p:spPr>
          <a:xfrm>
            <a:off x="9415129" y="1614256"/>
            <a:ext cx="1707485" cy="1700918"/>
          </a:xfrm>
          <a:prstGeom prst="rect">
            <a:avLst/>
          </a:prstGeom>
        </p:spPr>
      </p:pic>
      <p:sp>
        <p:nvSpPr>
          <p:cNvPr id="13" name="Right Arrow 12">
            <a:hlinkClick r:id="rId3" action="ppaction://hlinksldjump"/>
          </p:cNvPr>
          <p:cNvSpPr/>
          <p:nvPr/>
        </p:nvSpPr>
        <p:spPr>
          <a:xfrm rot="5400000">
            <a:off x="9452796" y="4743193"/>
            <a:ext cx="1632153" cy="14914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GB" dirty="0">
                <a:solidFill>
                  <a:schemeClr val="tx1"/>
                </a:solidFill>
              </a:rPr>
              <a:t>F</a:t>
            </a:r>
            <a:r>
              <a:rPr lang="en-GB" dirty="0" smtClean="0">
                <a:solidFill>
                  <a:schemeClr val="tx1"/>
                </a:solidFill>
              </a:rPr>
              <a:t>ind </a:t>
            </a:r>
            <a:r>
              <a:rPr lang="en-GB" dirty="0">
                <a:solidFill>
                  <a:schemeClr val="tx1"/>
                </a:solidFill>
              </a:rPr>
              <a:t>out </a:t>
            </a:r>
            <a:r>
              <a:rPr lang="en-GB" dirty="0" smtClean="0">
                <a:solidFill>
                  <a:schemeClr val="tx1"/>
                </a:solidFill>
              </a:rPr>
              <a:t>more</a:t>
            </a:r>
            <a:endParaRPr lang="en-GB" dirty="0">
              <a:solidFill>
                <a:schemeClr val="tx1"/>
              </a:solidFill>
            </a:endParaRPr>
          </a:p>
        </p:txBody>
      </p:sp>
      <p:sp>
        <p:nvSpPr>
          <p:cNvPr id="8" name="Content Placeholder 2"/>
          <p:cNvSpPr txBox="1">
            <a:spLocks/>
          </p:cNvSpPr>
          <p:nvPr/>
        </p:nvSpPr>
        <p:spPr bwMode="auto">
          <a:xfrm>
            <a:off x="644731" y="2950574"/>
            <a:ext cx="5154878" cy="314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fontAlgn="base">
              <a:lnSpc>
                <a:spcPct val="90000"/>
              </a:lnSpc>
              <a:spcBef>
                <a:spcPts val="1000"/>
              </a:spcBef>
              <a:spcAft>
                <a:spcPct val="0"/>
              </a:spcAft>
              <a:buFontTx/>
              <a:buBlip>
                <a:blip r:embed="rId4"/>
              </a:buBlip>
              <a:defRPr sz="2800" kern="1200">
                <a:solidFill>
                  <a:srgbClr val="6F6F6F"/>
                </a:solidFill>
                <a:latin typeface="+mn-lt"/>
                <a:ea typeface="+mn-ea"/>
                <a:cs typeface="+mn-cs"/>
              </a:defRPr>
            </a:lvl1pPr>
            <a:lvl2pPr marL="800100" indent="-342900" algn="l" rtl="0" fontAlgn="base">
              <a:lnSpc>
                <a:spcPct val="90000"/>
              </a:lnSpc>
              <a:spcBef>
                <a:spcPts val="500"/>
              </a:spcBef>
              <a:spcAft>
                <a:spcPct val="0"/>
              </a:spcAft>
              <a:buFontTx/>
              <a:buBlip>
                <a:blip r:embed="rId4"/>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4"/>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4"/>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4"/>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b="1" dirty="0" smtClean="0">
                <a:solidFill>
                  <a:srgbClr val="D05F12"/>
                </a:solidFill>
              </a:rPr>
              <a:t>The correct answer is:</a:t>
            </a:r>
          </a:p>
          <a:p>
            <a:pPr marL="0" indent="0">
              <a:buNone/>
            </a:pPr>
            <a:r>
              <a:rPr lang="en-US" dirty="0" smtClean="0">
                <a:solidFill>
                  <a:schemeClr val="tx1"/>
                </a:solidFill>
              </a:rPr>
              <a:t>Just because online sources are published on a </a:t>
            </a:r>
            <a:r>
              <a:rPr lang="en-US" dirty="0">
                <a:solidFill>
                  <a:schemeClr val="tx1"/>
                </a:solidFill>
              </a:rPr>
              <a:t>website which ends with .com, .org, </a:t>
            </a:r>
            <a:r>
              <a:rPr lang="en-US" dirty="0" err="1">
                <a:solidFill>
                  <a:schemeClr val="tx1"/>
                </a:solidFill>
              </a:rPr>
              <a:t>.net</a:t>
            </a:r>
            <a:r>
              <a:rPr lang="en-GB" dirty="0"/>
              <a:t>, </a:t>
            </a:r>
            <a:r>
              <a:rPr lang="en-US" dirty="0">
                <a:solidFill>
                  <a:schemeClr val="tx1"/>
                </a:solidFill>
              </a:rPr>
              <a:t>.co.uk, .</a:t>
            </a:r>
            <a:r>
              <a:rPr lang="en-US" dirty="0" err="1">
                <a:solidFill>
                  <a:schemeClr val="tx1"/>
                </a:solidFill>
              </a:rPr>
              <a:t>eu</a:t>
            </a:r>
            <a:r>
              <a:rPr lang="en-US" dirty="0">
                <a:solidFill>
                  <a:schemeClr val="tx1"/>
                </a:solidFill>
              </a:rPr>
              <a:t>, .</a:t>
            </a:r>
            <a:r>
              <a:rPr lang="en-US" dirty="0" err="1">
                <a:solidFill>
                  <a:schemeClr val="tx1"/>
                </a:solidFill>
              </a:rPr>
              <a:t>lt</a:t>
            </a:r>
            <a:r>
              <a:rPr lang="en-US" dirty="0">
                <a:solidFill>
                  <a:schemeClr val="tx1"/>
                </a:solidFill>
              </a:rPr>
              <a:t>, .</a:t>
            </a:r>
            <a:r>
              <a:rPr lang="en-US" dirty="0" err="1">
                <a:solidFill>
                  <a:schemeClr val="tx1"/>
                </a:solidFill>
              </a:rPr>
              <a:t>es</a:t>
            </a:r>
            <a:r>
              <a:rPr lang="en-US" dirty="0">
                <a:solidFill>
                  <a:schemeClr val="tx1"/>
                </a:solidFill>
              </a:rPr>
              <a:t>, .</a:t>
            </a:r>
            <a:r>
              <a:rPr lang="en-US" dirty="0" smtClean="0">
                <a:solidFill>
                  <a:schemeClr val="tx1"/>
                </a:solidFill>
              </a:rPr>
              <a:t>de is no guarantee that it is trustworthy. </a:t>
            </a:r>
          </a:p>
          <a:p>
            <a:pPr marL="0" indent="0">
              <a:buNone/>
            </a:pPr>
            <a:r>
              <a:rPr lang="en-US" dirty="0">
                <a:solidFill>
                  <a:schemeClr val="tx1"/>
                </a:solidFill>
              </a:rPr>
              <a:t>(</a:t>
            </a:r>
            <a:r>
              <a:rPr lang="en-US" dirty="0" smtClean="0">
                <a:solidFill>
                  <a:schemeClr val="tx1"/>
                </a:solidFill>
              </a:rPr>
              <a:t>Anyone can buy a domain name)</a:t>
            </a:r>
            <a:endParaRPr lang="en-US" dirty="0">
              <a:solidFill>
                <a:schemeClr val="tx1"/>
              </a:solidFill>
            </a:endParaRPr>
          </a:p>
          <a:p>
            <a:pPr marL="0" indent="0">
              <a:buNone/>
            </a:pPr>
            <a:endParaRPr lang="en-GB" b="1" dirty="0"/>
          </a:p>
        </p:txBody>
      </p:sp>
      <p:grpSp>
        <p:nvGrpSpPr>
          <p:cNvPr id="10" name="Group 9"/>
          <p:cNvGrpSpPr/>
          <p:nvPr/>
        </p:nvGrpSpPr>
        <p:grpSpPr>
          <a:xfrm>
            <a:off x="5966669" y="2945197"/>
            <a:ext cx="3236598" cy="3148484"/>
            <a:chOff x="1111310" y="677340"/>
            <a:chExt cx="3554361" cy="3421627"/>
          </a:xfrm>
        </p:grpSpPr>
        <p:sp>
          <p:nvSpPr>
            <p:cNvPr id="12" name="Rectangle 11"/>
            <p:cNvSpPr/>
            <p:nvPr/>
          </p:nvSpPr>
          <p:spPr>
            <a:xfrm>
              <a:off x="1111310" y="677340"/>
              <a:ext cx="3554361" cy="3421627"/>
            </a:xfrm>
            <a:prstGeom prst="rect">
              <a:avLst/>
            </a:prstGeom>
            <a:solidFill>
              <a:srgbClr val="D60093"/>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5"/>
            <a:stretch>
              <a:fillRect/>
            </a:stretch>
          </p:blipFill>
          <p:spPr>
            <a:xfrm>
              <a:off x="1499241" y="1116398"/>
              <a:ext cx="2816496" cy="2515802"/>
            </a:xfrm>
            <a:prstGeom prst="rect">
              <a:avLst/>
            </a:prstGeom>
          </p:spPr>
        </p:pic>
      </p:grpSp>
    </p:spTree>
    <p:extLst>
      <p:ext uri="{BB962C8B-B14F-4D97-AF65-F5344CB8AC3E}">
        <p14:creationId xmlns:p14="http://schemas.microsoft.com/office/powerpoint/2010/main" val="4115433430"/>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387114" y="3064933"/>
            <a:ext cx="3131601" cy="2803930"/>
            <a:chOff x="8495724" y="692929"/>
            <a:chExt cx="3554361" cy="3421627"/>
          </a:xfrm>
        </p:grpSpPr>
        <p:sp>
          <p:nvSpPr>
            <p:cNvPr id="52" name="Rectangle 51">
              <a:hlinkClick r:id="rId2" action="ppaction://hlinksldjump"/>
            </p:cNvPr>
            <p:cNvSpPr/>
            <p:nvPr/>
          </p:nvSpPr>
          <p:spPr>
            <a:xfrm>
              <a:off x="8495724" y="692929"/>
              <a:ext cx="3554361" cy="3421627"/>
            </a:xfrm>
            <a:prstGeom prst="rect">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3" name="Picture 52">
              <a:hlinkClick r:id="rId2" action="ppaction://hlinksldjump"/>
            </p:cNvPr>
            <p:cNvPicPr>
              <a:picLocks noChangeAspect="1"/>
            </p:cNvPicPr>
            <p:nvPr/>
          </p:nvPicPr>
          <p:blipFill>
            <a:blip r:embed="rId3"/>
            <a:stretch>
              <a:fillRect/>
            </a:stretch>
          </p:blipFill>
          <p:spPr>
            <a:xfrm>
              <a:off x="8814927" y="1031950"/>
              <a:ext cx="2958376" cy="2680159"/>
            </a:xfrm>
            <a:prstGeom prst="rect">
              <a:avLst/>
            </a:prstGeom>
          </p:spPr>
        </p:pic>
      </p:grpSp>
      <p:grpSp>
        <p:nvGrpSpPr>
          <p:cNvPr id="44" name="Group 43"/>
          <p:cNvGrpSpPr/>
          <p:nvPr/>
        </p:nvGrpSpPr>
        <p:grpSpPr>
          <a:xfrm>
            <a:off x="629419" y="3064933"/>
            <a:ext cx="3040973" cy="2803930"/>
            <a:chOff x="4802776" y="677341"/>
            <a:chExt cx="3554361" cy="3421627"/>
          </a:xfrm>
        </p:grpSpPr>
        <p:sp>
          <p:nvSpPr>
            <p:cNvPr id="45" name="Rectangle 44">
              <a:hlinkClick r:id="rId2" action="ppaction://hlinksldjump"/>
            </p:cNvPr>
            <p:cNvSpPr/>
            <p:nvPr/>
          </p:nvSpPr>
          <p:spPr>
            <a:xfrm>
              <a:off x="4802776" y="677341"/>
              <a:ext cx="3554361" cy="3421627"/>
            </a:xfrm>
            <a:prstGeom prst="rect">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a:hlinkClick r:id="rId2" action="ppaction://hlinksldjump"/>
            </p:cNvPr>
            <p:cNvPicPr>
              <a:picLocks noChangeAspect="1"/>
            </p:cNvPicPr>
            <p:nvPr/>
          </p:nvPicPr>
          <p:blipFill>
            <a:blip r:embed="rId4"/>
            <a:stretch>
              <a:fillRect/>
            </a:stretch>
          </p:blipFill>
          <p:spPr>
            <a:xfrm>
              <a:off x="4958048" y="1031950"/>
              <a:ext cx="3219899" cy="2743583"/>
            </a:xfrm>
            <a:prstGeom prst="rect">
              <a:avLst/>
            </a:prstGeom>
          </p:spPr>
        </p:pic>
      </p:grpSp>
      <p:sp>
        <p:nvSpPr>
          <p:cNvPr id="2" name="Title 1"/>
          <p:cNvSpPr>
            <a:spLocks noGrp="1"/>
          </p:cNvSpPr>
          <p:nvPr>
            <p:ph type="title"/>
          </p:nvPr>
        </p:nvSpPr>
        <p:spPr>
          <a:xfrm>
            <a:off x="745067" y="518055"/>
            <a:ext cx="9482666" cy="1325562"/>
          </a:xfrm>
        </p:spPr>
        <p:txBody>
          <a:bodyPr/>
          <a:lstStyle/>
          <a:p>
            <a:r>
              <a:rPr lang="en-GB" sz="3200" dirty="0"/>
              <a:t>Q5. You've just seen a video of a famous celebrity saying she will give all her money to her millions of fans. </a:t>
            </a:r>
            <a:r>
              <a:rPr lang="en-GB" sz="3200" dirty="0" smtClean="0"/>
              <a:t/>
            </a:r>
            <a:br>
              <a:rPr lang="en-GB" sz="3200" dirty="0" smtClean="0"/>
            </a:br>
            <a:r>
              <a:rPr lang="en-GB" sz="3200" dirty="0" smtClean="0"/>
              <a:t>It </a:t>
            </a:r>
            <a:r>
              <a:rPr lang="en-GB" sz="3200" dirty="0"/>
              <a:t>looks real but you're not sure, how do you check if it is</a:t>
            </a:r>
            <a:r>
              <a:rPr lang="en-GB" sz="3200" dirty="0" smtClean="0"/>
              <a:t>?</a:t>
            </a:r>
            <a:br>
              <a:rPr lang="en-GB" sz="3200" dirty="0" smtClean="0"/>
            </a:br>
            <a:r>
              <a:rPr lang="en-GB" sz="3200" dirty="0">
                <a:solidFill>
                  <a:schemeClr val="accent2"/>
                </a:solidFill>
              </a:rPr>
              <a:t>Pick </a:t>
            </a:r>
            <a:r>
              <a:rPr lang="en-GB" sz="3200" dirty="0" smtClean="0">
                <a:solidFill>
                  <a:schemeClr val="accent2"/>
                </a:solidFill>
              </a:rPr>
              <a:t>the answer that is </a:t>
            </a:r>
            <a:r>
              <a:rPr lang="en-GB" sz="3200" i="1" dirty="0" smtClean="0">
                <a:solidFill>
                  <a:schemeClr val="accent2"/>
                </a:solidFill>
              </a:rPr>
              <a:t>not</a:t>
            </a:r>
            <a:r>
              <a:rPr lang="en-GB" sz="3200" dirty="0" smtClean="0">
                <a:solidFill>
                  <a:schemeClr val="accent2"/>
                </a:solidFill>
              </a:rPr>
              <a:t> correct </a:t>
            </a:r>
            <a:endParaRPr lang="en-GB" sz="3200" dirty="0"/>
          </a:p>
        </p:txBody>
      </p:sp>
      <p:sp>
        <p:nvSpPr>
          <p:cNvPr id="35" name="Content Placeholder 4"/>
          <p:cNvSpPr txBox="1">
            <a:spLocks/>
          </p:cNvSpPr>
          <p:nvPr/>
        </p:nvSpPr>
        <p:spPr>
          <a:xfrm>
            <a:off x="279400" y="2167467"/>
            <a:ext cx="3717098" cy="4028324"/>
          </a:xfrm>
          <a:prstGeom prst="rect">
            <a:avLst/>
          </a:prstGeom>
          <a:ln w="57150">
            <a:solidFill>
              <a:schemeClr val="accent2"/>
            </a:solidFill>
          </a:ln>
        </p:spPr>
        <p:txBody>
          <a:bodyPr/>
          <a:lstStyle>
            <a:lvl1pPr marL="228600" indent="-228600" algn="l" rtl="0" fontAlgn="base">
              <a:lnSpc>
                <a:spcPct val="90000"/>
              </a:lnSpc>
              <a:spcBef>
                <a:spcPts val="1000"/>
              </a:spcBef>
              <a:spcAft>
                <a:spcPct val="0"/>
              </a:spcAft>
              <a:buBlip>
                <a:blip r:embed="rId5"/>
              </a:buBlip>
              <a:defRPr sz="2800" kern="1200">
                <a:solidFill>
                  <a:srgbClr val="6F6F6F"/>
                </a:solidFill>
                <a:latin typeface="+mn-lt"/>
                <a:ea typeface="+mn-ea"/>
                <a:cs typeface="+mn-cs"/>
              </a:defRPr>
            </a:lvl1pPr>
            <a:lvl2pPr marL="685800" indent="-228600" algn="l" rtl="0" fontAlgn="base">
              <a:lnSpc>
                <a:spcPct val="90000"/>
              </a:lnSpc>
              <a:spcBef>
                <a:spcPts val="500"/>
              </a:spcBef>
              <a:spcAft>
                <a:spcPct val="0"/>
              </a:spcAft>
              <a:buBlip>
                <a:blip r:embed="rId5"/>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Blip>
                <a:blip r:embed="rId5"/>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Blip>
                <a:blip r:embed="rId5"/>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Blip>
                <a:blip r:embed="rId5"/>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rPr>
              <a:t>See if the video has been shared on the </a:t>
            </a:r>
            <a:r>
              <a:rPr lang="en-US" sz="2000" dirty="0" smtClean="0">
                <a:solidFill>
                  <a:schemeClr val="tx1"/>
                </a:solidFill>
              </a:rPr>
              <a:t>celebrity’s </a:t>
            </a:r>
            <a:r>
              <a:rPr lang="en-US" sz="2000" dirty="0">
                <a:solidFill>
                  <a:schemeClr val="tx1"/>
                </a:solidFill>
              </a:rPr>
              <a:t>verified account</a:t>
            </a:r>
            <a:endParaRPr lang="en-GB" sz="2000" dirty="0">
              <a:solidFill>
                <a:schemeClr val="tx1"/>
              </a:solidFill>
            </a:endParaRPr>
          </a:p>
        </p:txBody>
      </p:sp>
      <p:sp>
        <p:nvSpPr>
          <p:cNvPr id="36" name="Content Placeholder 5"/>
          <p:cNvSpPr txBox="1">
            <a:spLocks/>
          </p:cNvSpPr>
          <p:nvPr/>
        </p:nvSpPr>
        <p:spPr>
          <a:xfrm>
            <a:off x="4179940" y="2167467"/>
            <a:ext cx="3632366" cy="4028324"/>
          </a:xfrm>
          <a:prstGeom prst="rect">
            <a:avLst/>
          </a:prstGeom>
          <a:ln w="57150">
            <a:solidFill>
              <a:schemeClr val="accent2"/>
            </a:solidFill>
          </a:ln>
        </p:spPr>
        <p:txBody>
          <a:bodyPr/>
          <a:lstStyle>
            <a:lvl1pPr marL="228600" indent="-228600" algn="l" rtl="0" fontAlgn="base">
              <a:lnSpc>
                <a:spcPct val="90000"/>
              </a:lnSpc>
              <a:spcBef>
                <a:spcPts val="1000"/>
              </a:spcBef>
              <a:spcAft>
                <a:spcPct val="0"/>
              </a:spcAft>
              <a:buBlip>
                <a:blip r:embed="rId5"/>
              </a:buBlip>
              <a:defRPr sz="2800" kern="1200">
                <a:solidFill>
                  <a:srgbClr val="6F6F6F"/>
                </a:solidFill>
                <a:latin typeface="+mn-lt"/>
                <a:ea typeface="+mn-ea"/>
                <a:cs typeface="+mn-cs"/>
              </a:defRPr>
            </a:lvl1pPr>
            <a:lvl2pPr marL="685800" indent="-228600" algn="l" rtl="0" fontAlgn="base">
              <a:lnSpc>
                <a:spcPct val="90000"/>
              </a:lnSpc>
              <a:spcBef>
                <a:spcPts val="500"/>
              </a:spcBef>
              <a:spcAft>
                <a:spcPct val="0"/>
              </a:spcAft>
              <a:buBlip>
                <a:blip r:embed="rId5"/>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Blip>
                <a:blip r:embed="rId5"/>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Blip>
                <a:blip r:embed="rId5"/>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Blip>
                <a:blip r:embed="rId5"/>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solidFill>
              </a:rPr>
              <a:t>Have a look to see who has shared this and think about what their intentions may be</a:t>
            </a:r>
          </a:p>
        </p:txBody>
      </p:sp>
      <p:sp>
        <p:nvSpPr>
          <p:cNvPr id="37" name="Content Placeholder 4"/>
          <p:cNvSpPr txBox="1">
            <a:spLocks/>
          </p:cNvSpPr>
          <p:nvPr/>
        </p:nvSpPr>
        <p:spPr bwMode="auto">
          <a:xfrm>
            <a:off x="8137258" y="2114278"/>
            <a:ext cx="3826933" cy="4028324"/>
          </a:xfrm>
          <a:prstGeom prst="rect">
            <a:avLst/>
          </a:prstGeom>
          <a:noFill/>
          <a:ln w="57150">
            <a:solidFill>
              <a:schemeClr val="accent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Tx/>
              <a:buBlip>
                <a:blip r:embed="rId5"/>
              </a:buBlip>
              <a:defRPr lang="de-DE" sz="2800" kern="1200" dirty="0" smtClean="0">
                <a:solidFill>
                  <a:srgbClr val="6F6F6F"/>
                </a:solidFill>
                <a:latin typeface="+mn-lt"/>
                <a:ea typeface="+mn-ea"/>
                <a:cs typeface="+mn-cs"/>
              </a:defRPr>
            </a:lvl1pPr>
            <a:lvl2pPr marL="685800" indent="-228600" algn="l" rtl="0" fontAlgn="base">
              <a:lnSpc>
                <a:spcPct val="90000"/>
              </a:lnSpc>
              <a:spcBef>
                <a:spcPts val="500"/>
              </a:spcBef>
              <a:spcAft>
                <a:spcPct val="0"/>
              </a:spcAft>
              <a:buFontTx/>
              <a:buBlip>
                <a:blip r:embed="rId5"/>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5"/>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5"/>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5"/>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Check if the video has been shared on other blogs you follow</a:t>
            </a:r>
            <a:endParaRPr lang="en-GB" sz="1800" dirty="0"/>
          </a:p>
        </p:txBody>
      </p:sp>
      <p:sp>
        <p:nvSpPr>
          <p:cNvPr id="38" name="Rectangle 37">
            <a:hlinkClick r:id="rId2" action="ppaction://hlinksldjump"/>
          </p:cNvPr>
          <p:cNvSpPr/>
          <p:nvPr/>
        </p:nvSpPr>
        <p:spPr>
          <a:xfrm>
            <a:off x="4785700" y="5752912"/>
            <a:ext cx="2517058" cy="4326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grpSp>
        <p:nvGrpSpPr>
          <p:cNvPr id="48" name="Group 47"/>
          <p:cNvGrpSpPr/>
          <p:nvPr/>
        </p:nvGrpSpPr>
        <p:grpSpPr>
          <a:xfrm>
            <a:off x="8418066" y="2954867"/>
            <a:ext cx="3265320" cy="2913996"/>
            <a:chOff x="1085910" y="677341"/>
            <a:chExt cx="3554361" cy="3421627"/>
          </a:xfrm>
        </p:grpSpPr>
        <p:sp>
          <p:nvSpPr>
            <p:cNvPr id="49" name="Rectangle 48">
              <a:hlinkClick r:id="rId6" action="ppaction://hlinksldjump"/>
            </p:cNvPr>
            <p:cNvSpPr/>
            <p:nvPr/>
          </p:nvSpPr>
          <p:spPr>
            <a:xfrm>
              <a:off x="1085910" y="677341"/>
              <a:ext cx="3554361" cy="3421627"/>
            </a:xfrm>
            <a:prstGeom prst="rect">
              <a:avLst/>
            </a:prstGeom>
            <a:solidFill>
              <a:schemeClr val="accent2"/>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0" name="Picture 49"/>
            <p:cNvPicPr>
              <a:picLocks noChangeAspect="1"/>
            </p:cNvPicPr>
            <p:nvPr/>
          </p:nvPicPr>
          <p:blipFill>
            <a:blip r:embed="rId7"/>
            <a:stretch>
              <a:fillRect/>
            </a:stretch>
          </p:blipFill>
          <p:spPr>
            <a:xfrm>
              <a:off x="1515114" y="1031950"/>
              <a:ext cx="2695951" cy="2743583"/>
            </a:xfrm>
            <a:prstGeom prst="rect">
              <a:avLst/>
            </a:prstGeom>
          </p:spPr>
        </p:pic>
      </p:grpSp>
      <p:sp>
        <p:nvSpPr>
          <p:cNvPr id="39" name="Rectangle 38">
            <a:hlinkClick r:id="rId2" action="ppaction://hlinksldjump"/>
          </p:cNvPr>
          <p:cNvSpPr/>
          <p:nvPr/>
        </p:nvSpPr>
        <p:spPr>
          <a:xfrm>
            <a:off x="841091" y="5755666"/>
            <a:ext cx="2498264" cy="3869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sp>
        <p:nvSpPr>
          <p:cNvPr id="40" name="Rectangle 39">
            <a:hlinkClick r:id="rId6" action="ppaction://hlinksldjump"/>
          </p:cNvPr>
          <p:cNvSpPr/>
          <p:nvPr/>
        </p:nvSpPr>
        <p:spPr>
          <a:xfrm>
            <a:off x="8807455" y="5763171"/>
            <a:ext cx="2517058" cy="4326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spTree>
    <p:extLst>
      <p:ext uri="{BB962C8B-B14F-4D97-AF65-F5344CB8AC3E}">
        <p14:creationId xmlns:p14="http://schemas.microsoft.com/office/powerpoint/2010/main" val="2220591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123363" cy="1325562"/>
          </a:xfrm>
        </p:spPr>
        <p:txBody>
          <a:bodyPr/>
          <a:lstStyle/>
          <a:p>
            <a:r>
              <a:rPr lang="en-GB" dirty="0" smtClean="0"/>
              <a:t>Q5 Results: Here is how you did</a:t>
            </a:r>
            <a:endParaRPr lang="en-GB" dirty="0"/>
          </a:p>
        </p:txBody>
      </p:sp>
      <p:sp>
        <p:nvSpPr>
          <p:cNvPr id="3" name="Content Placeholder 2"/>
          <p:cNvSpPr>
            <a:spLocks noGrp="1"/>
          </p:cNvSpPr>
          <p:nvPr>
            <p:ph idx="1"/>
          </p:nvPr>
        </p:nvSpPr>
        <p:spPr>
          <a:xfrm>
            <a:off x="587375" y="943710"/>
            <a:ext cx="8923780" cy="1507180"/>
          </a:xfrm>
          <a:ln>
            <a:solidFill>
              <a:srgbClr val="D05F12"/>
            </a:solidFill>
          </a:ln>
        </p:spPr>
        <p:txBody>
          <a:bodyPr/>
          <a:lstStyle/>
          <a:p>
            <a:pPr marL="0" indent="0">
              <a:buNone/>
            </a:pPr>
            <a:r>
              <a:rPr lang="en-GB" dirty="0"/>
              <a:t>Q5. You've just seen a video of a famous celebrity saying she will give all her money to her millions of fans. </a:t>
            </a:r>
            <a:br>
              <a:rPr lang="en-GB" dirty="0"/>
            </a:br>
            <a:r>
              <a:rPr lang="en-GB" dirty="0"/>
              <a:t>It looks real but you're not sure, how do you check if it is?</a:t>
            </a:r>
            <a:br>
              <a:rPr lang="en-GB" dirty="0"/>
            </a:br>
            <a:r>
              <a:rPr lang="en-GB" dirty="0"/>
              <a:t>Your </a:t>
            </a:r>
            <a:r>
              <a:rPr lang="en-GB" dirty="0" smtClean="0"/>
              <a:t>answer was </a:t>
            </a:r>
            <a:r>
              <a:rPr lang="en-GB" b="1" dirty="0" smtClean="0">
                <a:solidFill>
                  <a:srgbClr val="D05F12"/>
                </a:solidFill>
              </a:rPr>
              <a:t>correct</a:t>
            </a:r>
            <a:r>
              <a:rPr lang="en-GB" b="1" dirty="0" smtClean="0"/>
              <a:t>.</a:t>
            </a:r>
          </a:p>
          <a:p>
            <a:pPr marL="0" indent="0">
              <a:buNone/>
            </a:pPr>
            <a:endParaRPr lang="en-GB" b="1" dirty="0" smtClean="0"/>
          </a:p>
          <a:p>
            <a:pPr marL="0" indent="0">
              <a:buNone/>
            </a:pPr>
            <a:endParaRPr lang="en-GB" b="1" dirty="0"/>
          </a:p>
        </p:txBody>
      </p:sp>
      <p:pic>
        <p:nvPicPr>
          <p:cNvPr id="8" name="Picture 7"/>
          <p:cNvPicPr>
            <a:picLocks noChangeAspect="1"/>
          </p:cNvPicPr>
          <p:nvPr/>
        </p:nvPicPr>
        <p:blipFill>
          <a:blip r:embed="rId2"/>
          <a:stretch>
            <a:fillRect/>
          </a:stretch>
        </p:blipFill>
        <p:spPr>
          <a:xfrm>
            <a:off x="9350289" y="1400696"/>
            <a:ext cx="1679673" cy="1737152"/>
          </a:xfrm>
          <a:prstGeom prst="rect">
            <a:avLst/>
          </a:prstGeom>
        </p:spPr>
      </p:pic>
      <p:sp>
        <p:nvSpPr>
          <p:cNvPr id="6" name="Right Arrow 5">
            <a:hlinkClick r:id="rId3" action="ppaction://hlinksldjump"/>
          </p:cNvPr>
          <p:cNvSpPr/>
          <p:nvPr/>
        </p:nvSpPr>
        <p:spPr>
          <a:xfrm rot="5400000">
            <a:off x="9691630" y="4469241"/>
            <a:ext cx="1632153" cy="14914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GB" dirty="0">
                <a:solidFill>
                  <a:schemeClr val="tx1"/>
                </a:solidFill>
              </a:rPr>
              <a:t>F</a:t>
            </a:r>
            <a:r>
              <a:rPr lang="en-GB" dirty="0" smtClean="0">
                <a:solidFill>
                  <a:schemeClr val="tx1"/>
                </a:solidFill>
              </a:rPr>
              <a:t>ind </a:t>
            </a:r>
            <a:r>
              <a:rPr lang="en-GB" dirty="0">
                <a:solidFill>
                  <a:schemeClr val="tx1"/>
                </a:solidFill>
              </a:rPr>
              <a:t>out </a:t>
            </a:r>
            <a:r>
              <a:rPr lang="en-GB" dirty="0" smtClean="0">
                <a:solidFill>
                  <a:schemeClr val="tx1"/>
                </a:solidFill>
              </a:rPr>
              <a:t>more</a:t>
            </a:r>
            <a:endParaRPr lang="en-GB" dirty="0">
              <a:solidFill>
                <a:schemeClr val="tx1"/>
              </a:solidFill>
            </a:endParaRPr>
          </a:p>
        </p:txBody>
      </p:sp>
      <p:sp>
        <p:nvSpPr>
          <p:cNvPr id="15" name="Content Placeholder 2"/>
          <p:cNvSpPr txBox="1">
            <a:spLocks/>
          </p:cNvSpPr>
          <p:nvPr/>
        </p:nvSpPr>
        <p:spPr bwMode="auto">
          <a:xfrm>
            <a:off x="587375" y="2887056"/>
            <a:ext cx="5957358" cy="314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fontAlgn="base">
              <a:lnSpc>
                <a:spcPct val="90000"/>
              </a:lnSpc>
              <a:spcBef>
                <a:spcPts val="1000"/>
              </a:spcBef>
              <a:spcAft>
                <a:spcPct val="0"/>
              </a:spcAft>
              <a:buFontTx/>
              <a:buBlip>
                <a:blip r:embed="rId4"/>
              </a:buBlip>
              <a:defRPr sz="2800" kern="1200">
                <a:solidFill>
                  <a:srgbClr val="6F6F6F"/>
                </a:solidFill>
                <a:latin typeface="+mn-lt"/>
                <a:ea typeface="+mn-ea"/>
                <a:cs typeface="+mn-cs"/>
              </a:defRPr>
            </a:lvl1pPr>
            <a:lvl2pPr marL="800100" indent="-342900" algn="l" rtl="0" fontAlgn="base">
              <a:lnSpc>
                <a:spcPct val="90000"/>
              </a:lnSpc>
              <a:spcBef>
                <a:spcPts val="500"/>
              </a:spcBef>
              <a:spcAft>
                <a:spcPct val="0"/>
              </a:spcAft>
              <a:buFontTx/>
              <a:buBlip>
                <a:blip r:embed="rId4"/>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4"/>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4"/>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4"/>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solidFill>
                  <a:srgbClr val="D05F12"/>
                </a:solidFill>
              </a:rPr>
              <a:t>You are right! </a:t>
            </a:r>
            <a:r>
              <a:rPr lang="en-GB" sz="2400" dirty="0" smtClean="0">
                <a:solidFill>
                  <a:schemeClr val="tx1"/>
                </a:solidFill>
              </a:rPr>
              <a:t>It </a:t>
            </a:r>
            <a:r>
              <a:rPr lang="en-GB" sz="2400" dirty="0">
                <a:solidFill>
                  <a:schemeClr val="tx1"/>
                </a:solidFill>
              </a:rPr>
              <a:t>would NOT be </a:t>
            </a:r>
            <a:r>
              <a:rPr lang="en-GB" sz="2400" dirty="0" smtClean="0">
                <a:solidFill>
                  <a:schemeClr val="tx1"/>
                </a:solidFill>
              </a:rPr>
              <a:t>correct </a:t>
            </a:r>
            <a:r>
              <a:rPr lang="en-US" sz="2400" dirty="0" smtClean="0">
                <a:solidFill>
                  <a:schemeClr val="tx1"/>
                </a:solidFill>
              </a:rPr>
              <a:t>assume it is true simply because a video </a:t>
            </a:r>
            <a:r>
              <a:rPr lang="en-US" sz="2400" dirty="0">
                <a:solidFill>
                  <a:schemeClr val="tx1"/>
                </a:solidFill>
              </a:rPr>
              <a:t>has been shared on other blogs you </a:t>
            </a:r>
            <a:r>
              <a:rPr lang="en-US" sz="2400" dirty="0" smtClean="0">
                <a:solidFill>
                  <a:schemeClr val="tx1"/>
                </a:solidFill>
              </a:rPr>
              <a:t>follow. Just it has been shared doesn’t mean its true!  </a:t>
            </a:r>
          </a:p>
          <a:p>
            <a:pPr marL="0" indent="0">
              <a:buNone/>
            </a:pPr>
            <a:r>
              <a:rPr lang="en-US" sz="2400" dirty="0" smtClean="0">
                <a:solidFill>
                  <a:schemeClr val="tx1"/>
                </a:solidFill>
              </a:rPr>
              <a:t>The </a:t>
            </a:r>
            <a:r>
              <a:rPr lang="en-US" sz="2400" dirty="0">
                <a:solidFill>
                  <a:schemeClr val="tx1"/>
                </a:solidFill>
              </a:rPr>
              <a:t>RIGHT</a:t>
            </a:r>
            <a:r>
              <a:rPr lang="en-US" sz="2400" dirty="0" smtClean="0">
                <a:solidFill>
                  <a:schemeClr val="tx1"/>
                </a:solidFill>
              </a:rPr>
              <a:t> way to check it would be to:</a:t>
            </a:r>
          </a:p>
          <a:p>
            <a:pPr>
              <a:buBlip>
                <a:blip r:embed="rId5"/>
              </a:buBlip>
            </a:pPr>
            <a:r>
              <a:rPr lang="en-US" sz="2400" dirty="0">
                <a:solidFill>
                  <a:schemeClr val="tx1"/>
                </a:solidFill>
              </a:rPr>
              <a:t>See if the video has been shared on the celebrity’s verified </a:t>
            </a:r>
            <a:r>
              <a:rPr lang="en-US" sz="2400" dirty="0" smtClean="0">
                <a:solidFill>
                  <a:schemeClr val="tx1"/>
                </a:solidFill>
              </a:rPr>
              <a:t>account; and</a:t>
            </a:r>
          </a:p>
          <a:p>
            <a:pPr>
              <a:buBlip>
                <a:blip r:embed="rId5"/>
              </a:buBlip>
            </a:pPr>
            <a:r>
              <a:rPr lang="en-US" sz="2400" dirty="0">
                <a:solidFill>
                  <a:schemeClr val="tx1"/>
                </a:solidFill>
              </a:rPr>
              <a:t>Have a look </a:t>
            </a:r>
            <a:r>
              <a:rPr lang="en-US" sz="2400" dirty="0" smtClean="0">
                <a:solidFill>
                  <a:schemeClr val="tx1"/>
                </a:solidFill>
              </a:rPr>
              <a:t>at </a:t>
            </a:r>
            <a:r>
              <a:rPr lang="en-US" sz="2400" i="1" dirty="0" smtClean="0">
                <a:solidFill>
                  <a:schemeClr val="tx1"/>
                </a:solidFill>
              </a:rPr>
              <a:t>who</a:t>
            </a:r>
            <a:r>
              <a:rPr lang="en-US" sz="2400" dirty="0" smtClean="0">
                <a:solidFill>
                  <a:schemeClr val="tx1"/>
                </a:solidFill>
              </a:rPr>
              <a:t> </a:t>
            </a:r>
            <a:r>
              <a:rPr lang="en-US" sz="2400" dirty="0">
                <a:solidFill>
                  <a:schemeClr val="tx1"/>
                </a:solidFill>
              </a:rPr>
              <a:t>has shared </a:t>
            </a:r>
            <a:r>
              <a:rPr lang="en-US" sz="2400" dirty="0" smtClean="0">
                <a:solidFill>
                  <a:schemeClr val="tx1"/>
                </a:solidFill>
              </a:rPr>
              <a:t>it </a:t>
            </a:r>
            <a:r>
              <a:rPr lang="en-US" sz="2400" dirty="0">
                <a:solidFill>
                  <a:schemeClr val="tx1"/>
                </a:solidFill>
              </a:rPr>
              <a:t>and think about what their intentions may be</a:t>
            </a:r>
          </a:p>
          <a:p>
            <a:pPr>
              <a:buBlip>
                <a:blip r:embed="rId5"/>
              </a:buBlip>
            </a:pPr>
            <a:endParaRPr lang="en-US" sz="2400" dirty="0" smtClean="0">
              <a:solidFill>
                <a:schemeClr val="tx1"/>
              </a:solidFill>
            </a:endParaRPr>
          </a:p>
          <a:p>
            <a:pPr>
              <a:buBlip>
                <a:blip r:embed="rId5"/>
              </a:buBlip>
            </a:pPr>
            <a:endParaRPr lang="en-GB" sz="2400" dirty="0">
              <a:solidFill>
                <a:schemeClr val="tx1"/>
              </a:solidFill>
            </a:endParaRPr>
          </a:p>
          <a:p>
            <a:pPr marL="0" indent="0">
              <a:buNone/>
            </a:pPr>
            <a:endParaRPr lang="en-GB" sz="2400" dirty="0"/>
          </a:p>
          <a:p>
            <a:pPr marL="0" indent="0">
              <a:buNone/>
            </a:pPr>
            <a:endParaRPr lang="en-GB" b="1" dirty="0"/>
          </a:p>
        </p:txBody>
      </p:sp>
      <p:pic>
        <p:nvPicPr>
          <p:cNvPr id="16" name="Picture 15"/>
          <p:cNvPicPr>
            <a:picLocks noChangeAspect="1"/>
          </p:cNvPicPr>
          <p:nvPr/>
        </p:nvPicPr>
        <p:blipFill>
          <a:blip r:embed="rId6"/>
          <a:stretch>
            <a:fillRect/>
          </a:stretch>
        </p:blipFill>
        <p:spPr>
          <a:xfrm>
            <a:off x="6957062" y="2637510"/>
            <a:ext cx="2040435" cy="1924956"/>
          </a:xfrm>
          <a:prstGeom prst="rect">
            <a:avLst/>
          </a:prstGeom>
        </p:spPr>
      </p:pic>
      <p:sp>
        <p:nvSpPr>
          <p:cNvPr id="4" name="Multiply 3"/>
          <p:cNvSpPr/>
          <p:nvPr/>
        </p:nvSpPr>
        <p:spPr>
          <a:xfrm>
            <a:off x="7122026" y="2903315"/>
            <a:ext cx="1710505" cy="1312411"/>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7"/>
          <a:stretch>
            <a:fillRect/>
          </a:stretch>
        </p:blipFill>
        <p:spPr>
          <a:xfrm>
            <a:off x="7562843" y="4711406"/>
            <a:ext cx="2045191" cy="1723339"/>
          </a:xfrm>
          <a:prstGeom prst="rect">
            <a:avLst/>
          </a:prstGeom>
        </p:spPr>
      </p:pic>
      <p:pic>
        <p:nvPicPr>
          <p:cNvPr id="5" name="Picture 4"/>
          <p:cNvPicPr>
            <a:picLocks noChangeAspect="1"/>
          </p:cNvPicPr>
          <p:nvPr/>
        </p:nvPicPr>
        <p:blipFill>
          <a:blip r:embed="rId8">
            <a:clrChange>
              <a:clrFrom>
                <a:srgbClr val="FFFFFF"/>
              </a:clrFrom>
              <a:clrTo>
                <a:srgbClr val="FFFFFF">
                  <a:alpha val="0"/>
                </a:srgbClr>
              </a:clrTo>
            </a:clrChange>
          </a:blip>
          <a:stretch>
            <a:fillRect/>
          </a:stretch>
        </p:blipFill>
        <p:spPr>
          <a:xfrm>
            <a:off x="6441355" y="5122334"/>
            <a:ext cx="1836212" cy="1499031"/>
          </a:xfrm>
          <a:prstGeom prst="rect">
            <a:avLst/>
          </a:prstGeom>
        </p:spPr>
      </p:pic>
    </p:spTree>
    <p:extLst>
      <p:ext uri="{BB962C8B-B14F-4D97-AF65-F5344CB8AC3E}">
        <p14:creationId xmlns:p14="http://schemas.microsoft.com/office/powerpoint/2010/main" val="798159770"/>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7200" dirty="0" smtClean="0">
                <a:solidFill>
                  <a:srgbClr val="D05F12"/>
                </a:solidFill>
              </a:rPr>
              <a:t>Q5. Learn </a:t>
            </a:r>
            <a:r>
              <a:rPr lang="en-GB" sz="7200" dirty="0">
                <a:solidFill>
                  <a:srgbClr val="D05F12"/>
                </a:solidFill>
              </a:rPr>
              <a:t>and Discuss</a:t>
            </a:r>
          </a:p>
        </p:txBody>
      </p:sp>
      <p:sp>
        <p:nvSpPr>
          <p:cNvPr id="3" name="Content Placeholder 2"/>
          <p:cNvSpPr>
            <a:spLocks noGrp="1"/>
          </p:cNvSpPr>
          <p:nvPr>
            <p:ph idx="1"/>
          </p:nvPr>
        </p:nvSpPr>
        <p:spPr>
          <a:xfrm>
            <a:off x="625715" y="1504950"/>
            <a:ext cx="10515600" cy="4637856"/>
          </a:xfrm>
        </p:spPr>
        <p:txBody>
          <a:bodyPr/>
          <a:lstStyle/>
          <a:p>
            <a:pPr marL="0" indent="0">
              <a:buNone/>
            </a:pPr>
            <a:endParaRPr lang="en-GB" sz="1200" b="1" dirty="0" smtClean="0">
              <a:solidFill>
                <a:srgbClr val="D05F12"/>
              </a:solidFill>
            </a:endParaRPr>
          </a:p>
          <a:p>
            <a:r>
              <a:rPr lang="en-US" sz="2400" dirty="0"/>
              <a:t>More and more people are creating what is known as </a:t>
            </a:r>
            <a:r>
              <a:rPr lang="en-US" sz="2400" dirty="0" smtClean="0"/>
              <a:t>‘deep fakes’ </a:t>
            </a:r>
            <a:r>
              <a:rPr lang="en-US" sz="2400" dirty="0"/>
              <a:t>which are when technology is used to replicate live facial movements of a person in a video and audio to make it seem real. Some of these videos have gone viral because they are so believable.</a:t>
            </a:r>
          </a:p>
          <a:p>
            <a:r>
              <a:rPr lang="en-US" sz="2400" dirty="0"/>
              <a:t>Some could also be undercover ads, meant to draw </a:t>
            </a:r>
            <a:r>
              <a:rPr lang="en-US" sz="2400" dirty="0" smtClean="0"/>
              <a:t>your </a:t>
            </a:r>
            <a:r>
              <a:rPr lang="en-US" sz="2400" dirty="0"/>
              <a:t>attention to a certain product or brand. Just because something has gone viral does not make it true. So if it looks like it’s out of the ordinary, do more checks or ask a trusted adult if you’re not sure</a:t>
            </a:r>
            <a:r>
              <a:rPr lang="en-US" sz="2400" dirty="0" smtClean="0"/>
              <a:t>.</a:t>
            </a:r>
          </a:p>
          <a:p>
            <a:r>
              <a:rPr lang="en-US" sz="2400" dirty="0"/>
              <a:t>To make sure you don’t fall for these types of misinformation, checking the source and the intentions behind why someone would share it is key.</a:t>
            </a:r>
          </a:p>
          <a:p>
            <a:endParaRPr lang="en-GB" sz="2400" dirty="0"/>
          </a:p>
          <a:p>
            <a:pPr marL="0" indent="0">
              <a:buNone/>
            </a:pPr>
            <a:r>
              <a:rPr lang="en-GB" sz="3200" b="1" dirty="0"/>
              <a:t> </a:t>
            </a:r>
            <a:endParaRPr lang="en-GB" sz="3200" dirty="0"/>
          </a:p>
        </p:txBody>
      </p:sp>
    </p:spTree>
    <p:extLst>
      <p:ext uri="{BB962C8B-B14F-4D97-AF65-F5344CB8AC3E}">
        <p14:creationId xmlns:p14="http://schemas.microsoft.com/office/powerpoint/2010/main" val="375577662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457"/>
            <a:ext cx="9123363" cy="1325562"/>
          </a:xfrm>
        </p:spPr>
        <p:txBody>
          <a:bodyPr/>
          <a:lstStyle/>
          <a:p>
            <a:r>
              <a:rPr lang="en-GB" dirty="0" smtClean="0">
                <a:solidFill>
                  <a:srgbClr val="D05F12"/>
                </a:solidFill>
              </a:rPr>
              <a:t>Q5. DISCUSSION</a:t>
            </a:r>
            <a:endParaRPr lang="en-GB" dirty="0">
              <a:solidFill>
                <a:srgbClr val="D05F12"/>
              </a:solidFill>
            </a:endParaRPr>
          </a:p>
        </p:txBody>
      </p:sp>
      <p:sp>
        <p:nvSpPr>
          <p:cNvPr id="3" name="Content Placeholder 2"/>
          <p:cNvSpPr>
            <a:spLocks noGrp="1"/>
          </p:cNvSpPr>
          <p:nvPr>
            <p:ph idx="1"/>
          </p:nvPr>
        </p:nvSpPr>
        <p:spPr>
          <a:xfrm>
            <a:off x="838200" y="2107073"/>
            <a:ext cx="10515600" cy="2523921"/>
          </a:xfrm>
        </p:spPr>
        <p:txBody>
          <a:bodyPr/>
          <a:lstStyle/>
          <a:p>
            <a:pPr marL="0" indent="0">
              <a:buNone/>
            </a:pPr>
            <a:r>
              <a:rPr lang="en-GB" dirty="0"/>
              <a:t>You’ve come to the end of this quiz, but before you move onto the next </a:t>
            </a:r>
            <a:r>
              <a:rPr lang="en-GB" dirty="0" smtClean="0"/>
              <a:t>quiz, </a:t>
            </a:r>
            <a:r>
              <a:rPr lang="en-GB" dirty="0"/>
              <a:t>discuss the following to think about your own experiences:</a:t>
            </a:r>
          </a:p>
          <a:p>
            <a:r>
              <a:rPr lang="en-US" b="1" dirty="0"/>
              <a:t>What would convince you a video was </a:t>
            </a:r>
            <a:r>
              <a:rPr lang="en-US" b="1" dirty="0" smtClean="0"/>
              <a:t>real?</a:t>
            </a:r>
            <a:endParaRPr lang="en-GB" dirty="0"/>
          </a:p>
        </p:txBody>
      </p:sp>
      <p:sp>
        <p:nvSpPr>
          <p:cNvPr id="7" name="Rectangle 6">
            <a:hlinkClick r:id="rId2" action="ppaction://hlinksldjump"/>
          </p:cNvPr>
          <p:cNvSpPr/>
          <p:nvPr/>
        </p:nvSpPr>
        <p:spPr>
          <a:xfrm>
            <a:off x="3818467" y="4501014"/>
            <a:ext cx="3403600" cy="8720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ln w="0"/>
                <a:solidFill>
                  <a:schemeClr val="tx1"/>
                </a:solidFill>
                <a:effectLst>
                  <a:outerShdw blurRad="38100" dist="19050" dir="2700000" algn="tl" rotWithShape="0">
                    <a:schemeClr val="dk1">
                      <a:alpha val="40000"/>
                    </a:schemeClr>
                  </a:outerShdw>
                </a:effectLst>
              </a:rPr>
              <a:t>FINISH QUIZ</a:t>
            </a: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21721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123363" cy="1325562"/>
          </a:xfrm>
        </p:spPr>
        <p:txBody>
          <a:bodyPr/>
          <a:lstStyle/>
          <a:p>
            <a:r>
              <a:rPr lang="en-GB" dirty="0" smtClean="0"/>
              <a:t>Q5 Results: Here is how you did</a:t>
            </a:r>
            <a:endParaRPr lang="en-GB" dirty="0"/>
          </a:p>
        </p:txBody>
      </p:sp>
      <p:sp>
        <p:nvSpPr>
          <p:cNvPr id="3" name="Content Placeholder 2"/>
          <p:cNvSpPr>
            <a:spLocks noGrp="1"/>
          </p:cNvSpPr>
          <p:nvPr>
            <p:ph idx="1"/>
          </p:nvPr>
        </p:nvSpPr>
        <p:spPr>
          <a:xfrm>
            <a:off x="304800" y="1122541"/>
            <a:ext cx="11125200" cy="1354906"/>
          </a:xfrm>
          <a:ln>
            <a:solidFill>
              <a:srgbClr val="D05F12"/>
            </a:solidFill>
          </a:ln>
        </p:spPr>
        <p:txBody>
          <a:bodyPr/>
          <a:lstStyle/>
          <a:p>
            <a:pPr marL="0" indent="0">
              <a:buNone/>
            </a:pPr>
            <a:r>
              <a:rPr lang="en-GB" sz="2400" dirty="0"/>
              <a:t>Q5. You've just seen a video of a famous celebrity saying she will give all her money to her millions of fans. </a:t>
            </a:r>
            <a:br>
              <a:rPr lang="en-GB" sz="2400" dirty="0"/>
            </a:br>
            <a:r>
              <a:rPr lang="en-GB" sz="2400" dirty="0"/>
              <a:t>It looks real but you're not sure, how do you check if it is?</a:t>
            </a:r>
            <a:r>
              <a:rPr lang="en-GB" dirty="0"/>
              <a:t/>
            </a:r>
            <a:br>
              <a:rPr lang="en-GB" dirty="0"/>
            </a:br>
            <a:r>
              <a:rPr lang="en-GB" sz="2400" dirty="0"/>
              <a:t>Your </a:t>
            </a:r>
            <a:r>
              <a:rPr lang="en-GB" sz="2400" dirty="0" smtClean="0"/>
              <a:t>answer was </a:t>
            </a:r>
            <a:r>
              <a:rPr lang="en-GB" sz="2400" b="1" dirty="0" smtClean="0">
                <a:solidFill>
                  <a:srgbClr val="D05F12"/>
                </a:solidFill>
              </a:rPr>
              <a:t>not correct because you chose something you </a:t>
            </a:r>
            <a:r>
              <a:rPr lang="en-GB" sz="2400" b="1" i="1" dirty="0" smtClean="0">
                <a:solidFill>
                  <a:srgbClr val="D05F12"/>
                </a:solidFill>
              </a:rPr>
              <a:t>should</a:t>
            </a:r>
            <a:r>
              <a:rPr lang="en-GB" sz="2400" b="1" dirty="0" smtClean="0">
                <a:solidFill>
                  <a:srgbClr val="D05F12"/>
                </a:solidFill>
              </a:rPr>
              <a:t> do!</a:t>
            </a:r>
            <a:endParaRPr lang="en-GB" sz="2400" b="1" dirty="0" smtClean="0"/>
          </a:p>
          <a:p>
            <a:pPr marL="0" indent="0">
              <a:buNone/>
            </a:pPr>
            <a:endParaRPr lang="en-GB" b="1" dirty="0" smtClean="0"/>
          </a:p>
          <a:p>
            <a:pPr marL="0" indent="0">
              <a:buNone/>
            </a:pPr>
            <a:endParaRPr lang="en-GB" b="1" dirty="0"/>
          </a:p>
        </p:txBody>
      </p:sp>
      <p:sp>
        <p:nvSpPr>
          <p:cNvPr id="6" name="Right Arrow 5">
            <a:hlinkClick r:id="rId2" action="ppaction://hlinksldjump"/>
          </p:cNvPr>
          <p:cNvSpPr/>
          <p:nvPr/>
        </p:nvSpPr>
        <p:spPr>
          <a:xfrm rot="5400000">
            <a:off x="9691630" y="4469241"/>
            <a:ext cx="1632153" cy="14914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GB" dirty="0">
                <a:solidFill>
                  <a:schemeClr val="tx1"/>
                </a:solidFill>
              </a:rPr>
              <a:t>F</a:t>
            </a:r>
            <a:r>
              <a:rPr lang="en-GB" dirty="0" smtClean="0">
                <a:solidFill>
                  <a:schemeClr val="tx1"/>
                </a:solidFill>
              </a:rPr>
              <a:t>ind </a:t>
            </a:r>
            <a:r>
              <a:rPr lang="en-GB" dirty="0">
                <a:solidFill>
                  <a:schemeClr val="tx1"/>
                </a:solidFill>
              </a:rPr>
              <a:t>out </a:t>
            </a:r>
            <a:r>
              <a:rPr lang="en-GB" dirty="0" smtClean="0">
                <a:solidFill>
                  <a:schemeClr val="tx1"/>
                </a:solidFill>
              </a:rPr>
              <a:t>more</a:t>
            </a:r>
            <a:endParaRPr lang="en-GB" dirty="0">
              <a:solidFill>
                <a:schemeClr val="tx1"/>
              </a:solidFill>
            </a:endParaRPr>
          </a:p>
        </p:txBody>
      </p:sp>
      <p:sp>
        <p:nvSpPr>
          <p:cNvPr id="15" name="Content Placeholder 2"/>
          <p:cNvSpPr txBox="1">
            <a:spLocks/>
          </p:cNvSpPr>
          <p:nvPr/>
        </p:nvSpPr>
        <p:spPr bwMode="auto">
          <a:xfrm>
            <a:off x="483997" y="2827337"/>
            <a:ext cx="5957358" cy="314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fontAlgn="base">
              <a:lnSpc>
                <a:spcPct val="90000"/>
              </a:lnSpc>
              <a:spcBef>
                <a:spcPts val="1000"/>
              </a:spcBef>
              <a:spcAft>
                <a:spcPct val="0"/>
              </a:spcAft>
              <a:buFontTx/>
              <a:buBlip>
                <a:blip r:embed="rId3"/>
              </a:buBlip>
              <a:defRPr sz="2800" kern="1200">
                <a:solidFill>
                  <a:srgbClr val="6F6F6F"/>
                </a:solidFill>
                <a:latin typeface="+mn-lt"/>
                <a:ea typeface="+mn-ea"/>
                <a:cs typeface="+mn-cs"/>
              </a:defRPr>
            </a:lvl1pPr>
            <a:lvl2pPr marL="800100" indent="-342900" algn="l" rtl="0" fontAlgn="base">
              <a:lnSpc>
                <a:spcPct val="90000"/>
              </a:lnSpc>
              <a:spcBef>
                <a:spcPts val="500"/>
              </a:spcBef>
              <a:spcAft>
                <a:spcPct val="0"/>
              </a:spcAft>
              <a:buFontTx/>
              <a:buBlip>
                <a:blip r:embed="rId3"/>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3"/>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chemeClr val="tx1"/>
                </a:solidFill>
              </a:rPr>
              <a:t>The </a:t>
            </a:r>
            <a:r>
              <a:rPr lang="en-US" b="1" dirty="0">
                <a:solidFill>
                  <a:srgbClr val="D05F12"/>
                </a:solidFill>
              </a:rPr>
              <a:t>RIGHT</a:t>
            </a:r>
            <a:r>
              <a:rPr lang="en-US" sz="2400" dirty="0" smtClean="0">
                <a:solidFill>
                  <a:schemeClr val="tx1"/>
                </a:solidFill>
              </a:rPr>
              <a:t> things to do are:</a:t>
            </a:r>
          </a:p>
          <a:p>
            <a:pPr>
              <a:buBlip>
                <a:blip r:embed="rId4"/>
              </a:buBlip>
            </a:pPr>
            <a:r>
              <a:rPr lang="en-US" sz="2400" dirty="0">
                <a:solidFill>
                  <a:schemeClr val="tx1"/>
                </a:solidFill>
              </a:rPr>
              <a:t>See if the video has been shared on the celebrity’s verified </a:t>
            </a:r>
            <a:r>
              <a:rPr lang="en-US" sz="2400" dirty="0" smtClean="0">
                <a:solidFill>
                  <a:schemeClr val="tx1"/>
                </a:solidFill>
              </a:rPr>
              <a:t>account; and</a:t>
            </a:r>
          </a:p>
          <a:p>
            <a:pPr>
              <a:buBlip>
                <a:blip r:embed="rId4"/>
              </a:buBlip>
            </a:pPr>
            <a:r>
              <a:rPr lang="en-US" sz="2400" dirty="0">
                <a:solidFill>
                  <a:schemeClr val="tx1"/>
                </a:solidFill>
              </a:rPr>
              <a:t>Have a look </a:t>
            </a:r>
            <a:r>
              <a:rPr lang="en-US" sz="2400" dirty="0" smtClean="0">
                <a:solidFill>
                  <a:schemeClr val="tx1"/>
                </a:solidFill>
              </a:rPr>
              <a:t>at </a:t>
            </a:r>
            <a:r>
              <a:rPr lang="en-US" sz="2400" i="1" dirty="0" smtClean="0">
                <a:solidFill>
                  <a:schemeClr val="tx1"/>
                </a:solidFill>
              </a:rPr>
              <a:t>who</a:t>
            </a:r>
            <a:r>
              <a:rPr lang="en-US" sz="2400" dirty="0" smtClean="0">
                <a:solidFill>
                  <a:schemeClr val="tx1"/>
                </a:solidFill>
              </a:rPr>
              <a:t> </a:t>
            </a:r>
            <a:r>
              <a:rPr lang="en-US" sz="2400" dirty="0">
                <a:solidFill>
                  <a:schemeClr val="tx1"/>
                </a:solidFill>
              </a:rPr>
              <a:t>has shared </a:t>
            </a:r>
            <a:r>
              <a:rPr lang="en-US" sz="2400" dirty="0" smtClean="0">
                <a:solidFill>
                  <a:schemeClr val="tx1"/>
                </a:solidFill>
              </a:rPr>
              <a:t>it </a:t>
            </a:r>
            <a:r>
              <a:rPr lang="en-US" sz="2400" dirty="0">
                <a:solidFill>
                  <a:schemeClr val="tx1"/>
                </a:solidFill>
              </a:rPr>
              <a:t>and think about what their intentions may be</a:t>
            </a:r>
          </a:p>
          <a:p>
            <a:pPr marL="0" indent="0">
              <a:buNone/>
            </a:pPr>
            <a:r>
              <a:rPr lang="en-GB" sz="2400" dirty="0" smtClean="0">
                <a:solidFill>
                  <a:schemeClr val="tx1"/>
                </a:solidFill>
              </a:rPr>
              <a:t>It </a:t>
            </a:r>
            <a:r>
              <a:rPr lang="en-GB" sz="2400" dirty="0">
                <a:solidFill>
                  <a:schemeClr val="tx1"/>
                </a:solidFill>
              </a:rPr>
              <a:t>would NOT be correct </a:t>
            </a:r>
            <a:r>
              <a:rPr lang="en-GB" sz="2400" dirty="0" smtClean="0">
                <a:solidFill>
                  <a:schemeClr val="tx1"/>
                </a:solidFill>
              </a:rPr>
              <a:t>to </a:t>
            </a:r>
            <a:r>
              <a:rPr lang="en-US" sz="2400" dirty="0" smtClean="0">
                <a:solidFill>
                  <a:schemeClr val="tx1"/>
                </a:solidFill>
              </a:rPr>
              <a:t>simply check </a:t>
            </a:r>
            <a:r>
              <a:rPr lang="en-US" sz="2400" dirty="0">
                <a:solidFill>
                  <a:schemeClr val="tx1"/>
                </a:solidFill>
              </a:rPr>
              <a:t>if the video has been shared on other blogs you </a:t>
            </a:r>
            <a:r>
              <a:rPr lang="en-US" sz="2400" dirty="0" smtClean="0">
                <a:solidFill>
                  <a:schemeClr val="tx1"/>
                </a:solidFill>
              </a:rPr>
              <a:t>follow. </a:t>
            </a:r>
            <a:r>
              <a:rPr lang="en-GB" sz="2400" dirty="0" smtClean="0"/>
              <a:t> </a:t>
            </a:r>
            <a:r>
              <a:rPr lang="en-US" sz="2400" dirty="0" smtClean="0">
                <a:solidFill>
                  <a:schemeClr val="tx1"/>
                </a:solidFill>
              </a:rPr>
              <a:t>Just </a:t>
            </a:r>
            <a:r>
              <a:rPr lang="en-US" sz="2400" dirty="0">
                <a:solidFill>
                  <a:schemeClr val="tx1"/>
                </a:solidFill>
              </a:rPr>
              <a:t>it has been shared doesn’t mean its true!</a:t>
            </a:r>
            <a:endParaRPr lang="en-US" sz="2400" dirty="0" smtClean="0">
              <a:solidFill>
                <a:schemeClr val="tx1"/>
              </a:solidFill>
            </a:endParaRPr>
          </a:p>
          <a:p>
            <a:pPr>
              <a:buBlip>
                <a:blip r:embed="rId4"/>
              </a:buBlip>
            </a:pPr>
            <a:endParaRPr lang="en-GB" sz="2400" dirty="0">
              <a:solidFill>
                <a:schemeClr val="tx1"/>
              </a:solidFill>
            </a:endParaRPr>
          </a:p>
          <a:p>
            <a:pPr marL="0" indent="0">
              <a:buNone/>
            </a:pPr>
            <a:endParaRPr lang="en-GB" sz="2400" dirty="0"/>
          </a:p>
          <a:p>
            <a:pPr marL="0" indent="0">
              <a:buNone/>
            </a:pPr>
            <a:endParaRPr lang="en-GB" b="1" dirty="0"/>
          </a:p>
        </p:txBody>
      </p:sp>
      <p:grpSp>
        <p:nvGrpSpPr>
          <p:cNvPr id="7" name="Group 6"/>
          <p:cNvGrpSpPr/>
          <p:nvPr/>
        </p:nvGrpSpPr>
        <p:grpSpPr>
          <a:xfrm>
            <a:off x="6609339" y="4661043"/>
            <a:ext cx="2040435" cy="1924956"/>
            <a:chOff x="6957062" y="2637510"/>
            <a:chExt cx="2040435" cy="1924956"/>
          </a:xfrm>
        </p:grpSpPr>
        <p:pic>
          <p:nvPicPr>
            <p:cNvPr id="16" name="Picture 15"/>
            <p:cNvPicPr>
              <a:picLocks noChangeAspect="1"/>
            </p:cNvPicPr>
            <p:nvPr/>
          </p:nvPicPr>
          <p:blipFill>
            <a:blip r:embed="rId5"/>
            <a:stretch>
              <a:fillRect/>
            </a:stretch>
          </p:blipFill>
          <p:spPr>
            <a:xfrm>
              <a:off x="6957062" y="2637510"/>
              <a:ext cx="2040435" cy="1924956"/>
            </a:xfrm>
            <a:prstGeom prst="rect">
              <a:avLst/>
            </a:prstGeom>
          </p:spPr>
        </p:pic>
        <p:sp>
          <p:nvSpPr>
            <p:cNvPr id="4" name="Multiply 3"/>
            <p:cNvSpPr/>
            <p:nvPr/>
          </p:nvSpPr>
          <p:spPr>
            <a:xfrm>
              <a:off x="7122026" y="2903315"/>
              <a:ext cx="1710505" cy="1312411"/>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6427317" y="2827337"/>
            <a:ext cx="3166679" cy="1909959"/>
            <a:chOff x="6441355" y="4711406"/>
            <a:chExt cx="3166679" cy="1909959"/>
          </a:xfrm>
        </p:grpSpPr>
        <p:pic>
          <p:nvPicPr>
            <p:cNvPr id="17" name="Picture 16"/>
            <p:cNvPicPr>
              <a:picLocks noChangeAspect="1"/>
            </p:cNvPicPr>
            <p:nvPr/>
          </p:nvPicPr>
          <p:blipFill>
            <a:blip r:embed="rId6"/>
            <a:stretch>
              <a:fillRect/>
            </a:stretch>
          </p:blipFill>
          <p:spPr>
            <a:xfrm>
              <a:off x="7562843" y="4711406"/>
              <a:ext cx="2045191" cy="1723339"/>
            </a:xfrm>
            <a:prstGeom prst="rect">
              <a:avLst/>
            </a:prstGeom>
          </p:spPr>
        </p:pic>
        <p:pic>
          <p:nvPicPr>
            <p:cNvPr id="5" name="Picture 4"/>
            <p:cNvPicPr>
              <a:picLocks noChangeAspect="1"/>
            </p:cNvPicPr>
            <p:nvPr/>
          </p:nvPicPr>
          <p:blipFill>
            <a:blip r:embed="rId7">
              <a:clrChange>
                <a:clrFrom>
                  <a:srgbClr val="FFFFFF"/>
                </a:clrFrom>
                <a:clrTo>
                  <a:srgbClr val="FFFFFF">
                    <a:alpha val="0"/>
                  </a:srgbClr>
                </a:clrTo>
              </a:clrChange>
            </a:blip>
            <a:stretch>
              <a:fillRect/>
            </a:stretch>
          </p:blipFill>
          <p:spPr>
            <a:xfrm>
              <a:off x="6441355" y="5122334"/>
              <a:ext cx="1836212" cy="1499031"/>
            </a:xfrm>
            <a:prstGeom prst="rect">
              <a:avLst/>
            </a:prstGeom>
          </p:spPr>
        </p:pic>
      </p:grpSp>
      <p:pic>
        <p:nvPicPr>
          <p:cNvPr id="11" name="Picture 10"/>
          <p:cNvPicPr>
            <a:picLocks noChangeAspect="1"/>
          </p:cNvPicPr>
          <p:nvPr/>
        </p:nvPicPr>
        <p:blipFill>
          <a:blip r:embed="rId8"/>
          <a:stretch>
            <a:fillRect/>
          </a:stretch>
        </p:blipFill>
        <p:spPr>
          <a:xfrm>
            <a:off x="10039173" y="2007397"/>
            <a:ext cx="1707485" cy="1700918"/>
          </a:xfrm>
          <a:prstGeom prst="rect">
            <a:avLst/>
          </a:prstGeom>
        </p:spPr>
      </p:pic>
    </p:spTree>
    <p:extLst>
      <p:ext uri="{BB962C8B-B14F-4D97-AF65-F5344CB8AC3E}">
        <p14:creationId xmlns:p14="http://schemas.microsoft.com/office/powerpoint/2010/main" val="1279473959"/>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619654"/>
            <a:ext cx="9474200" cy="1325562"/>
          </a:xfrm>
        </p:spPr>
        <p:txBody>
          <a:bodyPr/>
          <a:lstStyle/>
          <a:p>
            <a:r>
              <a:rPr lang="en-US" sz="4400" i="1" kern="0" dirty="0" smtClean="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cs typeface="Arial"/>
                <a:sym typeface="Arial"/>
              </a:rPr>
              <a:t>Quiz 2: Spot the difference: Fact or Fake?</a:t>
            </a:r>
            <a:endParaRPr lang="en-GB" dirty="0"/>
          </a:p>
        </p:txBody>
      </p:sp>
      <p:sp>
        <p:nvSpPr>
          <p:cNvPr id="3" name="Content Placeholder 2"/>
          <p:cNvSpPr>
            <a:spLocks noGrp="1"/>
          </p:cNvSpPr>
          <p:nvPr>
            <p:ph idx="1"/>
          </p:nvPr>
        </p:nvSpPr>
        <p:spPr/>
        <p:txBody>
          <a:bodyPr/>
          <a:lstStyle/>
          <a:p>
            <a:endParaRPr lang="en-GB" dirty="0"/>
          </a:p>
          <a:p>
            <a:pPr marL="0" indent="0" algn="ctr">
              <a:buNone/>
            </a:pPr>
            <a:r>
              <a:rPr lang="en-GB" sz="4800" b="1" dirty="0" smtClean="0">
                <a:solidFill>
                  <a:schemeClr val="accent2"/>
                </a:solidFill>
              </a:rPr>
              <a:t>Well done for completing the quiz!</a:t>
            </a:r>
          </a:p>
          <a:p>
            <a:pPr marL="0" indent="0" algn="ctr">
              <a:buNone/>
            </a:pPr>
            <a:endParaRPr lang="en-GB" sz="4800" dirty="0" smtClean="0">
              <a:solidFill>
                <a:schemeClr val="accent2"/>
              </a:solidFill>
            </a:endParaRPr>
          </a:p>
          <a:p>
            <a:r>
              <a:rPr lang="en-GB" dirty="0"/>
              <a:t>How did you do</a:t>
            </a:r>
            <a:r>
              <a:rPr lang="en-GB" dirty="0" smtClean="0"/>
              <a:t>? What was your score?</a:t>
            </a:r>
            <a:endParaRPr lang="en-GB" dirty="0"/>
          </a:p>
          <a:p>
            <a:endParaRPr lang="en-GB" dirty="0"/>
          </a:p>
          <a:p>
            <a:r>
              <a:rPr lang="en-GB" dirty="0" smtClean="0"/>
              <a:t>Check out </a:t>
            </a:r>
            <a:r>
              <a:rPr lang="en-GB" sz="3200" b="1" i="1" kern="0" dirty="0">
                <a:ln w="22225">
                  <a:solidFill>
                    <a:schemeClr val="accent2"/>
                  </a:solidFill>
                  <a:prstDash val="solid"/>
                </a:ln>
                <a:solidFill>
                  <a:schemeClr val="accent2">
                    <a:lumMod val="40000"/>
                    <a:lumOff val="60000"/>
                  </a:schemeClr>
                </a:solidFill>
                <a:latin typeface="+mj-lt"/>
                <a:ea typeface="+mj-ea"/>
                <a:cs typeface="Arial"/>
              </a:rPr>
              <a:t>Quiz </a:t>
            </a:r>
            <a:r>
              <a:rPr lang="en-GB" sz="3200" b="1" i="1" kern="0" dirty="0" smtClean="0">
                <a:ln w="22225">
                  <a:solidFill>
                    <a:schemeClr val="accent2"/>
                  </a:solidFill>
                  <a:prstDash val="solid"/>
                </a:ln>
                <a:solidFill>
                  <a:schemeClr val="accent2">
                    <a:lumMod val="40000"/>
                    <a:lumOff val="60000"/>
                  </a:schemeClr>
                </a:solidFill>
                <a:latin typeface="+mj-lt"/>
                <a:ea typeface="+mj-ea"/>
                <a:cs typeface="Arial"/>
              </a:rPr>
              <a:t>3: Fact Checking Detective </a:t>
            </a:r>
            <a:r>
              <a:rPr lang="en-GB" dirty="0" smtClean="0"/>
              <a:t>to further test your knowledge and learn more</a:t>
            </a:r>
            <a:endParaRPr lang="en-GB" dirty="0"/>
          </a:p>
        </p:txBody>
      </p:sp>
    </p:spTree>
    <p:extLst>
      <p:ext uri="{BB962C8B-B14F-4D97-AF65-F5344CB8AC3E}">
        <p14:creationId xmlns:p14="http://schemas.microsoft.com/office/powerpoint/2010/main" val="108302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209031"/>
            <a:ext cx="10354733" cy="1325562"/>
          </a:xfrm>
        </p:spPr>
        <p:txBody>
          <a:bodyPr/>
          <a:lstStyle/>
          <a:p>
            <a:pPr marL="896938" indent="-896938"/>
            <a:r>
              <a:rPr lang="en-GB" dirty="0" smtClean="0"/>
              <a:t>Q1. Read the captions below</a:t>
            </a:r>
            <a:r>
              <a:rPr lang="en-GB" dirty="0"/>
              <a:t> </a:t>
            </a:r>
            <a:r>
              <a:rPr lang="en-GB" dirty="0" smtClean="0"/>
              <a:t>and select the one you think is fake.</a:t>
            </a:r>
            <a:r>
              <a:rPr lang="en-GB" sz="3600" dirty="0">
                <a:solidFill>
                  <a:schemeClr val="accent2"/>
                </a:solidFill>
              </a:rPr>
              <a:t/>
            </a:r>
            <a:br>
              <a:rPr lang="en-GB" sz="3600" dirty="0">
                <a:solidFill>
                  <a:schemeClr val="accent2"/>
                </a:solidFill>
              </a:rPr>
            </a:br>
            <a:r>
              <a:rPr lang="en-GB" sz="3600" dirty="0" smtClean="0">
                <a:solidFill>
                  <a:schemeClr val="accent2"/>
                </a:solidFill>
              </a:rPr>
              <a:t>Pick  1 </a:t>
            </a:r>
            <a:r>
              <a:rPr lang="en-GB" sz="3600" dirty="0" smtClean="0">
                <a:solidFill>
                  <a:schemeClr val="accent2"/>
                </a:solidFill>
              </a:rPr>
              <a:t>answer below</a:t>
            </a:r>
            <a:endParaRPr lang="en-GB" sz="3600" dirty="0">
              <a:solidFill>
                <a:schemeClr val="accent2"/>
              </a:solidFill>
            </a:endParaRPr>
          </a:p>
        </p:txBody>
      </p:sp>
      <p:sp>
        <p:nvSpPr>
          <p:cNvPr id="3" name="Content Placeholder 2"/>
          <p:cNvSpPr>
            <a:spLocks noGrp="1"/>
          </p:cNvSpPr>
          <p:nvPr>
            <p:ph sz="half" idx="1"/>
          </p:nvPr>
        </p:nvSpPr>
        <p:spPr>
          <a:xfrm>
            <a:off x="248535" y="1766323"/>
            <a:ext cx="3739265" cy="4351338"/>
          </a:xfrm>
          <a:ln w="57150">
            <a:solidFill>
              <a:srgbClr val="D05F12"/>
            </a:solidFill>
          </a:ln>
        </p:spPr>
        <p:txBody>
          <a:bodyPr/>
          <a:lstStyle/>
          <a:p>
            <a:r>
              <a:rPr lang="en-US" sz="1800" dirty="0" smtClean="0"/>
              <a:t>You aren’t ready for this football playing sheep!</a:t>
            </a:r>
          </a:p>
          <a:p>
            <a:pPr marL="0" indent="0">
              <a:spcBef>
                <a:spcPts val="0"/>
              </a:spcBef>
              <a:buNone/>
            </a:pPr>
            <a:r>
              <a:rPr lang="en-US" sz="1800" dirty="0" smtClean="0"/>
              <a:t>    </a:t>
            </a:r>
            <a:r>
              <a:rPr lang="en-US" sz="1400" dirty="0" smtClean="0"/>
              <a:t>[published on Animulsport.ku.com]</a:t>
            </a:r>
          </a:p>
          <a:p>
            <a:pPr marL="0" indent="0">
              <a:buNone/>
            </a:pPr>
            <a:endParaRPr lang="en-GB" dirty="0">
              <a:hlinkClick r:id="rId3" action="ppaction://hlinksldjump"/>
            </a:endParaRPr>
          </a:p>
        </p:txBody>
      </p:sp>
      <p:grpSp>
        <p:nvGrpSpPr>
          <p:cNvPr id="8" name="Group 7"/>
          <p:cNvGrpSpPr/>
          <p:nvPr/>
        </p:nvGrpSpPr>
        <p:grpSpPr>
          <a:xfrm>
            <a:off x="418992" y="2589321"/>
            <a:ext cx="3441451" cy="3528339"/>
            <a:chOff x="418992" y="2589321"/>
            <a:chExt cx="3441451" cy="3528339"/>
          </a:xfrm>
        </p:grpSpPr>
        <p:pic>
          <p:nvPicPr>
            <p:cNvPr id="6" name="Picture 5">
              <a:hlinkClick r:id="rId3" action="ppaction://hlinksldjump"/>
            </p:cNvPr>
            <p:cNvPicPr>
              <a:picLocks noChangeAspect="1"/>
            </p:cNvPicPr>
            <p:nvPr/>
          </p:nvPicPr>
          <p:blipFill>
            <a:blip r:embed="rId4"/>
            <a:stretch>
              <a:fillRect/>
            </a:stretch>
          </p:blipFill>
          <p:spPr>
            <a:xfrm>
              <a:off x="418992" y="2589321"/>
              <a:ext cx="3441451" cy="3312029"/>
            </a:xfrm>
            <a:prstGeom prst="rect">
              <a:avLst/>
            </a:prstGeom>
          </p:spPr>
        </p:pic>
        <p:sp>
          <p:nvSpPr>
            <p:cNvPr id="13" name="Rectangle 12">
              <a:hlinkClick r:id="rId3" action="ppaction://hlinksldjump"/>
            </p:cNvPr>
            <p:cNvSpPr/>
            <p:nvPr/>
          </p:nvSpPr>
          <p:spPr>
            <a:xfrm>
              <a:off x="984037" y="5685041"/>
              <a:ext cx="2517058" cy="432619"/>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grpSp>
      <p:grpSp>
        <p:nvGrpSpPr>
          <p:cNvPr id="7" name="Group 6"/>
          <p:cNvGrpSpPr/>
          <p:nvPr/>
        </p:nvGrpSpPr>
        <p:grpSpPr>
          <a:xfrm>
            <a:off x="4390663" y="1766323"/>
            <a:ext cx="3527551" cy="4351338"/>
            <a:chOff x="4390663" y="1766323"/>
            <a:chExt cx="3527551" cy="4351338"/>
          </a:xfrm>
        </p:grpSpPr>
        <p:sp>
          <p:nvSpPr>
            <p:cNvPr id="15" name="Content Placeholder 2">
              <a:hlinkClick r:id="rId5" action="ppaction://hlinksldjump"/>
            </p:cNvPr>
            <p:cNvSpPr txBox="1">
              <a:spLocks/>
            </p:cNvSpPr>
            <p:nvPr/>
          </p:nvSpPr>
          <p:spPr bwMode="auto">
            <a:xfrm>
              <a:off x="4390663" y="1766323"/>
              <a:ext cx="3527551" cy="4351338"/>
            </a:xfrm>
            <a:prstGeom prst="rect">
              <a:avLst/>
            </a:prstGeom>
            <a:noFill/>
            <a:ln w="57150">
              <a:solidFill>
                <a:srgbClr val="D05F1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Tx/>
                <a:buBlip>
                  <a:blip r:embed="rId6"/>
                </a:buBlip>
                <a:defRPr lang="de-DE" sz="2800" kern="1200" dirty="0" smtClean="0">
                  <a:solidFill>
                    <a:srgbClr val="6F6F6F"/>
                  </a:solidFill>
                  <a:latin typeface="+mn-lt"/>
                  <a:ea typeface="+mn-ea"/>
                  <a:cs typeface="+mn-cs"/>
                </a:defRPr>
              </a:lvl1pPr>
              <a:lvl2pPr marL="685800" indent="-228600" algn="l" rtl="0" fontAlgn="base">
                <a:lnSpc>
                  <a:spcPct val="90000"/>
                </a:lnSpc>
                <a:spcBef>
                  <a:spcPts val="500"/>
                </a:spcBef>
                <a:spcAft>
                  <a:spcPct val="0"/>
                </a:spcAft>
                <a:buFontTx/>
                <a:buBlip>
                  <a:blip r:embed="rId6"/>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6"/>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6"/>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6"/>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Surgery </a:t>
              </a:r>
              <a:r>
                <a:rPr lang="en-US" sz="1800" dirty="0" smtClean="0"/>
                <a:t>reveals </a:t>
              </a:r>
              <a:r>
                <a:rPr lang="en-US" sz="1800" dirty="0"/>
                <a:t>Oregon Great Dane </a:t>
              </a:r>
              <a:r>
                <a:rPr lang="en-US" sz="1800" dirty="0" smtClean="0"/>
                <a:t>ate </a:t>
              </a:r>
              <a:r>
                <a:rPr lang="en-US" sz="1800" dirty="0"/>
                <a:t>43 </a:t>
              </a:r>
              <a:r>
                <a:rPr lang="en-US" sz="1800" dirty="0" smtClean="0"/>
                <a:t>socks</a:t>
              </a:r>
              <a:endParaRPr lang="en-US" sz="1800" dirty="0"/>
            </a:p>
            <a:p>
              <a:pPr marL="0" indent="0">
                <a:spcBef>
                  <a:spcPts val="0"/>
                </a:spcBef>
                <a:buNone/>
              </a:pPr>
              <a:r>
                <a:rPr lang="en-US" sz="2000" dirty="0" smtClean="0"/>
                <a:t>    </a:t>
              </a:r>
              <a:r>
                <a:rPr lang="en-US" sz="1400" dirty="0" smtClean="0"/>
                <a:t>[published on nbcnews.com]</a:t>
              </a:r>
            </a:p>
            <a:p>
              <a:pPr marL="0" indent="0">
                <a:buFontTx/>
                <a:buNone/>
              </a:pPr>
              <a:endParaRPr lang="en-GB" dirty="0"/>
            </a:p>
          </p:txBody>
        </p:sp>
        <p:pic>
          <p:nvPicPr>
            <p:cNvPr id="4" name="Picture 3">
              <a:hlinkClick r:id="rId5" action="ppaction://hlinksldjump"/>
            </p:cNvPr>
            <p:cNvPicPr>
              <a:picLocks noChangeAspect="1"/>
            </p:cNvPicPr>
            <p:nvPr/>
          </p:nvPicPr>
          <p:blipFill>
            <a:blip r:embed="rId7"/>
            <a:stretch>
              <a:fillRect/>
            </a:stretch>
          </p:blipFill>
          <p:spPr>
            <a:xfrm>
              <a:off x="4527072" y="2658533"/>
              <a:ext cx="3229672" cy="3108213"/>
            </a:xfrm>
            <a:prstGeom prst="rect">
              <a:avLst/>
            </a:prstGeom>
          </p:spPr>
        </p:pic>
        <p:sp>
          <p:nvSpPr>
            <p:cNvPr id="11" name="Rectangle 10">
              <a:hlinkClick r:id="rId5" action="ppaction://hlinksldjump"/>
            </p:cNvPr>
            <p:cNvSpPr/>
            <p:nvPr/>
          </p:nvSpPr>
          <p:spPr>
            <a:xfrm>
              <a:off x="4965550" y="5663665"/>
              <a:ext cx="2517058" cy="432619"/>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grpSp>
      <p:sp>
        <p:nvSpPr>
          <p:cNvPr id="23" name="Content Placeholder 2">
            <a:hlinkClick r:id="rId5" action="ppaction://hlinksldjump"/>
          </p:cNvPr>
          <p:cNvSpPr txBox="1">
            <a:spLocks/>
          </p:cNvSpPr>
          <p:nvPr/>
        </p:nvSpPr>
        <p:spPr bwMode="auto">
          <a:xfrm>
            <a:off x="8266285" y="1764688"/>
            <a:ext cx="3743930" cy="4351338"/>
          </a:xfrm>
          <a:prstGeom prst="rect">
            <a:avLst/>
          </a:prstGeom>
          <a:noFill/>
          <a:ln w="57150">
            <a:solidFill>
              <a:srgbClr val="D05F1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Tx/>
              <a:buBlip>
                <a:blip r:embed="rId6"/>
              </a:buBlip>
              <a:defRPr lang="de-DE" sz="2800" kern="1200" dirty="0" smtClean="0">
                <a:solidFill>
                  <a:srgbClr val="6F6F6F"/>
                </a:solidFill>
                <a:latin typeface="+mn-lt"/>
                <a:ea typeface="+mn-ea"/>
                <a:cs typeface="+mn-cs"/>
              </a:defRPr>
            </a:lvl1pPr>
            <a:lvl2pPr marL="685800" indent="-228600" algn="l" rtl="0" fontAlgn="base">
              <a:lnSpc>
                <a:spcPct val="90000"/>
              </a:lnSpc>
              <a:spcBef>
                <a:spcPts val="500"/>
              </a:spcBef>
              <a:spcAft>
                <a:spcPct val="0"/>
              </a:spcAft>
              <a:buFontTx/>
              <a:buBlip>
                <a:blip r:embed="rId6"/>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6"/>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6"/>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6"/>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11-year-old left with mum’s laptop blows $1223 on Ed </a:t>
            </a:r>
            <a:r>
              <a:rPr lang="en-US" sz="1800" dirty="0" err="1" smtClean="0"/>
              <a:t>Sheeren</a:t>
            </a:r>
            <a:r>
              <a:rPr lang="en-US" sz="1800" dirty="0" smtClean="0"/>
              <a:t> tickets</a:t>
            </a:r>
          </a:p>
          <a:p>
            <a:pPr marL="0" indent="0">
              <a:spcBef>
                <a:spcPts val="0"/>
              </a:spcBef>
              <a:buNone/>
            </a:pPr>
            <a:r>
              <a:rPr lang="en-US" sz="2000" dirty="0" smtClean="0"/>
              <a:t>    </a:t>
            </a:r>
            <a:r>
              <a:rPr lang="en-US" sz="1400" dirty="0" smtClean="0"/>
              <a:t>[published on </a:t>
            </a:r>
            <a:r>
              <a:rPr lang="en-US" sz="1400" dirty="0"/>
              <a:t>nzherald.co.nz]</a:t>
            </a:r>
            <a:endParaRPr lang="en-US" sz="1400" dirty="0" smtClean="0"/>
          </a:p>
          <a:p>
            <a:pPr marL="0" indent="0">
              <a:buFontTx/>
              <a:buNone/>
            </a:pPr>
            <a:endParaRPr lang="en-GB" dirty="0"/>
          </a:p>
        </p:txBody>
      </p:sp>
      <p:grpSp>
        <p:nvGrpSpPr>
          <p:cNvPr id="24" name="Group 23"/>
          <p:cNvGrpSpPr/>
          <p:nvPr/>
        </p:nvGrpSpPr>
        <p:grpSpPr>
          <a:xfrm>
            <a:off x="8493101" y="2715678"/>
            <a:ext cx="3143963" cy="3059316"/>
            <a:chOff x="8561977" y="677339"/>
            <a:chExt cx="3554361" cy="3421627"/>
          </a:xfrm>
        </p:grpSpPr>
        <p:sp>
          <p:nvSpPr>
            <p:cNvPr id="25" name="Rectangle 24">
              <a:hlinkClick r:id="rId5" action="ppaction://hlinksldjump"/>
            </p:cNvPr>
            <p:cNvSpPr/>
            <p:nvPr/>
          </p:nvSpPr>
          <p:spPr>
            <a:xfrm>
              <a:off x="8561977" y="677339"/>
              <a:ext cx="3554361" cy="3421627"/>
            </a:xfrm>
            <a:prstGeom prst="rect">
              <a:avLst/>
            </a:prstGeom>
            <a:solidFill>
              <a:srgbClr val="7030A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26" name="Rectangle 25">
              <a:hlinkClick r:id="rId5" action="ppaction://hlinksldjump"/>
            </p:cNvPr>
            <p:cNvSpPr/>
            <p:nvPr/>
          </p:nvSpPr>
          <p:spPr>
            <a:xfrm>
              <a:off x="8856133" y="1063939"/>
              <a:ext cx="2997200" cy="267960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27" name="Group 26"/>
            <p:cNvGrpSpPr/>
            <p:nvPr/>
          </p:nvGrpSpPr>
          <p:grpSpPr>
            <a:xfrm>
              <a:off x="8817032" y="1201682"/>
              <a:ext cx="2860217" cy="2487113"/>
              <a:chOff x="8842905" y="407823"/>
              <a:chExt cx="3410280" cy="3083344"/>
            </a:xfrm>
          </p:grpSpPr>
          <p:pic>
            <p:nvPicPr>
              <p:cNvPr id="28" name="Picture 27">
                <a:hlinkClick r:id="rId5"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10660161" y="407823"/>
                <a:ext cx="1593024" cy="197570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Picture 28">
                <a:hlinkClick r:id="rId5" action="ppaction://hlinksldjump"/>
              </p:cNvPr>
              <p:cNvPicPr>
                <a:picLocks noChangeAspect="1"/>
              </p:cNvPicPr>
              <p:nvPr/>
            </p:nvPicPr>
            <p:blipFill>
              <a:blip r:embed="rId9">
                <a:clrChange>
                  <a:clrFrom>
                    <a:srgbClr val="FFFFFF"/>
                  </a:clrFrom>
                  <a:clrTo>
                    <a:srgbClr val="FFFFFF">
                      <a:alpha val="0"/>
                    </a:srgbClr>
                  </a:clrTo>
                </a:clrChange>
              </a:blip>
              <a:stretch>
                <a:fillRect/>
              </a:stretch>
            </p:blipFill>
            <p:spPr>
              <a:xfrm>
                <a:off x="8842905" y="1039995"/>
                <a:ext cx="3059555" cy="2451172"/>
              </a:xfrm>
              <a:prstGeom prst="rect">
                <a:avLst/>
              </a:prstGeom>
            </p:spPr>
          </p:pic>
        </p:grpSp>
      </p:grpSp>
      <p:sp>
        <p:nvSpPr>
          <p:cNvPr id="14" name="Rectangle 13">
            <a:hlinkClick r:id="rId5" action="ppaction://hlinksldjump"/>
          </p:cNvPr>
          <p:cNvSpPr/>
          <p:nvPr/>
        </p:nvSpPr>
        <p:spPr>
          <a:xfrm>
            <a:off x="8879721" y="5663665"/>
            <a:ext cx="2517058" cy="432619"/>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spTree>
    <p:extLst>
      <p:ext uri="{BB962C8B-B14F-4D97-AF65-F5344CB8AC3E}">
        <p14:creationId xmlns:p14="http://schemas.microsoft.com/office/powerpoint/2010/main" val="306452175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123363" cy="1325562"/>
          </a:xfrm>
        </p:spPr>
        <p:txBody>
          <a:bodyPr/>
          <a:lstStyle/>
          <a:p>
            <a:r>
              <a:rPr lang="en-GB" dirty="0" smtClean="0"/>
              <a:t>Results: Here is how you did</a:t>
            </a:r>
            <a:endParaRPr lang="en-GB" dirty="0"/>
          </a:p>
        </p:txBody>
      </p:sp>
      <p:sp>
        <p:nvSpPr>
          <p:cNvPr id="3" name="Content Placeholder 2"/>
          <p:cNvSpPr>
            <a:spLocks noGrp="1"/>
          </p:cNvSpPr>
          <p:nvPr>
            <p:ph idx="1"/>
          </p:nvPr>
        </p:nvSpPr>
        <p:spPr>
          <a:xfrm>
            <a:off x="838200" y="1311244"/>
            <a:ext cx="7519219" cy="1354906"/>
          </a:xfrm>
          <a:ln>
            <a:solidFill>
              <a:srgbClr val="D05F12"/>
            </a:solidFill>
          </a:ln>
        </p:spPr>
        <p:txBody>
          <a:bodyPr/>
          <a:lstStyle/>
          <a:p>
            <a:pPr marL="0" indent="0">
              <a:buNone/>
            </a:pPr>
            <a:r>
              <a:rPr lang="en-GB" dirty="0" err="1" smtClean="0"/>
              <a:t>Qusetion</a:t>
            </a:r>
            <a:r>
              <a:rPr lang="en-GB" dirty="0" smtClean="0"/>
              <a:t> 1: </a:t>
            </a:r>
            <a:r>
              <a:rPr lang="en-GB" dirty="0"/>
              <a:t>Read the captions below and select the one you think is fake </a:t>
            </a:r>
            <a:endParaRPr lang="en-GB" dirty="0" smtClean="0"/>
          </a:p>
          <a:p>
            <a:pPr marL="0" indent="0">
              <a:buNone/>
            </a:pPr>
            <a:r>
              <a:rPr lang="en-GB" dirty="0" smtClean="0"/>
              <a:t>Your answer was </a:t>
            </a:r>
            <a:r>
              <a:rPr lang="en-GB" b="1" dirty="0" smtClean="0">
                <a:solidFill>
                  <a:srgbClr val="D05F12"/>
                </a:solidFill>
              </a:rPr>
              <a:t>correct</a:t>
            </a:r>
            <a:r>
              <a:rPr lang="en-GB" b="1" dirty="0" smtClean="0"/>
              <a:t>.</a:t>
            </a:r>
          </a:p>
          <a:p>
            <a:pPr marL="0" indent="0">
              <a:buNone/>
            </a:pPr>
            <a:endParaRPr lang="en-GB" b="1" dirty="0" smtClean="0"/>
          </a:p>
          <a:p>
            <a:pPr marL="0" indent="0">
              <a:buNone/>
            </a:pPr>
            <a:endParaRPr lang="en-GB" b="1" dirty="0"/>
          </a:p>
        </p:txBody>
      </p:sp>
      <p:sp>
        <p:nvSpPr>
          <p:cNvPr id="11" name="Content Placeholder 2"/>
          <p:cNvSpPr txBox="1">
            <a:spLocks/>
          </p:cNvSpPr>
          <p:nvPr/>
        </p:nvSpPr>
        <p:spPr bwMode="auto">
          <a:xfrm>
            <a:off x="710047" y="3042037"/>
            <a:ext cx="5282810" cy="318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fontAlgn="base">
              <a:lnSpc>
                <a:spcPct val="90000"/>
              </a:lnSpc>
              <a:spcBef>
                <a:spcPts val="1000"/>
              </a:spcBef>
              <a:spcAft>
                <a:spcPct val="0"/>
              </a:spcAft>
              <a:buFontTx/>
              <a:buBlip>
                <a:blip r:embed="rId3"/>
              </a:buBlip>
              <a:defRPr sz="2800" kern="1200">
                <a:solidFill>
                  <a:srgbClr val="6F6F6F"/>
                </a:solidFill>
                <a:latin typeface="+mn-lt"/>
                <a:ea typeface="+mn-ea"/>
                <a:cs typeface="+mn-cs"/>
              </a:defRPr>
            </a:lvl1pPr>
            <a:lvl2pPr marL="800100" indent="-342900" algn="l" rtl="0" fontAlgn="base">
              <a:lnSpc>
                <a:spcPct val="90000"/>
              </a:lnSpc>
              <a:spcBef>
                <a:spcPts val="500"/>
              </a:spcBef>
              <a:spcAft>
                <a:spcPct val="0"/>
              </a:spcAft>
              <a:buFontTx/>
              <a:buBlip>
                <a:blip r:embed="rId3"/>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3"/>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smtClean="0">
                <a:solidFill>
                  <a:srgbClr val="D05F12"/>
                </a:solidFill>
              </a:rPr>
              <a:t>You </a:t>
            </a:r>
            <a:r>
              <a:rPr lang="en-US" sz="2600" b="1" dirty="0">
                <a:solidFill>
                  <a:srgbClr val="D05F12"/>
                </a:solidFill>
              </a:rPr>
              <a:t>got </a:t>
            </a:r>
            <a:r>
              <a:rPr lang="en-US" sz="2600" b="1" dirty="0" smtClean="0">
                <a:solidFill>
                  <a:srgbClr val="D05F12"/>
                </a:solidFill>
              </a:rPr>
              <a:t>it right – do you know why?</a:t>
            </a:r>
          </a:p>
          <a:p>
            <a:pPr marL="0" indent="0">
              <a:buNone/>
            </a:pPr>
            <a:r>
              <a:rPr lang="en-US" sz="2000" dirty="0"/>
              <a:t>T</a:t>
            </a:r>
            <a:r>
              <a:rPr lang="en-US" sz="2000" dirty="0" smtClean="0"/>
              <a:t>here is no such website!</a:t>
            </a:r>
          </a:p>
          <a:p>
            <a:pPr marL="0" indent="0">
              <a:buNone/>
            </a:pPr>
            <a:r>
              <a:rPr lang="en-US" sz="2000" dirty="0" smtClean="0"/>
              <a:t>It </a:t>
            </a:r>
            <a:r>
              <a:rPr lang="en-US" sz="2000" dirty="0"/>
              <a:t>can be quite difficult to figure out whether something is true simply by reading the headline, that’s why it’s important to read the whole article to get the whole </a:t>
            </a:r>
            <a:r>
              <a:rPr lang="en-US" sz="2000" dirty="0" smtClean="0"/>
              <a:t>story and/or check it out. </a:t>
            </a:r>
          </a:p>
          <a:p>
            <a:pPr marL="0" indent="0">
              <a:buNone/>
            </a:pPr>
            <a:r>
              <a:rPr lang="en-US" sz="2000" dirty="0" smtClean="0"/>
              <a:t>Also</a:t>
            </a:r>
            <a:r>
              <a:rPr lang="en-US" sz="2000" dirty="0"/>
              <a:t>, if it sounds like it could be fake, do your </a:t>
            </a:r>
            <a:r>
              <a:rPr lang="en-US" sz="2000" dirty="0" smtClean="0"/>
              <a:t>research.</a:t>
            </a:r>
            <a:endParaRPr lang="en-GB" sz="2000" dirty="0"/>
          </a:p>
          <a:p>
            <a:pPr marL="0" indent="0">
              <a:buNone/>
            </a:pPr>
            <a:r>
              <a:rPr lang="en-GB" sz="1800" b="1" dirty="0" smtClean="0"/>
              <a:t>The other two were actually real – strange but true!</a:t>
            </a:r>
            <a:endParaRPr lang="en-GB" sz="1800" b="1" dirty="0"/>
          </a:p>
        </p:txBody>
      </p:sp>
      <p:pic>
        <p:nvPicPr>
          <p:cNvPr id="8" name="Picture 7"/>
          <p:cNvPicPr>
            <a:picLocks noChangeAspect="1"/>
          </p:cNvPicPr>
          <p:nvPr/>
        </p:nvPicPr>
        <p:blipFill>
          <a:blip r:embed="rId4"/>
          <a:stretch>
            <a:fillRect/>
          </a:stretch>
        </p:blipFill>
        <p:spPr>
          <a:xfrm>
            <a:off x="8244126" y="1056095"/>
            <a:ext cx="1679673" cy="1737152"/>
          </a:xfrm>
          <a:prstGeom prst="rect">
            <a:avLst/>
          </a:prstGeom>
        </p:spPr>
      </p:pic>
      <p:sp>
        <p:nvSpPr>
          <p:cNvPr id="6" name="Right Arrow 5">
            <a:hlinkClick r:id="rId5" action="ppaction://hlinksldjump"/>
          </p:cNvPr>
          <p:cNvSpPr/>
          <p:nvPr/>
        </p:nvSpPr>
        <p:spPr>
          <a:xfrm rot="5400000">
            <a:off x="9582787" y="4597712"/>
            <a:ext cx="1632153" cy="1491453"/>
          </a:xfrm>
          <a:prstGeom prst="rightArrow">
            <a:avLst>
              <a:gd name="adj1" fmla="val 59083"/>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GB" dirty="0">
                <a:solidFill>
                  <a:schemeClr val="tx1"/>
                </a:solidFill>
              </a:rPr>
              <a:t>F</a:t>
            </a:r>
            <a:r>
              <a:rPr lang="en-GB" dirty="0" smtClean="0">
                <a:solidFill>
                  <a:schemeClr val="tx1"/>
                </a:solidFill>
              </a:rPr>
              <a:t>ind </a:t>
            </a:r>
            <a:r>
              <a:rPr lang="en-GB" dirty="0">
                <a:solidFill>
                  <a:schemeClr val="tx1"/>
                </a:solidFill>
              </a:rPr>
              <a:t>out </a:t>
            </a:r>
            <a:r>
              <a:rPr lang="en-GB" dirty="0" smtClean="0">
                <a:solidFill>
                  <a:schemeClr val="tx1"/>
                </a:solidFill>
              </a:rPr>
              <a:t>more</a:t>
            </a:r>
            <a:endParaRPr lang="en-GB" dirty="0">
              <a:solidFill>
                <a:schemeClr val="tx1"/>
              </a:solidFill>
            </a:endParaRPr>
          </a:p>
        </p:txBody>
      </p:sp>
      <p:pic>
        <p:nvPicPr>
          <p:cNvPr id="7" name="Picture 6"/>
          <p:cNvPicPr>
            <a:picLocks noChangeAspect="1"/>
          </p:cNvPicPr>
          <p:nvPr/>
        </p:nvPicPr>
        <p:blipFill>
          <a:blip r:embed="rId6"/>
          <a:stretch>
            <a:fillRect/>
          </a:stretch>
        </p:blipFill>
        <p:spPr>
          <a:xfrm>
            <a:off x="6053276" y="2793247"/>
            <a:ext cx="3141509" cy="3681928"/>
          </a:xfrm>
          <a:prstGeom prst="rect">
            <a:avLst/>
          </a:prstGeom>
        </p:spPr>
      </p:pic>
    </p:spTree>
    <p:extLst>
      <p:ext uri="{BB962C8B-B14F-4D97-AF65-F5344CB8AC3E}">
        <p14:creationId xmlns:p14="http://schemas.microsoft.com/office/powerpoint/2010/main" val="803788797"/>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D05F12"/>
                </a:solidFill>
              </a:rPr>
              <a:t>Q1. Learn More</a:t>
            </a:r>
            <a:endParaRPr lang="en-GB" dirty="0">
              <a:solidFill>
                <a:srgbClr val="D05F12"/>
              </a:solidFill>
            </a:endParaRPr>
          </a:p>
        </p:txBody>
      </p:sp>
      <p:sp>
        <p:nvSpPr>
          <p:cNvPr id="3" name="Content Placeholder 2"/>
          <p:cNvSpPr>
            <a:spLocks noGrp="1"/>
          </p:cNvSpPr>
          <p:nvPr>
            <p:ph idx="1"/>
          </p:nvPr>
        </p:nvSpPr>
        <p:spPr>
          <a:xfrm>
            <a:off x="587375" y="1384044"/>
            <a:ext cx="10628774" cy="4702124"/>
          </a:xfrm>
        </p:spPr>
        <p:txBody>
          <a:bodyPr/>
          <a:lstStyle/>
          <a:p>
            <a:pPr marL="0" indent="0">
              <a:buNone/>
            </a:pPr>
            <a:r>
              <a:rPr lang="en-GB" b="1" dirty="0"/>
              <a:t>If you are unsure whether a story is fake or not:</a:t>
            </a:r>
            <a:endParaRPr lang="en-GB" dirty="0"/>
          </a:p>
          <a:p>
            <a:r>
              <a:rPr lang="en-GB" sz="2000" b="1" dirty="0">
                <a:solidFill>
                  <a:srgbClr val="D05F12"/>
                </a:solidFill>
              </a:rPr>
              <a:t>1. Read it </a:t>
            </a:r>
            <a:r>
              <a:rPr lang="en-GB" sz="2000" dirty="0"/>
              <a:t>– Look for unusual URLs or site names – these are often trying to appear like true news sites, but they aren’t. Look for signs of grammar or spelling errors, no source links or clickbait images.</a:t>
            </a:r>
          </a:p>
          <a:p>
            <a:r>
              <a:rPr lang="en-GB" sz="2000" b="1" dirty="0">
                <a:solidFill>
                  <a:srgbClr val="D05F12"/>
                </a:solidFill>
              </a:rPr>
              <a:t>2. Check it</a:t>
            </a:r>
            <a:r>
              <a:rPr lang="en-GB" sz="2000" b="1" dirty="0"/>
              <a:t> </a:t>
            </a:r>
            <a:r>
              <a:rPr lang="en-GB" sz="2000" dirty="0"/>
              <a:t>– Who wrote it? You can check the author on the page or go to the ‘about us’ or contact pages to see who is the person or the organisation.  You can also do a Google search to see what else you can learn about this person or organisation from other sources to check if they are who they say they are.</a:t>
            </a:r>
          </a:p>
          <a:p>
            <a:r>
              <a:rPr lang="en-GB" sz="2000" b="1" dirty="0">
                <a:solidFill>
                  <a:srgbClr val="D05F12"/>
                </a:solidFill>
              </a:rPr>
              <a:t>3. Feel it</a:t>
            </a:r>
            <a:r>
              <a:rPr lang="en-GB" sz="2000" b="1" dirty="0"/>
              <a:t> </a:t>
            </a:r>
            <a:r>
              <a:rPr lang="en-GB" sz="2000" dirty="0"/>
              <a:t>– How does it make you feel? People who make false news try to manipulate your feelings. Just because something has been shared on social media many times doesn’t mean it’s true. If something looks too good to be true, it probably is. </a:t>
            </a:r>
            <a:endParaRPr lang="en-GB" sz="1050" dirty="0"/>
          </a:p>
          <a:p>
            <a:r>
              <a:rPr lang="en-GB" sz="2000" b="1" dirty="0" smtClean="0">
                <a:solidFill>
                  <a:srgbClr val="D05F12"/>
                </a:solidFill>
              </a:rPr>
              <a:t>4. </a:t>
            </a:r>
            <a:r>
              <a:rPr lang="en-GB" sz="2000" b="1" dirty="0">
                <a:solidFill>
                  <a:srgbClr val="D05F12"/>
                </a:solidFill>
              </a:rPr>
              <a:t>Wait</a:t>
            </a:r>
            <a:r>
              <a:rPr lang="en-GB" sz="2000" b="1" dirty="0"/>
              <a:t> </a:t>
            </a:r>
            <a:r>
              <a:rPr lang="en-GB" sz="2000" dirty="0"/>
              <a:t>– Just because something has been shared on social media many times doesn’t mean it’s true. If something looks too good to be true, it probably is.</a:t>
            </a:r>
          </a:p>
          <a:p>
            <a:pPr marL="0" indent="0">
              <a:buNone/>
            </a:pPr>
            <a:endParaRPr lang="en-GB" sz="1050" dirty="0"/>
          </a:p>
          <a:p>
            <a:endParaRPr lang="en-GB" dirty="0"/>
          </a:p>
        </p:txBody>
      </p:sp>
    </p:spTree>
    <p:extLst>
      <p:ext uri="{BB962C8B-B14F-4D97-AF65-F5344CB8AC3E}">
        <p14:creationId xmlns:p14="http://schemas.microsoft.com/office/powerpoint/2010/main" val="195319678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457"/>
            <a:ext cx="9123363" cy="1325562"/>
          </a:xfrm>
        </p:spPr>
        <p:txBody>
          <a:bodyPr/>
          <a:lstStyle/>
          <a:p>
            <a:r>
              <a:rPr lang="en-GB" dirty="0" smtClean="0">
                <a:solidFill>
                  <a:srgbClr val="D05F12"/>
                </a:solidFill>
              </a:rPr>
              <a:t>Q1. DISCUSSION</a:t>
            </a:r>
            <a:endParaRPr lang="en-GB" dirty="0">
              <a:solidFill>
                <a:srgbClr val="D05F12"/>
              </a:solidFill>
            </a:endParaRPr>
          </a:p>
        </p:txBody>
      </p:sp>
      <p:sp>
        <p:nvSpPr>
          <p:cNvPr id="3" name="Content Placeholder 2"/>
          <p:cNvSpPr>
            <a:spLocks noGrp="1"/>
          </p:cNvSpPr>
          <p:nvPr>
            <p:ph idx="1"/>
          </p:nvPr>
        </p:nvSpPr>
        <p:spPr>
          <a:xfrm>
            <a:off x="255639" y="2107073"/>
            <a:ext cx="11631561" cy="3959430"/>
          </a:xfrm>
        </p:spPr>
        <p:txBody>
          <a:bodyPr/>
          <a:lstStyle/>
          <a:p>
            <a:pPr marL="0" indent="0">
              <a:buNone/>
            </a:pPr>
            <a:r>
              <a:rPr lang="en-GB" dirty="0"/>
              <a:t>Before you move on to the next question, discuss the following to think about your own experiences:</a:t>
            </a:r>
          </a:p>
          <a:p>
            <a:r>
              <a:rPr lang="en-US" b="1" dirty="0"/>
              <a:t>Have you come across any weird headlines online that sounded made-up? What did you do when you saw them?</a:t>
            </a:r>
            <a:endParaRPr lang="en-GB" dirty="0"/>
          </a:p>
        </p:txBody>
      </p:sp>
      <p:sp>
        <p:nvSpPr>
          <p:cNvPr id="5" name="Rounded Rectangle 4">
            <a:hlinkClick r:id="rId2" action="ppaction://hlinksldjump"/>
          </p:cNvPr>
          <p:cNvSpPr/>
          <p:nvPr/>
        </p:nvSpPr>
        <p:spPr>
          <a:xfrm>
            <a:off x="3913239" y="4984955"/>
            <a:ext cx="4306529" cy="9340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smtClean="0">
                <a:solidFill>
                  <a:schemeClr val="tx1"/>
                </a:solidFill>
              </a:rPr>
              <a:t>Next Question</a:t>
            </a:r>
            <a:endParaRPr lang="en-GB" sz="3200" dirty="0">
              <a:solidFill>
                <a:schemeClr val="tx1"/>
              </a:solidFill>
            </a:endParaRPr>
          </a:p>
        </p:txBody>
      </p:sp>
    </p:spTree>
    <p:extLst>
      <p:ext uri="{BB962C8B-B14F-4D97-AF65-F5344CB8AC3E}">
        <p14:creationId xmlns:p14="http://schemas.microsoft.com/office/powerpoint/2010/main" val="427004374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123363" cy="1325562"/>
          </a:xfrm>
        </p:spPr>
        <p:txBody>
          <a:bodyPr/>
          <a:lstStyle/>
          <a:p>
            <a:r>
              <a:rPr lang="en-GB" dirty="0" smtClean="0"/>
              <a:t>Results: Here is how you did</a:t>
            </a:r>
            <a:endParaRPr lang="en-GB" dirty="0"/>
          </a:p>
        </p:txBody>
      </p:sp>
      <p:sp>
        <p:nvSpPr>
          <p:cNvPr id="3" name="Content Placeholder 2"/>
          <p:cNvSpPr>
            <a:spLocks noGrp="1"/>
          </p:cNvSpPr>
          <p:nvPr>
            <p:ph idx="1"/>
          </p:nvPr>
        </p:nvSpPr>
        <p:spPr>
          <a:xfrm>
            <a:off x="786529" y="943334"/>
            <a:ext cx="7519219" cy="1354906"/>
          </a:xfrm>
          <a:ln>
            <a:solidFill>
              <a:srgbClr val="D05F12"/>
            </a:solidFill>
          </a:ln>
        </p:spPr>
        <p:txBody>
          <a:bodyPr/>
          <a:lstStyle/>
          <a:p>
            <a:pPr marL="0" indent="0">
              <a:buNone/>
            </a:pPr>
            <a:r>
              <a:rPr lang="en-GB" dirty="0" smtClean="0"/>
              <a:t>Question 1: Read </a:t>
            </a:r>
            <a:r>
              <a:rPr lang="en-GB" dirty="0"/>
              <a:t>the captions below and select the one you think is </a:t>
            </a:r>
            <a:r>
              <a:rPr lang="en-GB" dirty="0" smtClean="0"/>
              <a:t>fake.</a:t>
            </a:r>
            <a:endParaRPr lang="en-GB" dirty="0"/>
          </a:p>
          <a:p>
            <a:r>
              <a:rPr lang="en-GB" dirty="0" smtClean="0"/>
              <a:t>Your answer was </a:t>
            </a:r>
            <a:r>
              <a:rPr lang="en-GB" b="1" dirty="0" smtClean="0">
                <a:solidFill>
                  <a:srgbClr val="D05F12"/>
                </a:solidFill>
              </a:rPr>
              <a:t>not correct</a:t>
            </a:r>
            <a:r>
              <a:rPr lang="en-GB" dirty="0" smtClean="0"/>
              <a:t>.</a:t>
            </a:r>
          </a:p>
          <a:p>
            <a:pPr marL="0" indent="0">
              <a:buNone/>
            </a:pPr>
            <a:endParaRPr lang="en-GB" b="1" dirty="0" smtClean="0"/>
          </a:p>
          <a:p>
            <a:pPr marL="0" indent="0">
              <a:buNone/>
            </a:pPr>
            <a:endParaRPr lang="en-GB" b="1" dirty="0"/>
          </a:p>
        </p:txBody>
      </p:sp>
      <p:pic>
        <p:nvPicPr>
          <p:cNvPr id="9" name="Picture 8"/>
          <p:cNvPicPr>
            <a:picLocks noChangeAspect="1"/>
          </p:cNvPicPr>
          <p:nvPr/>
        </p:nvPicPr>
        <p:blipFill>
          <a:blip r:embed="rId2"/>
          <a:stretch>
            <a:fillRect/>
          </a:stretch>
        </p:blipFill>
        <p:spPr>
          <a:xfrm>
            <a:off x="8068682" y="846358"/>
            <a:ext cx="1707485" cy="1700918"/>
          </a:xfrm>
          <a:prstGeom prst="rect">
            <a:avLst/>
          </a:prstGeom>
        </p:spPr>
      </p:pic>
      <p:sp>
        <p:nvSpPr>
          <p:cNvPr id="11" name="Content Placeholder 2"/>
          <p:cNvSpPr txBox="1">
            <a:spLocks/>
          </p:cNvSpPr>
          <p:nvPr/>
        </p:nvSpPr>
        <p:spPr bwMode="auto">
          <a:xfrm>
            <a:off x="482601" y="2547276"/>
            <a:ext cx="5862373" cy="368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fontAlgn="base">
              <a:lnSpc>
                <a:spcPct val="90000"/>
              </a:lnSpc>
              <a:spcBef>
                <a:spcPts val="1000"/>
              </a:spcBef>
              <a:spcAft>
                <a:spcPct val="0"/>
              </a:spcAft>
              <a:buFontTx/>
              <a:buBlip>
                <a:blip r:embed="rId3"/>
              </a:buBlip>
              <a:defRPr sz="2800" kern="1200">
                <a:solidFill>
                  <a:srgbClr val="6F6F6F"/>
                </a:solidFill>
                <a:latin typeface="+mn-lt"/>
                <a:ea typeface="+mn-ea"/>
                <a:cs typeface="+mn-cs"/>
              </a:defRPr>
            </a:lvl1pPr>
            <a:lvl2pPr marL="800100" indent="-342900" algn="l" rtl="0" fontAlgn="base">
              <a:lnSpc>
                <a:spcPct val="90000"/>
              </a:lnSpc>
              <a:spcBef>
                <a:spcPts val="500"/>
              </a:spcBef>
              <a:spcAft>
                <a:spcPct val="0"/>
              </a:spcAft>
              <a:buFontTx/>
              <a:buBlip>
                <a:blip r:embed="rId3"/>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3"/>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3"/>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auto">
              <a:lnSpc>
                <a:spcPct val="100000"/>
              </a:lnSpc>
              <a:spcBef>
                <a:spcPts val="0"/>
              </a:spcBef>
              <a:spcAft>
                <a:spcPts val="0"/>
              </a:spcAft>
              <a:buNone/>
            </a:pPr>
            <a:r>
              <a:rPr lang="en-US" sz="2400" b="1" dirty="0" smtClean="0">
                <a:solidFill>
                  <a:srgbClr val="D05F12"/>
                </a:solidFill>
              </a:rPr>
              <a:t>This is the fake caption. The one you chose was actually real – strange but true!</a:t>
            </a:r>
          </a:p>
          <a:p>
            <a:pPr marL="0" lvl="0" indent="0" fontAlgn="auto">
              <a:lnSpc>
                <a:spcPct val="100000"/>
              </a:lnSpc>
              <a:spcBef>
                <a:spcPts val="600"/>
              </a:spcBef>
              <a:spcAft>
                <a:spcPts val="0"/>
              </a:spcAft>
              <a:buNone/>
            </a:pPr>
            <a:r>
              <a:rPr lang="en-US" sz="2400" b="1" dirty="0" smtClean="0">
                <a:solidFill>
                  <a:srgbClr val="D05F12"/>
                </a:solidFill>
              </a:rPr>
              <a:t>Read it again. Now can you see why it’s fake?</a:t>
            </a:r>
            <a:endParaRPr lang="en-US" sz="2400" b="1" dirty="0">
              <a:solidFill>
                <a:srgbClr val="D05F12"/>
              </a:solidFill>
            </a:endParaRPr>
          </a:p>
          <a:p>
            <a:pPr marL="0" lvl="0" indent="0" fontAlgn="auto">
              <a:lnSpc>
                <a:spcPct val="100000"/>
              </a:lnSpc>
              <a:spcBef>
                <a:spcPts val="0"/>
              </a:spcBef>
              <a:spcAft>
                <a:spcPts val="0"/>
              </a:spcAft>
              <a:buNone/>
            </a:pPr>
            <a:r>
              <a:rPr lang="en-US" sz="2000" dirty="0">
                <a:solidFill>
                  <a:prstClr val="black"/>
                </a:solidFill>
              </a:rPr>
              <a:t>There is no such website!</a:t>
            </a:r>
          </a:p>
          <a:p>
            <a:pPr marL="0" lvl="0" indent="0" fontAlgn="auto">
              <a:lnSpc>
                <a:spcPct val="100000"/>
              </a:lnSpc>
              <a:spcBef>
                <a:spcPts val="600"/>
              </a:spcBef>
              <a:spcAft>
                <a:spcPts val="0"/>
              </a:spcAft>
              <a:buNone/>
            </a:pPr>
            <a:r>
              <a:rPr lang="en-US" sz="2000" dirty="0">
                <a:solidFill>
                  <a:prstClr val="black"/>
                </a:solidFill>
              </a:rPr>
              <a:t>It can be quite difficult to figure out whether something is true simply by reading the headline, that’s why it’s important to read the whole article to get the whole story and/or check it out. </a:t>
            </a:r>
          </a:p>
          <a:p>
            <a:pPr marL="0" lvl="0" indent="0" fontAlgn="auto">
              <a:lnSpc>
                <a:spcPct val="100000"/>
              </a:lnSpc>
              <a:spcBef>
                <a:spcPts val="600"/>
              </a:spcBef>
              <a:spcAft>
                <a:spcPts val="0"/>
              </a:spcAft>
              <a:buNone/>
            </a:pPr>
            <a:r>
              <a:rPr lang="en-US" sz="2000" dirty="0">
                <a:solidFill>
                  <a:prstClr val="black"/>
                </a:solidFill>
              </a:rPr>
              <a:t>Also, if it sounds like it could be fake, do your research.</a:t>
            </a:r>
            <a:endParaRPr lang="en-GB" sz="1800" b="1" dirty="0">
              <a:solidFill>
                <a:prstClr val="black"/>
              </a:solidFill>
            </a:endParaRPr>
          </a:p>
          <a:p>
            <a:pPr marL="0" indent="0">
              <a:buFontTx/>
              <a:buNone/>
            </a:pPr>
            <a:endParaRPr lang="en-GB" b="1" dirty="0"/>
          </a:p>
        </p:txBody>
      </p:sp>
      <p:sp>
        <p:nvSpPr>
          <p:cNvPr id="13" name="Right Arrow 12">
            <a:hlinkClick r:id="rId4" action="ppaction://hlinksldjump"/>
          </p:cNvPr>
          <p:cNvSpPr/>
          <p:nvPr/>
        </p:nvSpPr>
        <p:spPr>
          <a:xfrm rot="5400000">
            <a:off x="9578157" y="4795086"/>
            <a:ext cx="1632153" cy="14914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GB" dirty="0">
                <a:solidFill>
                  <a:schemeClr val="tx1"/>
                </a:solidFill>
              </a:rPr>
              <a:t>F</a:t>
            </a:r>
            <a:r>
              <a:rPr lang="en-GB" dirty="0" smtClean="0">
                <a:solidFill>
                  <a:schemeClr val="tx1"/>
                </a:solidFill>
              </a:rPr>
              <a:t>ind </a:t>
            </a:r>
            <a:r>
              <a:rPr lang="en-GB" dirty="0">
                <a:solidFill>
                  <a:schemeClr val="tx1"/>
                </a:solidFill>
              </a:rPr>
              <a:t>out </a:t>
            </a:r>
            <a:r>
              <a:rPr lang="en-GB" dirty="0" smtClean="0">
                <a:solidFill>
                  <a:schemeClr val="tx1"/>
                </a:solidFill>
              </a:rPr>
              <a:t>more</a:t>
            </a:r>
            <a:endParaRPr lang="en-GB" dirty="0">
              <a:solidFill>
                <a:schemeClr val="tx1"/>
              </a:solidFill>
            </a:endParaRPr>
          </a:p>
        </p:txBody>
      </p:sp>
      <p:pic>
        <p:nvPicPr>
          <p:cNvPr id="16" name="Picture 15"/>
          <p:cNvPicPr>
            <a:picLocks noChangeAspect="1"/>
          </p:cNvPicPr>
          <p:nvPr/>
        </p:nvPicPr>
        <p:blipFill>
          <a:blip r:embed="rId5"/>
          <a:stretch>
            <a:fillRect/>
          </a:stretch>
        </p:blipFill>
        <p:spPr>
          <a:xfrm>
            <a:off x="6425986" y="2547276"/>
            <a:ext cx="3141509" cy="3681928"/>
          </a:xfrm>
          <a:prstGeom prst="rect">
            <a:avLst/>
          </a:prstGeom>
        </p:spPr>
      </p:pic>
    </p:spTree>
    <p:extLst>
      <p:ext uri="{BB962C8B-B14F-4D97-AF65-F5344CB8AC3E}">
        <p14:creationId xmlns:p14="http://schemas.microsoft.com/office/powerpoint/2010/main" val="935641315"/>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Q2. What is </a:t>
            </a:r>
            <a:r>
              <a:rPr lang="en-GB" dirty="0" smtClean="0"/>
              <a:t>the definition of a clickbait ad?</a:t>
            </a:r>
            <a:r>
              <a:rPr lang="en-GB" dirty="0"/>
              <a:t/>
            </a:r>
            <a:br>
              <a:rPr lang="en-GB" dirty="0"/>
            </a:br>
            <a:r>
              <a:rPr lang="en-GB" sz="3600" dirty="0">
                <a:solidFill>
                  <a:schemeClr val="accent2"/>
                </a:solidFill>
              </a:rPr>
              <a:t>Pick 1 </a:t>
            </a:r>
            <a:r>
              <a:rPr lang="en-GB" sz="3600" dirty="0" smtClean="0">
                <a:solidFill>
                  <a:schemeClr val="accent2"/>
                </a:solidFill>
              </a:rPr>
              <a:t>answer below</a:t>
            </a:r>
            <a:endParaRPr lang="en-GB" dirty="0"/>
          </a:p>
        </p:txBody>
      </p:sp>
      <p:sp>
        <p:nvSpPr>
          <p:cNvPr id="5" name="Content Placeholder 4"/>
          <p:cNvSpPr>
            <a:spLocks noGrp="1"/>
          </p:cNvSpPr>
          <p:nvPr>
            <p:ph sz="half" idx="13"/>
          </p:nvPr>
        </p:nvSpPr>
        <p:spPr>
          <a:xfrm>
            <a:off x="90382" y="1709870"/>
            <a:ext cx="3906116" cy="4485921"/>
          </a:xfrm>
          <a:ln w="57150">
            <a:solidFill>
              <a:schemeClr val="accent2"/>
            </a:solidFill>
          </a:ln>
        </p:spPr>
        <p:txBody>
          <a:bodyPr/>
          <a:lstStyle/>
          <a:p>
            <a:r>
              <a:rPr lang="en-GB" sz="2000" dirty="0" smtClean="0">
                <a:solidFill>
                  <a:schemeClr val="tx1"/>
                </a:solidFill>
              </a:rPr>
              <a:t>An ad that helps you find good quality product information online</a:t>
            </a:r>
            <a:endParaRPr lang="en-GB" sz="2000" dirty="0">
              <a:solidFill>
                <a:schemeClr val="tx1"/>
              </a:solidFill>
            </a:endParaRPr>
          </a:p>
          <a:p>
            <a:endParaRPr lang="en-GB" dirty="0"/>
          </a:p>
        </p:txBody>
      </p:sp>
      <p:sp>
        <p:nvSpPr>
          <p:cNvPr id="6" name="Content Placeholder 5"/>
          <p:cNvSpPr>
            <a:spLocks noGrp="1"/>
          </p:cNvSpPr>
          <p:nvPr>
            <p:ph sz="half" idx="14"/>
          </p:nvPr>
        </p:nvSpPr>
        <p:spPr>
          <a:xfrm>
            <a:off x="4151062" y="1709869"/>
            <a:ext cx="3658408" cy="4485921"/>
          </a:xfrm>
          <a:ln w="57150">
            <a:solidFill>
              <a:schemeClr val="accent2"/>
            </a:solidFill>
          </a:ln>
        </p:spPr>
        <p:txBody>
          <a:bodyPr/>
          <a:lstStyle/>
          <a:p>
            <a:r>
              <a:rPr lang="en-US" sz="2000" dirty="0" smtClean="0">
                <a:solidFill>
                  <a:schemeClr val="tx1"/>
                </a:solidFill>
              </a:rPr>
              <a:t>Something that you can buy to improve your fishing</a:t>
            </a:r>
            <a:endParaRPr lang="en-US" sz="2000" dirty="0">
              <a:solidFill>
                <a:schemeClr val="tx1"/>
              </a:solidFill>
            </a:endParaRPr>
          </a:p>
        </p:txBody>
      </p:sp>
      <p:grpSp>
        <p:nvGrpSpPr>
          <p:cNvPr id="9" name="Group 8"/>
          <p:cNvGrpSpPr/>
          <p:nvPr/>
        </p:nvGrpSpPr>
        <p:grpSpPr>
          <a:xfrm>
            <a:off x="4337915" y="2619789"/>
            <a:ext cx="3287538" cy="3565742"/>
            <a:chOff x="4337915" y="2619789"/>
            <a:chExt cx="3287538" cy="3565742"/>
          </a:xfrm>
        </p:grpSpPr>
        <p:pic>
          <p:nvPicPr>
            <p:cNvPr id="3" name="Picture 2">
              <a:hlinkClick r:id="rId3" action="ppaction://hlinksldjump"/>
            </p:cNvPr>
            <p:cNvPicPr>
              <a:picLocks noChangeAspect="1"/>
            </p:cNvPicPr>
            <p:nvPr/>
          </p:nvPicPr>
          <p:blipFill>
            <a:blip r:embed="rId4"/>
            <a:stretch>
              <a:fillRect/>
            </a:stretch>
          </p:blipFill>
          <p:spPr>
            <a:xfrm>
              <a:off x="4337915" y="2619789"/>
              <a:ext cx="3287538" cy="3163904"/>
            </a:xfrm>
            <a:prstGeom prst="rect">
              <a:avLst/>
            </a:prstGeom>
          </p:spPr>
        </p:pic>
        <p:sp>
          <p:nvSpPr>
            <p:cNvPr id="13" name="Rectangle 12">
              <a:hlinkClick r:id="rId3" action="ppaction://hlinksldjump"/>
            </p:cNvPr>
            <p:cNvSpPr/>
            <p:nvPr/>
          </p:nvSpPr>
          <p:spPr>
            <a:xfrm>
              <a:off x="4785700" y="5752912"/>
              <a:ext cx="2517058" cy="4326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grpSp>
      <p:grpSp>
        <p:nvGrpSpPr>
          <p:cNvPr id="8" name="Group 7"/>
          <p:cNvGrpSpPr/>
          <p:nvPr/>
        </p:nvGrpSpPr>
        <p:grpSpPr>
          <a:xfrm>
            <a:off x="7966870" y="1709870"/>
            <a:ext cx="4099023" cy="4485921"/>
            <a:chOff x="7966870" y="1709870"/>
            <a:chExt cx="4099023" cy="4485921"/>
          </a:xfrm>
        </p:grpSpPr>
        <p:sp>
          <p:nvSpPr>
            <p:cNvPr id="14" name="Content Placeholder 4">
              <a:hlinkClick r:id="rId5" action="ppaction://hlinksldjump"/>
            </p:cNvPr>
            <p:cNvSpPr txBox="1">
              <a:spLocks/>
            </p:cNvSpPr>
            <p:nvPr/>
          </p:nvSpPr>
          <p:spPr bwMode="auto">
            <a:xfrm>
              <a:off x="7966870" y="1709870"/>
              <a:ext cx="4099023" cy="4485921"/>
            </a:xfrm>
            <a:prstGeom prst="rect">
              <a:avLst/>
            </a:prstGeom>
            <a:noFill/>
            <a:ln w="57150">
              <a:solidFill>
                <a:schemeClr val="accent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Tx/>
                <a:buBlip>
                  <a:blip r:embed="rId6"/>
                </a:buBlip>
                <a:defRPr lang="de-DE" sz="2800" kern="1200" dirty="0" smtClean="0">
                  <a:solidFill>
                    <a:srgbClr val="6F6F6F"/>
                  </a:solidFill>
                  <a:latin typeface="+mn-lt"/>
                  <a:ea typeface="+mn-ea"/>
                  <a:cs typeface="+mn-cs"/>
                </a:defRPr>
              </a:lvl1pPr>
              <a:lvl2pPr marL="685800" indent="-228600" algn="l" rtl="0" fontAlgn="base">
                <a:lnSpc>
                  <a:spcPct val="90000"/>
                </a:lnSpc>
                <a:spcBef>
                  <a:spcPts val="500"/>
                </a:spcBef>
                <a:spcAft>
                  <a:spcPct val="0"/>
                </a:spcAft>
                <a:buFontTx/>
                <a:buBlip>
                  <a:blip r:embed="rId6"/>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6"/>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6"/>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6"/>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solidFill>
                    <a:schemeClr val="tx1"/>
                  </a:solidFill>
                </a:rPr>
                <a:t>An ad that uses fake videos, celebrity news or sensationalised headlines to entice you to another website</a:t>
              </a:r>
            </a:p>
            <a:p>
              <a:endParaRPr lang="en-GB" dirty="0"/>
            </a:p>
          </p:txBody>
        </p:sp>
        <p:grpSp>
          <p:nvGrpSpPr>
            <p:cNvPr id="16" name="Group 15"/>
            <p:cNvGrpSpPr/>
            <p:nvPr/>
          </p:nvGrpSpPr>
          <p:grpSpPr>
            <a:xfrm>
              <a:off x="8260092" y="2619790"/>
              <a:ext cx="3466242" cy="3163904"/>
              <a:chOff x="8495724" y="692929"/>
              <a:chExt cx="3554361" cy="3421627"/>
            </a:xfrm>
          </p:grpSpPr>
          <p:sp>
            <p:nvSpPr>
              <p:cNvPr id="17" name="Rectangle 16">
                <a:hlinkClick r:id="rId5" action="ppaction://hlinksldjump"/>
              </p:cNvPr>
              <p:cNvSpPr/>
              <p:nvPr/>
            </p:nvSpPr>
            <p:spPr>
              <a:xfrm>
                <a:off x="8495724" y="692929"/>
                <a:ext cx="3554361" cy="3421627"/>
              </a:xfrm>
              <a:prstGeom prst="rect">
                <a:avLst/>
              </a:prstGeom>
              <a:solidFill>
                <a:srgbClr val="7030A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hlinkClick r:id="rId5" action="ppaction://hlinksldjump"/>
              </p:cNvPr>
              <p:cNvPicPr>
                <a:picLocks noChangeAspect="1"/>
              </p:cNvPicPr>
              <p:nvPr/>
            </p:nvPicPr>
            <p:blipFill>
              <a:blip r:embed="rId7"/>
              <a:stretch>
                <a:fillRect/>
              </a:stretch>
            </p:blipFill>
            <p:spPr>
              <a:xfrm>
                <a:off x="8864600" y="1111901"/>
                <a:ext cx="2913625" cy="2647237"/>
              </a:xfrm>
              <a:prstGeom prst="rect">
                <a:avLst/>
              </a:prstGeom>
            </p:spPr>
          </p:pic>
        </p:grpSp>
        <p:sp>
          <p:nvSpPr>
            <p:cNvPr id="15" name="Rectangle 14">
              <a:hlinkClick r:id="rId5" action="ppaction://hlinksldjump"/>
            </p:cNvPr>
            <p:cNvSpPr/>
            <p:nvPr/>
          </p:nvSpPr>
          <p:spPr>
            <a:xfrm>
              <a:off x="8807455" y="5763171"/>
              <a:ext cx="2517058" cy="4326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grpSp>
      <p:grpSp>
        <p:nvGrpSpPr>
          <p:cNvPr id="7" name="Group 6"/>
          <p:cNvGrpSpPr/>
          <p:nvPr/>
        </p:nvGrpSpPr>
        <p:grpSpPr>
          <a:xfrm>
            <a:off x="381957" y="2566466"/>
            <a:ext cx="3322965" cy="3596706"/>
            <a:chOff x="381957" y="2566466"/>
            <a:chExt cx="3322965" cy="3596706"/>
          </a:xfrm>
        </p:grpSpPr>
        <p:pic>
          <p:nvPicPr>
            <p:cNvPr id="4" name="Picture 3">
              <a:hlinkClick r:id="rId3" action="ppaction://hlinksldjump"/>
            </p:cNvPr>
            <p:cNvPicPr>
              <a:picLocks noChangeAspect="1"/>
            </p:cNvPicPr>
            <p:nvPr/>
          </p:nvPicPr>
          <p:blipFill>
            <a:blip r:embed="rId8"/>
            <a:stretch>
              <a:fillRect/>
            </a:stretch>
          </p:blipFill>
          <p:spPr>
            <a:xfrm>
              <a:off x="381957" y="2566466"/>
              <a:ext cx="3322965" cy="3197998"/>
            </a:xfrm>
            <a:prstGeom prst="rect">
              <a:avLst/>
            </a:prstGeom>
          </p:spPr>
        </p:pic>
        <p:sp>
          <p:nvSpPr>
            <p:cNvPr id="11" name="Rectangle 10">
              <a:hlinkClick r:id="rId3" action="ppaction://hlinksldjump"/>
            </p:cNvPr>
            <p:cNvSpPr/>
            <p:nvPr/>
          </p:nvSpPr>
          <p:spPr>
            <a:xfrm>
              <a:off x="841091" y="5738731"/>
              <a:ext cx="2498264" cy="424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solidFill>
                    <a:schemeClr val="tx1"/>
                  </a:solidFill>
                </a:rPr>
                <a:t>Choose this answer</a:t>
              </a:r>
              <a:endParaRPr lang="en-GB" dirty="0">
                <a:solidFill>
                  <a:schemeClr val="tx1"/>
                </a:solidFill>
              </a:endParaRPr>
            </a:p>
          </p:txBody>
        </p:sp>
      </p:grpSp>
    </p:spTree>
    <p:extLst>
      <p:ext uri="{BB962C8B-B14F-4D97-AF65-F5344CB8AC3E}">
        <p14:creationId xmlns:p14="http://schemas.microsoft.com/office/powerpoint/2010/main" val="1603318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123363" cy="1325562"/>
          </a:xfrm>
        </p:spPr>
        <p:txBody>
          <a:bodyPr/>
          <a:lstStyle/>
          <a:p>
            <a:r>
              <a:rPr lang="en-GB" dirty="0" smtClean="0"/>
              <a:t>Q2. Results: Here is how you did</a:t>
            </a:r>
            <a:endParaRPr lang="en-GB" dirty="0"/>
          </a:p>
        </p:txBody>
      </p:sp>
      <p:sp>
        <p:nvSpPr>
          <p:cNvPr id="3" name="Content Placeholder 2"/>
          <p:cNvSpPr>
            <a:spLocks noGrp="1"/>
          </p:cNvSpPr>
          <p:nvPr>
            <p:ph idx="1"/>
          </p:nvPr>
        </p:nvSpPr>
        <p:spPr>
          <a:xfrm>
            <a:off x="838200" y="1311244"/>
            <a:ext cx="7721600" cy="1354906"/>
          </a:xfrm>
          <a:ln>
            <a:solidFill>
              <a:srgbClr val="D05F12"/>
            </a:solidFill>
          </a:ln>
        </p:spPr>
        <p:txBody>
          <a:bodyPr/>
          <a:lstStyle/>
          <a:p>
            <a:pPr marL="0" indent="0">
              <a:buNone/>
            </a:pPr>
            <a:r>
              <a:rPr lang="en-GB" dirty="0" smtClean="0"/>
              <a:t>Question 2: What </a:t>
            </a:r>
            <a:r>
              <a:rPr lang="en-GB" dirty="0"/>
              <a:t>is the definition of a clickbait ad? </a:t>
            </a:r>
            <a:endParaRPr lang="en-GB" dirty="0" smtClean="0"/>
          </a:p>
          <a:p>
            <a:pPr marL="0" indent="0">
              <a:buNone/>
            </a:pPr>
            <a:r>
              <a:rPr lang="en-GB" dirty="0" smtClean="0"/>
              <a:t>Your answer was </a:t>
            </a:r>
            <a:r>
              <a:rPr lang="en-GB" b="1" dirty="0" smtClean="0">
                <a:solidFill>
                  <a:srgbClr val="D05F12"/>
                </a:solidFill>
              </a:rPr>
              <a:t>correct</a:t>
            </a:r>
            <a:r>
              <a:rPr lang="en-GB" b="1" dirty="0" smtClean="0"/>
              <a:t>.</a:t>
            </a:r>
          </a:p>
          <a:p>
            <a:pPr marL="0" indent="0">
              <a:buNone/>
            </a:pPr>
            <a:endParaRPr lang="en-GB" b="1" dirty="0" smtClean="0"/>
          </a:p>
          <a:p>
            <a:pPr marL="0" indent="0">
              <a:buNone/>
            </a:pPr>
            <a:endParaRPr lang="en-GB" b="1" dirty="0"/>
          </a:p>
        </p:txBody>
      </p:sp>
      <p:sp>
        <p:nvSpPr>
          <p:cNvPr id="11" name="Content Placeholder 2"/>
          <p:cNvSpPr txBox="1">
            <a:spLocks/>
          </p:cNvSpPr>
          <p:nvPr/>
        </p:nvSpPr>
        <p:spPr bwMode="auto">
          <a:xfrm>
            <a:off x="587375" y="3021719"/>
            <a:ext cx="4628535" cy="328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457200" algn="l" rtl="0" fontAlgn="base">
              <a:lnSpc>
                <a:spcPct val="90000"/>
              </a:lnSpc>
              <a:spcBef>
                <a:spcPts val="1000"/>
              </a:spcBef>
              <a:spcAft>
                <a:spcPct val="0"/>
              </a:spcAft>
              <a:buFontTx/>
              <a:buBlip>
                <a:blip r:embed="rId2"/>
              </a:buBlip>
              <a:defRPr sz="2800" kern="1200">
                <a:solidFill>
                  <a:srgbClr val="6F6F6F"/>
                </a:solidFill>
                <a:latin typeface="+mn-lt"/>
                <a:ea typeface="+mn-ea"/>
                <a:cs typeface="+mn-cs"/>
              </a:defRPr>
            </a:lvl1pPr>
            <a:lvl2pPr marL="800100" indent="-342900" algn="l" rtl="0" fontAlgn="base">
              <a:lnSpc>
                <a:spcPct val="90000"/>
              </a:lnSpc>
              <a:spcBef>
                <a:spcPts val="500"/>
              </a:spcBef>
              <a:spcAft>
                <a:spcPct val="0"/>
              </a:spcAft>
              <a:buFontTx/>
              <a:buBlip>
                <a:blip r:embed="rId2"/>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FontTx/>
              <a:buBlip>
                <a:blip r:embed="rId2"/>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FontTx/>
              <a:buBlip>
                <a:blip r:embed="rId2"/>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FontTx/>
              <a:buBlip>
                <a:blip r:embed="rId2"/>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b="1" dirty="0" smtClean="0">
                <a:solidFill>
                  <a:srgbClr val="D05F12"/>
                </a:solidFill>
              </a:rPr>
              <a:t>Yes, the correct answer is:</a:t>
            </a:r>
          </a:p>
          <a:p>
            <a:pPr marL="0" indent="0">
              <a:buNone/>
            </a:pPr>
            <a:r>
              <a:rPr lang="en-GB" dirty="0" smtClean="0"/>
              <a:t>An ad that </a:t>
            </a:r>
            <a:r>
              <a:rPr lang="en-US" dirty="0" smtClean="0"/>
              <a:t>uses </a:t>
            </a:r>
            <a:r>
              <a:rPr lang="en-US" dirty="0"/>
              <a:t>fake videos, </a:t>
            </a:r>
            <a:r>
              <a:rPr lang="en-US" dirty="0" smtClean="0"/>
              <a:t>outrageous claims, celebrity news, </a:t>
            </a:r>
            <a:r>
              <a:rPr lang="en-US" dirty="0" err="1" smtClean="0"/>
              <a:t>sensationalised</a:t>
            </a:r>
            <a:r>
              <a:rPr lang="en-US" dirty="0" smtClean="0"/>
              <a:t> headlines, a ‘</a:t>
            </a:r>
            <a:r>
              <a:rPr lang="en-GB" dirty="0" smtClean="0"/>
              <a:t>too </a:t>
            </a:r>
            <a:r>
              <a:rPr lang="en-GB" dirty="0"/>
              <a:t>good to be a </a:t>
            </a:r>
            <a:r>
              <a:rPr lang="en-GB" dirty="0" smtClean="0"/>
              <a:t>true’ </a:t>
            </a:r>
            <a:r>
              <a:rPr lang="en-GB" dirty="0"/>
              <a:t>contest or celebrity news to get you to </a:t>
            </a:r>
            <a:r>
              <a:rPr lang="en-GB" dirty="0" smtClean="0"/>
              <a:t>click through to another website. </a:t>
            </a:r>
          </a:p>
          <a:p>
            <a:pPr marL="0" indent="0">
              <a:buFontTx/>
              <a:buNone/>
            </a:pPr>
            <a:endParaRPr lang="en-GB" b="1" dirty="0"/>
          </a:p>
        </p:txBody>
      </p:sp>
      <p:pic>
        <p:nvPicPr>
          <p:cNvPr id="8" name="Picture 7"/>
          <p:cNvPicPr>
            <a:picLocks noChangeAspect="1"/>
          </p:cNvPicPr>
          <p:nvPr/>
        </p:nvPicPr>
        <p:blipFill>
          <a:blip r:embed="rId3"/>
          <a:stretch>
            <a:fillRect/>
          </a:stretch>
        </p:blipFill>
        <p:spPr>
          <a:xfrm>
            <a:off x="8464259" y="1043228"/>
            <a:ext cx="1679673" cy="1737152"/>
          </a:xfrm>
          <a:prstGeom prst="rect">
            <a:avLst/>
          </a:prstGeom>
        </p:spPr>
      </p:pic>
      <p:sp>
        <p:nvSpPr>
          <p:cNvPr id="6" name="Right Arrow 5">
            <a:hlinkClick r:id="rId4" action="ppaction://hlinksldjump"/>
          </p:cNvPr>
          <p:cNvSpPr/>
          <p:nvPr/>
        </p:nvSpPr>
        <p:spPr>
          <a:xfrm rot="5400000">
            <a:off x="9582788" y="4546912"/>
            <a:ext cx="1632153" cy="14914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GB" dirty="0">
                <a:solidFill>
                  <a:schemeClr val="tx1"/>
                </a:solidFill>
              </a:rPr>
              <a:t>F</a:t>
            </a:r>
            <a:r>
              <a:rPr lang="en-GB" dirty="0" smtClean="0">
                <a:solidFill>
                  <a:schemeClr val="tx1"/>
                </a:solidFill>
              </a:rPr>
              <a:t>ind </a:t>
            </a:r>
            <a:r>
              <a:rPr lang="en-GB" dirty="0">
                <a:solidFill>
                  <a:schemeClr val="tx1"/>
                </a:solidFill>
              </a:rPr>
              <a:t>out </a:t>
            </a:r>
            <a:r>
              <a:rPr lang="en-GB" dirty="0" smtClean="0">
                <a:solidFill>
                  <a:schemeClr val="tx1"/>
                </a:solidFill>
              </a:rPr>
              <a:t>more</a:t>
            </a:r>
            <a:endParaRPr lang="en-GB" dirty="0">
              <a:solidFill>
                <a:schemeClr val="tx1"/>
              </a:solidFill>
            </a:endParaRPr>
          </a:p>
        </p:txBody>
      </p:sp>
      <p:grpSp>
        <p:nvGrpSpPr>
          <p:cNvPr id="10" name="Group 9"/>
          <p:cNvGrpSpPr/>
          <p:nvPr/>
        </p:nvGrpSpPr>
        <p:grpSpPr>
          <a:xfrm>
            <a:off x="5502436" y="2894610"/>
            <a:ext cx="3466242" cy="3163904"/>
            <a:chOff x="8495724" y="692929"/>
            <a:chExt cx="3554361" cy="3421627"/>
          </a:xfrm>
        </p:grpSpPr>
        <p:sp>
          <p:nvSpPr>
            <p:cNvPr id="12" name="Rectangle 11"/>
            <p:cNvSpPr/>
            <p:nvPr/>
          </p:nvSpPr>
          <p:spPr>
            <a:xfrm>
              <a:off x="8495724" y="692929"/>
              <a:ext cx="3554361" cy="3421627"/>
            </a:xfrm>
            <a:prstGeom prst="rect">
              <a:avLst/>
            </a:prstGeom>
            <a:solidFill>
              <a:srgbClr val="7030A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5"/>
            <a:stretch>
              <a:fillRect/>
            </a:stretch>
          </p:blipFill>
          <p:spPr>
            <a:xfrm>
              <a:off x="8864600" y="1111901"/>
              <a:ext cx="2913625" cy="2647237"/>
            </a:xfrm>
            <a:prstGeom prst="rect">
              <a:avLst/>
            </a:prstGeom>
          </p:spPr>
        </p:pic>
      </p:grpSp>
    </p:spTree>
    <p:extLst>
      <p:ext uri="{BB962C8B-B14F-4D97-AF65-F5344CB8AC3E}">
        <p14:creationId xmlns:p14="http://schemas.microsoft.com/office/powerpoint/2010/main" val="1055450470"/>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icot4parents-template" id="{7C217E0C-4D18-4038-91F2-1698C88A4D2C}" vid="{8F0519C3-D4DD-4792-8717-A842F33558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24030</TotalTime>
  <Words>2309</Words>
  <Application>Microsoft Office PowerPoint</Application>
  <PresentationFormat>Widescreen</PresentationFormat>
  <Paragraphs>221</Paragraphs>
  <Slides>28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vt:lpstr>
      <vt:lpstr>APRICOT: Attentive parental education for wise being and co-being in changing times</vt:lpstr>
      <vt:lpstr>Helping children develop online critical thinking</vt:lpstr>
      <vt:lpstr>Q1. Read the captions below and select the one you think is fake. Pick  1 answer below</vt:lpstr>
      <vt:lpstr>Results: Here is how you did</vt:lpstr>
      <vt:lpstr>Q1. Learn More</vt:lpstr>
      <vt:lpstr>Q1. DISCUSSION</vt:lpstr>
      <vt:lpstr>Results: Here is how you did</vt:lpstr>
      <vt:lpstr>Q2. What is the definition of a clickbait ad? Pick 1 answer below</vt:lpstr>
      <vt:lpstr>Q2. Results: Here is how you did</vt:lpstr>
      <vt:lpstr>Q2. Learn more</vt:lpstr>
      <vt:lpstr>Q2. DISCUSSION</vt:lpstr>
      <vt:lpstr>Q2.Results: Here is how you did</vt:lpstr>
      <vt:lpstr> Q3: Which of these things would you do to   check if something was real online? Pick 1 answer below</vt:lpstr>
      <vt:lpstr>Q3 Results: Here is how you did</vt:lpstr>
      <vt:lpstr>Q3. Learn and Discuss</vt:lpstr>
      <vt:lpstr>Q3. DISCUSSION</vt:lpstr>
      <vt:lpstr>Q3 Results: Here is how you did</vt:lpstr>
      <vt:lpstr>Q4. Which statement is least likely to ensure that online sources are trustworthy? Pick 1 answer below</vt:lpstr>
      <vt:lpstr>Q4 Results: Here is how you did</vt:lpstr>
      <vt:lpstr>Q4. Learn and Discuss</vt:lpstr>
      <vt:lpstr>Q4. DISCUSSION</vt:lpstr>
      <vt:lpstr>Q4. Results: Here is how you did</vt:lpstr>
      <vt:lpstr>Q5. You've just seen a video of a famous celebrity saying she will give all her money to her millions of fans.  It looks real but you're not sure, how do you check if it is? Pick the answer that is not correct </vt:lpstr>
      <vt:lpstr>Q5 Results: Here is how you did</vt:lpstr>
      <vt:lpstr>Q5. Learn and Discuss</vt:lpstr>
      <vt:lpstr>Q5. DISCUSSION</vt:lpstr>
      <vt:lpstr>Q5 Results: Here is how you did</vt:lpstr>
      <vt:lpstr>Quiz 2: Spot the difference: Fact or Fake?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Fake News Quiz 2</dc:title>
  <dc:creator>Hilary Hale</dc:creator>
  <cp:lastModifiedBy>Sophy Hale</cp:lastModifiedBy>
  <cp:revision>175</cp:revision>
  <cp:lastPrinted>2021-03-28T14:43:37Z</cp:lastPrinted>
  <dcterms:created xsi:type="dcterms:W3CDTF">2021-01-14T08:54:13Z</dcterms:created>
  <dcterms:modified xsi:type="dcterms:W3CDTF">2021-10-01T11:18:47Z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standard&amp;commercial=n&amp;derivatives=sa&amp;jurisdiction=</vt:lpwstr>
  </property>
  <property fmtid="{D5CDD505-2E9C-101B-9397-08002B2CF9AE}" pid="3" name="CreativeCommonsLicenseURL">
    <vt:lpwstr>http://creativecommons.org/licenses/by-nc-sa/4.0/</vt:lpwstr>
  </property>
  <property fmtid="{D5CDD505-2E9C-101B-9397-08002B2CF9AE}" pid="4" name="CreativeCommonsLicenseXml">
    <vt:lpwstr>&lt;?xml version="1.0" encoding="utf-8"?&gt;&lt;result&gt;&lt;license-uri&gt;http://creativecommons.org/licenses/by-nc-sa/4.0/&lt;/license-uri&gt;&lt;license-name&gt;Attribution-NonCommercial-ShareAlike 4.0 International&lt;/license-name&gt;&lt;deprecated&gt;false&lt;/deprecated&gt;&lt;rdf&gt;&lt;rdf:RDF xmlns=</vt:lpwstr>
  </property>
</Properties>
</file>