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6F6F"/>
    <a:srgbClr val="5D9C4E"/>
    <a:srgbClr val="FC9236"/>
    <a:srgbClr val="FFFFFF"/>
    <a:srgbClr val="D59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8791" autoAdjust="0"/>
  </p:normalViewPr>
  <p:slideViewPr>
    <p:cSldViewPr snapToGrid="0">
      <p:cViewPr varScale="1">
        <p:scale>
          <a:sx n="46" d="100"/>
          <a:sy n="46" d="100"/>
        </p:scale>
        <p:origin x="58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C401FE-435C-40E8-9FCE-14E5964008AB}" type="datetimeFigureOut">
              <a:rPr lang="de-DE"/>
              <a:pPr>
                <a:defRPr/>
              </a:pPr>
              <a:t>25.05.2021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D75EB5-7696-4E75-B1FA-9B90705782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-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sure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a </a:t>
            </a:r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page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available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Use „Who </a:t>
            </a:r>
            <a:r>
              <a:rPr lang="de-DE" dirty="0" err="1"/>
              <a:t>is</a:t>
            </a:r>
            <a:r>
              <a:rPr lang="de-DE" dirty="0"/>
              <a:t>“ </a:t>
            </a:r>
            <a:r>
              <a:rPr lang="de-DE" dirty="0" err="1"/>
              <a:t>pages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 out </a:t>
            </a:r>
            <a:r>
              <a:rPr lang="de-DE" dirty="0" err="1"/>
              <a:t>who</a:t>
            </a:r>
            <a:r>
              <a:rPr lang="de-DE" dirty="0"/>
              <a:t> registered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domain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website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A </a:t>
            </a:r>
            <a:r>
              <a:rPr lang="de-DE" dirty="0" err="1"/>
              <a:t>missing</a:t>
            </a:r>
            <a:r>
              <a:rPr lang="de-DE" dirty="0"/>
              <a:t>/</a:t>
            </a:r>
            <a:r>
              <a:rPr lang="de-DE" dirty="0" err="1"/>
              <a:t>incomplete</a:t>
            </a:r>
            <a:r>
              <a:rPr lang="de-DE" dirty="0"/>
              <a:t> </a:t>
            </a:r>
            <a:r>
              <a:rPr lang="de-DE" dirty="0" err="1"/>
              <a:t>imprint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indication</a:t>
            </a:r>
            <a:r>
              <a:rPr lang="de-DE" dirty="0"/>
              <a:t> – 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providers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obliged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 and </a:t>
            </a:r>
            <a:r>
              <a:rPr lang="de-DE" dirty="0" err="1"/>
              <a:t>address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Navigation and Layout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hints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dubious</a:t>
            </a:r>
            <a:r>
              <a:rPr lang="de-DE" dirty="0"/>
              <a:t> </a:t>
            </a:r>
            <a:r>
              <a:rPr lang="de-DE" dirty="0" err="1"/>
              <a:t>provider</a:t>
            </a:r>
            <a:r>
              <a:rPr lang="de-DE" dirty="0"/>
              <a:t>.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clear</a:t>
            </a:r>
            <a:r>
              <a:rPr lang="de-DE" dirty="0"/>
              <a:t> and </a:t>
            </a:r>
            <a:r>
              <a:rPr lang="de-DE" dirty="0" err="1"/>
              <a:t>consice</a:t>
            </a:r>
            <a:r>
              <a:rPr lang="de-DE" dirty="0"/>
              <a:t> </a:t>
            </a:r>
            <a:r>
              <a:rPr lang="de-DE" dirty="0" err="1"/>
              <a:t>layout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D75EB5-7696-4E75-B1FA-9B907057828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87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788" y="139700"/>
            <a:ext cx="1925637" cy="646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ussdiagramm: Verzögerung 4"/>
          <p:cNvSpPr/>
          <p:nvPr/>
        </p:nvSpPr>
        <p:spPr>
          <a:xfrm>
            <a:off x="0" y="1447800"/>
            <a:ext cx="1008063" cy="792163"/>
          </a:xfrm>
          <a:prstGeom prst="flowChartDelay">
            <a:avLst/>
          </a:prstGeom>
          <a:solidFill>
            <a:srgbClr val="5D9C4E"/>
          </a:solidFill>
          <a:ln>
            <a:solidFill>
              <a:srgbClr val="5D9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" name="Flussdiagramm: Verzögerung 5"/>
          <p:cNvSpPr/>
          <p:nvPr/>
        </p:nvSpPr>
        <p:spPr>
          <a:xfrm>
            <a:off x="0" y="1892300"/>
            <a:ext cx="1008063" cy="792163"/>
          </a:xfrm>
          <a:prstGeom prst="flowChartDelay">
            <a:avLst/>
          </a:prstGeom>
          <a:solidFill>
            <a:srgbClr val="FC9236"/>
          </a:solidFill>
          <a:ln>
            <a:solidFill>
              <a:srgbClr val="FC9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7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763" y="6115050"/>
            <a:ext cx="1236662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8" y="6007100"/>
            <a:ext cx="13589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38" y="5880100"/>
            <a:ext cx="9413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140493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 descr="U:\02.Veikla\07.Renginiai\Renginiu bylos\2015\5R78 KA2 Start-up\002 Papildomos medziagos rengimas\PRAKTINIS VADOVAS DOTACIJU GAVEJAMS\Praktinio vadovo priedai\17 priedas. EU veliava_funde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23838"/>
            <a:ext cx="24780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747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124558"/>
            <a:ext cx="9144000" cy="87198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0" y="2063750"/>
            <a:ext cx="1036638" cy="649288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E369B6F9-8975-434F-BE63-EAC6030AE32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948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ussdiagramm: Verzögerung 4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>
            <a:solidFill>
              <a:srgbClr val="5D9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" name="Flussdiagramm: Verzögerung 5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>
            <a:solidFill>
              <a:srgbClr val="FC9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7590" y="1600993"/>
            <a:ext cx="10515600" cy="4541838"/>
          </a:xfrm>
        </p:spPr>
        <p:txBody>
          <a:bodyPr/>
          <a:lstStyle>
            <a:lvl1pPr marL="457200" indent="-457200">
              <a:buFontTx/>
              <a:buBlip>
                <a:blip r:embed="rId5"/>
              </a:buBlip>
              <a:defRPr/>
            </a:lvl1pPr>
            <a:lvl2pPr marL="800100" indent="-342900">
              <a:buFontTx/>
              <a:buBlip>
                <a:blip r:embed="rId5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5"/>
              </a:buBlip>
              <a:defRPr/>
            </a:lvl4pPr>
            <a:lvl5pPr marL="2057400" indent="-228600">
              <a:buFontTx/>
              <a:buBlip>
                <a:blip r:embed="rId5"/>
              </a:buBlip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Project-Nr: 2019-1-LT01-KA204-060481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22225" y="773113"/>
            <a:ext cx="5651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 smtClean="0">
                <a:solidFill>
                  <a:srgbClr val="6F6F6F"/>
                </a:solidFill>
                <a:latin typeface="+mn-lt"/>
              </a:defRPr>
            </a:lvl1pPr>
          </a:lstStyle>
          <a:p>
            <a:pPr>
              <a:defRPr/>
            </a:pPr>
            <a:fld id="{28E443AE-E61E-48A9-BE1D-A02D2BD58E9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395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ussdiagramm: Verzögerung 5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>
            <a:solidFill>
              <a:srgbClr val="5D9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Flussdiagramm: Verzögerung 6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>
            <a:solidFill>
              <a:srgbClr val="FC9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Tx/>
              <a:buBlip>
                <a:blip r:embed="rId5"/>
              </a:buBlip>
              <a:defRPr lang="de-DE" sz="28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buFontTx/>
              <a:buBlip>
                <a:blip r:embed="rId5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5"/>
              </a:buBlip>
              <a:defRPr/>
            </a:lvl4pPr>
            <a:lvl5pPr marL="2057400" indent="-228600">
              <a:buFontTx/>
              <a:buBlip>
                <a:blip r:embed="rId5"/>
              </a:buBlip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3"/>
          </p:nvPr>
        </p:nvSpPr>
        <p:spPr>
          <a:xfrm>
            <a:off x="6553200" y="1825625"/>
            <a:ext cx="5181600" cy="4503738"/>
          </a:xfrm>
        </p:spPr>
        <p:txBody>
          <a:bodyPr/>
          <a:lstStyle>
            <a:lvl1pPr marL="228600" indent="-228600">
              <a:buFontTx/>
              <a:buBlip>
                <a:blip r:embed="rId5"/>
              </a:buBlip>
              <a:defRPr lang="de-DE" sz="28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buFontTx/>
              <a:buBlip>
                <a:blip r:embed="rId5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5"/>
              </a:buBlip>
              <a:defRPr/>
            </a:lvl4pPr>
            <a:lvl5pPr marL="2057400" indent="-228600">
              <a:buFontTx/>
              <a:buBlip>
                <a:blip r:embed="rId5"/>
              </a:buBlip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Project-Nr: 2019-1-LT01-KA204-060481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22225" y="773113"/>
            <a:ext cx="5651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 smtClean="0">
                <a:solidFill>
                  <a:srgbClr val="6F6F6F"/>
                </a:solidFill>
                <a:latin typeface="+mn-lt"/>
              </a:defRPr>
            </a:lvl1pPr>
          </a:lstStyle>
          <a:p>
            <a:pPr>
              <a:defRPr/>
            </a:pPr>
            <a:fld id="{C96F7E77-7251-4E79-ACAE-189DBE3B2DA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25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lussdiagramm: Verzögerung 7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>
            <a:solidFill>
              <a:srgbClr val="5D9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Flussdiagramm: Verzögerung 8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>
            <a:solidFill>
              <a:srgbClr val="FC9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sz="half" idx="13"/>
          </p:nvPr>
        </p:nvSpPr>
        <p:spPr>
          <a:xfrm>
            <a:off x="839786" y="2585401"/>
            <a:ext cx="5181600" cy="3610390"/>
          </a:xfrm>
        </p:spPr>
        <p:txBody>
          <a:bodyPr/>
          <a:lstStyle>
            <a:lvl1pPr marL="228600" indent="-228600">
              <a:buFontTx/>
              <a:buBlip>
                <a:blip r:embed="rId5"/>
              </a:buBlip>
              <a:defRPr lang="de-DE" sz="28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buFontTx/>
              <a:buBlip>
                <a:blip r:embed="rId5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5"/>
              </a:buBlip>
              <a:defRPr/>
            </a:lvl4pPr>
            <a:lvl5pPr marL="2057400" indent="-228600">
              <a:buFontTx/>
              <a:buBlip>
                <a:blip r:embed="rId5"/>
              </a:buBlip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half" idx="14"/>
          </p:nvPr>
        </p:nvSpPr>
        <p:spPr>
          <a:xfrm>
            <a:off x="6172994" y="2585401"/>
            <a:ext cx="5181600" cy="3610390"/>
          </a:xfrm>
        </p:spPr>
        <p:txBody>
          <a:bodyPr/>
          <a:lstStyle>
            <a:lvl1pPr marL="228600" indent="-228600">
              <a:buFontTx/>
              <a:buBlip>
                <a:blip r:embed="rId5"/>
              </a:buBlip>
              <a:defRPr lang="de-DE" sz="2800" kern="1200" dirty="0" smtClean="0">
                <a:solidFill>
                  <a:srgbClr val="6F6F6F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buFontTx/>
              <a:buBlip>
                <a:blip r:embed="rId5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5"/>
              </a:buBlip>
              <a:defRPr/>
            </a:lvl4pPr>
            <a:lvl5pPr marL="2057400" indent="-228600">
              <a:buFontTx/>
              <a:buBlip>
                <a:blip r:embed="rId5"/>
              </a:buBlip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Project-Nr: 2019-1-LT01-KA204-060481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22225" y="773113"/>
            <a:ext cx="5651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 smtClean="0">
                <a:solidFill>
                  <a:srgbClr val="6F6F6F"/>
                </a:solidFill>
                <a:latin typeface="+mn-lt"/>
              </a:defRPr>
            </a:lvl1pPr>
          </a:lstStyle>
          <a:p>
            <a:pPr>
              <a:defRPr/>
            </a:pPr>
            <a:fld id="{36C1170F-57FD-4434-8689-0B90EDC70CF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248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ussdiagramm: Verzögerung 3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>
            <a:solidFill>
              <a:srgbClr val="5D9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Flussdiagramm: Verzögerung 4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>
            <a:solidFill>
              <a:srgbClr val="FC9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Project-Nr: 2019-1-LT01-KA204-060481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22225" y="773113"/>
            <a:ext cx="5651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 smtClean="0">
                <a:solidFill>
                  <a:srgbClr val="6F6F6F"/>
                </a:solidFill>
                <a:latin typeface="+mn-lt"/>
              </a:defRPr>
            </a:lvl1pPr>
          </a:lstStyle>
          <a:p>
            <a:pPr>
              <a:defRPr/>
            </a:pPr>
            <a:fld id="{A0AE43F1-1F6B-4354-ABBB-D3C0CA6E762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45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ussdiagramm: Verzögerung 2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>
            <a:solidFill>
              <a:srgbClr val="5D9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" name="Flussdiagramm: Verzögerung 3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>
            <a:solidFill>
              <a:srgbClr val="FC9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6F6F6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Project-Nr: 2019-1-LT01-KA204-060481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22225" y="773113"/>
            <a:ext cx="5651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 smtClean="0">
                <a:solidFill>
                  <a:srgbClr val="6F6F6F"/>
                </a:solidFill>
                <a:latin typeface="+mn-lt"/>
              </a:defRPr>
            </a:lvl1pPr>
          </a:lstStyle>
          <a:p>
            <a:pPr>
              <a:defRPr/>
            </a:pPr>
            <a:fld id="{6F3DFCFF-FEA1-491D-956E-F3413711BD4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944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635125"/>
            <a:ext cx="10515600" cy="45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Formatvorlagen des Textmasters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DE6F0-4DDC-4AF8-8DE4-2FA732B97A96}" type="datetime1">
              <a:rPr lang="de-DE"/>
              <a:pPr>
                <a:defRPr/>
              </a:pPr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Project-Nr: 2019-1-LT01-KA204-060481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6F6F6F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6F6F6F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6F6F6F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6F6F6F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6F6F6F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6F6F6F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6F6F6F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6F6F6F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6F6F6F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Blip>
          <a:blip r:embed="rId8"/>
        </a:buBlip>
        <a:defRPr sz="2800" kern="1200">
          <a:solidFill>
            <a:srgbClr val="6F6F6F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Blip>
          <a:blip r:embed="rId8"/>
        </a:buBlip>
        <a:defRPr sz="2400" kern="1200">
          <a:solidFill>
            <a:srgbClr val="6F6F6F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Blip>
          <a:blip r:embed="rId8"/>
        </a:buBlip>
        <a:defRPr sz="2000" kern="1200">
          <a:solidFill>
            <a:srgbClr val="6F6F6F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Blip>
          <a:blip r:embed="rId8"/>
        </a:buBlip>
        <a:defRPr kern="1200">
          <a:solidFill>
            <a:srgbClr val="6F6F6F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Blip>
          <a:blip r:embed="rId8"/>
        </a:buBlip>
        <a:defRPr kern="1200">
          <a:solidFill>
            <a:srgbClr val="6F6F6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>
          <a:xfrm>
            <a:off x="1524000" y="1274763"/>
            <a:ext cx="9144000" cy="2387600"/>
          </a:xfrm>
        </p:spPr>
        <p:txBody>
          <a:bodyPr/>
          <a:lstStyle/>
          <a:p>
            <a:r>
              <a:rPr lang="de-DE" altLang="de-DE" dirty="0"/>
              <a:t>Seriöses Surfverhalten</a:t>
            </a:r>
          </a:p>
        </p:txBody>
      </p:sp>
      <p:sp>
        <p:nvSpPr>
          <p:cNvPr id="9219" name="Untertitel 2"/>
          <p:cNvSpPr>
            <a:spLocks noGrp="1"/>
          </p:cNvSpPr>
          <p:nvPr>
            <p:ph type="subTitle" idx="1"/>
          </p:nvPr>
        </p:nvSpPr>
        <p:spPr>
          <a:xfrm>
            <a:off x="1524000" y="4124325"/>
            <a:ext cx="9144000" cy="871538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15A61-FDFC-4DFE-8B73-E125000D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Erkennen und Vermeiden von Gefahren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125393-1B8F-403D-9953-81A8354D2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e-DE" dirty="0"/>
              <a:t>Kostenfalle: Werbeanzeigen</a:t>
            </a:r>
          </a:p>
          <a:p>
            <a:pPr>
              <a:spcAft>
                <a:spcPts val="600"/>
              </a:spcAft>
            </a:pPr>
            <a:r>
              <a:rPr lang="de-DE" dirty="0"/>
              <a:t>Werbeanzeigen sind in Apps oder Websites nicht sofort sichtbar</a:t>
            </a:r>
          </a:p>
          <a:p>
            <a:pPr>
              <a:spcAft>
                <a:spcPts val="600"/>
              </a:spcAft>
            </a:pPr>
            <a:r>
              <a:rPr lang="de-DE" dirty="0"/>
              <a:t>Unbedachtes Anklicken kann zu Angeboten führen oder Sie zur Angabe von Daten auffordern</a:t>
            </a:r>
          </a:p>
          <a:p>
            <a:pPr>
              <a:spcAft>
                <a:spcPts val="600"/>
              </a:spcAft>
            </a:pPr>
            <a:r>
              <a:rPr lang="de-DE" dirty="0"/>
              <a:t>Abonnements oder Käufe können hinter dem Klick versteckt werden </a:t>
            </a:r>
          </a:p>
          <a:p>
            <a:pPr>
              <a:spcAft>
                <a:spcPts val="600"/>
              </a:spcAft>
            </a:pPr>
            <a:r>
              <a:rPr lang="de-DE" dirty="0"/>
              <a:t>Zusatzfunktionen können erworben werden - Abrechnung über den Telefonanbieter (WAP-Billing)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14A2FD-8951-4B99-9924-05E285AB51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6" name="Pfeil: Fünfeck 5">
            <a:extLst>
              <a:ext uri="{FF2B5EF4-FFF2-40B4-BE49-F238E27FC236}">
                <a16:creationId xmlns:a16="http://schemas.microsoft.com/office/drawing/2014/main" id="{1E08DC34-D371-4586-97B4-B2ADB104657B}"/>
              </a:ext>
            </a:extLst>
          </p:cNvPr>
          <p:cNvSpPr/>
          <p:nvPr/>
        </p:nvSpPr>
        <p:spPr>
          <a:xfrm>
            <a:off x="0" y="2865277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Gefahren vermeiden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98D5C39-1A20-4A67-B8F6-4FDA82F3241D}"/>
              </a:ext>
            </a:extLst>
          </p:cNvPr>
          <p:cNvSpPr/>
          <p:nvPr/>
        </p:nvSpPr>
        <p:spPr>
          <a:xfrm>
            <a:off x="0" y="249553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Merkmale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554404C-2BD5-48FF-8E38-0D077EE60341}"/>
              </a:ext>
            </a:extLst>
          </p:cNvPr>
          <p:cNvSpPr/>
          <p:nvPr/>
        </p:nvSpPr>
        <p:spPr>
          <a:xfrm>
            <a:off x="0" y="212578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Information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361ACF2-9343-482C-8DF2-97FF1C62CDFD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</p:spTree>
    <p:extLst>
      <p:ext uri="{BB962C8B-B14F-4D97-AF65-F5344CB8AC3E}">
        <p14:creationId xmlns:p14="http://schemas.microsoft.com/office/powerpoint/2010/main" val="202945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A220A-7B69-4568-AF42-08540EE6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Erkennen und Vermeiden von Gefahren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5E840F-8683-4F49-AA27-D3E940292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e-DE" u="sng" dirty="0"/>
              <a:t>Datenschutz</a:t>
            </a:r>
          </a:p>
          <a:p>
            <a:pPr>
              <a:spcAft>
                <a:spcPts val="600"/>
              </a:spcAft>
            </a:pPr>
            <a:r>
              <a:rPr lang="de-DE" dirty="0"/>
              <a:t>Jeder hochgeladene Inhalt wird wahrscheinlich für immer gespeichert</a:t>
            </a:r>
          </a:p>
          <a:p>
            <a:pPr>
              <a:spcAft>
                <a:spcPts val="600"/>
              </a:spcAft>
            </a:pPr>
            <a:r>
              <a:rPr lang="de-DE" dirty="0"/>
              <a:t>Geben Sie Ihre private Adresse oder Kontonummer nirgendwo unüberlegt ein</a:t>
            </a:r>
          </a:p>
          <a:p>
            <a:pPr marL="0" indent="0">
              <a:buNone/>
            </a:pPr>
            <a:r>
              <a:rPr lang="de-DE" dirty="0"/>
              <a:t>			</a:t>
            </a:r>
            <a:r>
              <a:rPr lang="de-DE" b="1" dirty="0">
                <a:solidFill>
                  <a:srgbClr val="C00000"/>
                </a:solidFill>
              </a:rPr>
              <a:t>„ Das Internet vergisst nie!“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51754A-549E-49F4-85A4-0B71B1FF16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6" name="Pfeil: Fünfeck 5">
            <a:extLst>
              <a:ext uri="{FF2B5EF4-FFF2-40B4-BE49-F238E27FC236}">
                <a16:creationId xmlns:a16="http://schemas.microsoft.com/office/drawing/2014/main" id="{4612FD77-3DC2-4EC4-9531-264408EEDB86}"/>
              </a:ext>
            </a:extLst>
          </p:cNvPr>
          <p:cNvSpPr/>
          <p:nvPr/>
        </p:nvSpPr>
        <p:spPr>
          <a:xfrm>
            <a:off x="0" y="2865277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Gefahrenvermeiden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078FD14-56B9-4AF8-990C-EDF078878117}"/>
              </a:ext>
            </a:extLst>
          </p:cNvPr>
          <p:cNvSpPr/>
          <p:nvPr/>
        </p:nvSpPr>
        <p:spPr>
          <a:xfrm>
            <a:off x="0" y="249553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Merkmale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17DB476-BFA8-4F7A-880E-02CCEEEE1E33}"/>
              </a:ext>
            </a:extLst>
          </p:cNvPr>
          <p:cNvSpPr/>
          <p:nvPr/>
        </p:nvSpPr>
        <p:spPr>
          <a:xfrm>
            <a:off x="0" y="212578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Information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B364657-B495-4B31-99FD-D61A6142875D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</p:spTree>
    <p:extLst>
      <p:ext uri="{BB962C8B-B14F-4D97-AF65-F5344CB8AC3E}">
        <p14:creationId xmlns:p14="http://schemas.microsoft.com/office/powerpoint/2010/main" val="30596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E5A6C-0395-454E-8983-41BA9A05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Erkennen und Vermeiden von Gefahren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2BB641-DDA2-4E03-BE48-EBD3CB066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/>
              <a:t>Cookies</a:t>
            </a:r>
          </a:p>
          <a:p>
            <a:r>
              <a:rPr lang="de-DE" dirty="0"/>
              <a:t>Cookies = Textinformationen, die der Browser beim Besuch von Websites automatisch speichert</a:t>
            </a:r>
          </a:p>
          <a:p>
            <a:r>
              <a:rPr lang="de-DE" dirty="0"/>
              <a:t>Bei wiederholter Nutzung von Webseiten ist eine erneute Anmeldung nicht erforderlich</a:t>
            </a:r>
          </a:p>
          <a:p>
            <a:pPr lvl="1"/>
            <a:r>
              <a:rPr lang="de-DE" dirty="0"/>
              <a:t>Aber Nachteil: persönliche Daten werden gespeichert</a:t>
            </a:r>
          </a:p>
          <a:p>
            <a:r>
              <a:rPr lang="de-DE" dirty="0"/>
              <a:t>Durch Cookies werden passende Werbungen angeboten</a:t>
            </a:r>
          </a:p>
          <a:p>
            <a:r>
              <a:rPr lang="de-DE" dirty="0"/>
              <a:t>Tracking Cookies - zur Schaltung personalisierter Werbung verwendet</a:t>
            </a:r>
          </a:p>
          <a:p>
            <a:r>
              <a:rPr lang="de-DE" dirty="0"/>
              <a:t>Session-Cookies - werden im Online-Banking für die aktuelle Sitzung verwendet (werden nach dem Abmelden gelöscht)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01EEF8-A3B6-4812-A9CC-3C1EB65F10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8" name="Pfeil: Fünfeck 7">
            <a:extLst>
              <a:ext uri="{FF2B5EF4-FFF2-40B4-BE49-F238E27FC236}">
                <a16:creationId xmlns:a16="http://schemas.microsoft.com/office/drawing/2014/main" id="{B327A74E-C20C-4B30-ADFF-67E60C3E1DF3}"/>
              </a:ext>
            </a:extLst>
          </p:cNvPr>
          <p:cNvSpPr/>
          <p:nvPr/>
        </p:nvSpPr>
        <p:spPr>
          <a:xfrm>
            <a:off x="0" y="2865277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Gefahren vermeiden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1912262-56FF-43B6-A38C-B2C2CE152F28}"/>
              </a:ext>
            </a:extLst>
          </p:cNvPr>
          <p:cNvSpPr/>
          <p:nvPr/>
        </p:nvSpPr>
        <p:spPr>
          <a:xfrm>
            <a:off x="0" y="249553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Merkmale 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7E27DCA-EE58-40F0-98A1-82F035DAB312}"/>
              </a:ext>
            </a:extLst>
          </p:cNvPr>
          <p:cNvSpPr/>
          <p:nvPr/>
        </p:nvSpPr>
        <p:spPr>
          <a:xfrm>
            <a:off x="0" y="212578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Information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BB00EF8-FF5E-44EA-BEEC-D743969EDB41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</p:spTree>
    <p:extLst>
      <p:ext uri="{BB962C8B-B14F-4D97-AF65-F5344CB8AC3E}">
        <p14:creationId xmlns:p14="http://schemas.microsoft.com/office/powerpoint/2010/main" val="427386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98C38-E9B7-4572-96E5-F3EDC48ED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Empfehlungen für Eltern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45A261-9A35-4641-B087-41B35B9F6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Kombination aus technischen Einschränkungen und elterlicher Erziehung</a:t>
            </a:r>
          </a:p>
          <a:p>
            <a:r>
              <a:rPr lang="de-DE" dirty="0"/>
              <a:t>Stärkung der Medienkompetenz von Kindern</a:t>
            </a:r>
          </a:p>
          <a:p>
            <a:r>
              <a:rPr lang="de-DE" dirty="0"/>
              <a:t>Um die Medienkompetenz zu stärken, sollten Sie Ihr Kind verstehen </a:t>
            </a:r>
          </a:p>
          <a:p>
            <a:pPr lvl="1"/>
            <a:r>
              <a:rPr lang="de-DE" dirty="0"/>
              <a:t>Welche Anwendungen verwendet das Kind</a:t>
            </a:r>
            <a:r>
              <a:rPr lang="en-US" dirty="0"/>
              <a:t>?</a:t>
            </a:r>
          </a:p>
          <a:p>
            <a:pPr lvl="1"/>
            <a:r>
              <a:rPr lang="de-DE" dirty="0"/>
              <a:t>Welche Spiele spielt er/sie gerne</a:t>
            </a:r>
            <a:r>
              <a:rPr lang="en-US" dirty="0"/>
              <a:t>?</a:t>
            </a:r>
          </a:p>
          <a:p>
            <a:pPr lvl="1"/>
            <a:r>
              <a:rPr lang="de-DE" dirty="0"/>
              <a:t>An welchen Serien/Filmen ist er/sie interessiert?</a:t>
            </a:r>
          </a:p>
          <a:p>
            <a:r>
              <a:rPr lang="de-DE" dirty="0"/>
              <a:t>Eigenes Medienverhalten dient als Vorlage - nicht den ganzen Tag mit Smartphone/PC/TV verbringen</a:t>
            </a:r>
          </a:p>
          <a:p>
            <a:r>
              <a:rPr lang="de-DE" dirty="0"/>
              <a:t>Sprechen Sie über die Gefahren im Internet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B82EC5-A3B1-4EA4-981F-9880AFDA90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6" name="Pfeil: Fünfeck 5">
            <a:extLst>
              <a:ext uri="{FF2B5EF4-FFF2-40B4-BE49-F238E27FC236}">
                <a16:creationId xmlns:a16="http://schemas.microsoft.com/office/drawing/2014/main" id="{C109F322-9ACA-48E3-B75D-E9399C5D157B}"/>
              </a:ext>
            </a:extLst>
          </p:cNvPr>
          <p:cNvSpPr/>
          <p:nvPr/>
        </p:nvSpPr>
        <p:spPr>
          <a:xfrm>
            <a:off x="0" y="3234422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Empfehlungen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B942DDA-5A86-4603-BA35-0D914DD6C142}"/>
              </a:ext>
            </a:extLst>
          </p:cNvPr>
          <p:cNvSpPr/>
          <p:nvPr/>
        </p:nvSpPr>
        <p:spPr>
          <a:xfrm>
            <a:off x="0" y="249553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Merkmale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C1CC1C0-322D-40E7-AA57-C5A641090B89}"/>
              </a:ext>
            </a:extLst>
          </p:cNvPr>
          <p:cNvSpPr/>
          <p:nvPr/>
        </p:nvSpPr>
        <p:spPr>
          <a:xfrm>
            <a:off x="0" y="212578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Information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F410D74-EFA8-42B5-AC45-C08E9B7E8191}"/>
              </a:ext>
            </a:extLst>
          </p:cNvPr>
          <p:cNvSpPr/>
          <p:nvPr/>
        </p:nvSpPr>
        <p:spPr>
          <a:xfrm>
            <a:off x="0" y="2865277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Gefahren vermeiden</a:t>
            </a:r>
          </a:p>
        </p:txBody>
      </p:sp>
    </p:spTree>
    <p:extLst>
      <p:ext uri="{BB962C8B-B14F-4D97-AF65-F5344CB8AC3E}">
        <p14:creationId xmlns:p14="http://schemas.microsoft.com/office/powerpoint/2010/main" val="331316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1ED5-A658-4981-A705-BDD5296A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66419B-3A5F-4FBA-8936-02BF5ED7E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Allgemeine Information</a:t>
            </a:r>
          </a:p>
          <a:p>
            <a:r>
              <a:rPr lang="de-DE" dirty="0"/>
              <a:t>Merkmale einer zuverlässigen Internetquelle</a:t>
            </a:r>
          </a:p>
          <a:p>
            <a:r>
              <a:rPr lang="de-DE" dirty="0"/>
              <a:t>Vermeiden von Gefahren</a:t>
            </a:r>
          </a:p>
          <a:p>
            <a:r>
              <a:rPr lang="de-DE" dirty="0"/>
              <a:t>Empfehlungen für Eltern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DD96B3-E75A-4EAF-9BDF-F80950940A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7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2BC77A-C18A-499C-88FB-902BDD6F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Information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9B102D-86A4-4DFD-8AE1-5BD7F96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Informationen über Internet-Benutzer können aus einigen wenigen Daten abgelesen werden</a:t>
            </a:r>
          </a:p>
          <a:p>
            <a:r>
              <a:rPr lang="de-DE" dirty="0"/>
              <a:t>Beeinflusst die Identität und die persönlichen Vorlieben, liefert aber auch Informationen über den physischen und psychischen Zustand von Menschen</a:t>
            </a:r>
          </a:p>
          <a:p>
            <a:r>
              <a:rPr lang="de-DE" dirty="0"/>
              <a:t>Einblicke in Persönlichkeitsmerkmale können aus sozialen Netzwerken und normaler Internetnutzung gewonnen werden</a:t>
            </a:r>
          </a:p>
          <a:p>
            <a:r>
              <a:rPr lang="de-DE" dirty="0"/>
              <a:t>Wichtig, auf vertrauenswürdigen Inhalt einer Quelle zu achten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8D628D-BACA-4356-AF56-7E87686559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Pfeil: Fünfeck 4">
            <a:extLst>
              <a:ext uri="{FF2B5EF4-FFF2-40B4-BE49-F238E27FC236}">
                <a16:creationId xmlns:a16="http://schemas.microsoft.com/office/drawing/2014/main" id="{DFCBEB71-5EF2-44F2-9829-D2DFE462BCE1}"/>
              </a:ext>
            </a:extLst>
          </p:cNvPr>
          <p:cNvSpPr/>
          <p:nvPr/>
        </p:nvSpPr>
        <p:spPr>
          <a:xfrm>
            <a:off x="0" y="2133600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Allgemeine Information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F1630D3-EB18-4A2E-BE81-1D37D82743C6}"/>
              </a:ext>
            </a:extLst>
          </p:cNvPr>
          <p:cNvSpPr/>
          <p:nvPr/>
        </p:nvSpPr>
        <p:spPr>
          <a:xfrm>
            <a:off x="0" y="2622027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Merkmale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9E6C2DA-870F-4CFF-BDBB-DC1E8CDDC9E7}"/>
              </a:ext>
            </a:extLst>
          </p:cNvPr>
          <p:cNvSpPr/>
          <p:nvPr/>
        </p:nvSpPr>
        <p:spPr>
          <a:xfrm>
            <a:off x="0" y="299177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Gefahren vermeiden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713DB36-20BA-4F24-979C-EEA8FB9606E0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489D814-B221-4AA6-8EC8-4A234B03D909}"/>
              </a:ext>
            </a:extLst>
          </p:cNvPr>
          <p:cNvSpPr txBox="1"/>
          <p:nvPr/>
        </p:nvSpPr>
        <p:spPr>
          <a:xfrm>
            <a:off x="2799348" y="5257007"/>
            <a:ext cx="7652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C00000"/>
                </a:solidFill>
                <a:latin typeface="+mn-lt"/>
              </a:rPr>
              <a:t>Aber wie erkenne ich zuverlässige Quellen?</a:t>
            </a:r>
          </a:p>
        </p:txBody>
      </p:sp>
    </p:spTree>
    <p:extLst>
      <p:ext uri="{BB962C8B-B14F-4D97-AF65-F5344CB8AC3E}">
        <p14:creationId xmlns:p14="http://schemas.microsoft.com/office/powerpoint/2010/main" val="83204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CBC24-E0BF-4660-8AF2-10E42DD9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Merkmale einer zuverlässigen Internetquelle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BE2879-B272-47E5-8167-98975A83D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Geben Sie den Namen der Website in eine Suchmaschine ein - Benutzerbewertungen von beliebten Websites werden oben in den Suchergebnissen angezeigt</a:t>
            </a:r>
          </a:p>
          <a:p>
            <a:pPr marL="514350" indent="-514350">
              <a:buAutoNum type="arabicPeriod"/>
            </a:pPr>
            <a:r>
              <a:rPr lang="de-DE" dirty="0"/>
              <a:t>Seiten mit "https" sind sicherer und vertrauenswürdiger als Seiten mit "http“ </a:t>
            </a:r>
          </a:p>
          <a:p>
            <a:pPr marL="514350" indent="-514350">
              <a:buAutoNum type="arabicPeriod"/>
            </a:pPr>
            <a:r>
              <a:rPr lang="de-DE" dirty="0"/>
              <a:t>Grünes Schloss links neben der Website-URL - sichere Websites zeigen ein grünes Schloss an. Wenn Sie darauf klicken, können Sie weitere Details überprüfen </a:t>
            </a:r>
          </a:p>
          <a:p>
            <a:pPr marL="514350" indent="-514350">
              <a:buAutoNum type="arabicPeriod"/>
            </a:pPr>
            <a:r>
              <a:rPr lang="de-DE" dirty="0"/>
              <a:t>Achten Sie auf die Sprache auf der Website - falsch geschriebene Wörter, generell schlechte Grammatik weisen auf unseriöse Seiten hin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30FEC3-0AB0-4AD0-9850-3441A5E2B6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2" name="Pfeil: Fünfeck 11">
            <a:extLst>
              <a:ext uri="{FF2B5EF4-FFF2-40B4-BE49-F238E27FC236}">
                <a16:creationId xmlns:a16="http://schemas.microsoft.com/office/drawing/2014/main" id="{B64ECFFF-4D84-45F6-8890-C70FB12549C2}"/>
              </a:ext>
            </a:extLst>
          </p:cNvPr>
          <p:cNvSpPr/>
          <p:nvPr/>
        </p:nvSpPr>
        <p:spPr>
          <a:xfrm>
            <a:off x="0" y="2494468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Merkmale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1CC6372-6A8C-4FA2-AB35-ED48DF096798}"/>
              </a:ext>
            </a:extLst>
          </p:cNvPr>
          <p:cNvSpPr/>
          <p:nvPr/>
        </p:nvSpPr>
        <p:spPr>
          <a:xfrm>
            <a:off x="0" y="2124721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Information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973D7F9-4999-4290-8E80-B7E24C5E9720}"/>
              </a:ext>
            </a:extLst>
          </p:cNvPr>
          <p:cNvSpPr/>
          <p:nvPr/>
        </p:nvSpPr>
        <p:spPr>
          <a:xfrm>
            <a:off x="0" y="299177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Gefahren vermeiden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F376E33-5AE4-4A5B-A978-3AA33958255D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</p:spTree>
    <p:extLst>
      <p:ext uri="{BB962C8B-B14F-4D97-AF65-F5344CB8AC3E}">
        <p14:creationId xmlns:p14="http://schemas.microsoft.com/office/powerpoint/2010/main" val="244781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052F7-5F05-4DAE-9D5D-5DA28685F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Merkmale einer zuverlässigen Internetquelle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C01E7-5E7D-4435-B322-73F5F045A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de-DE" dirty="0"/>
              <a:t>Warnhinweise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Mehrere Bindestriche oder Symbole im Domainnamen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Domain-Namen, die reale Unternehmen imitieren (z. B. Amaz0n)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Einzigartige Seiten, die Vorlagen von glaubwürdigen Seiten verwenden (z.B. </a:t>
            </a:r>
            <a:r>
              <a:rPr lang="de-DE" dirty="0" err="1"/>
              <a:t>visihow</a:t>
            </a:r>
            <a:r>
              <a:rPr lang="de-DE" dirty="0"/>
              <a:t>)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Domain-Endungen (.</a:t>
            </a:r>
            <a:r>
              <a:rPr lang="de-DE" dirty="0" err="1"/>
              <a:t>biz</a:t>
            </a:r>
            <a:r>
              <a:rPr lang="de-DE" dirty="0"/>
              <a:t> oder .</a:t>
            </a:r>
            <a:r>
              <a:rPr lang="de-DE" dirty="0" err="1"/>
              <a:t>info</a:t>
            </a:r>
            <a:r>
              <a:rPr lang="de-DE" dirty="0"/>
              <a:t>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0016E9-3CF5-4762-A4AF-1DA3F3139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16" name="Pfeil: Fünfeck 15">
            <a:extLst>
              <a:ext uri="{FF2B5EF4-FFF2-40B4-BE49-F238E27FC236}">
                <a16:creationId xmlns:a16="http://schemas.microsoft.com/office/drawing/2014/main" id="{D0D4C181-BC05-4EEC-AA96-660C359AED61}"/>
              </a:ext>
            </a:extLst>
          </p:cNvPr>
          <p:cNvSpPr/>
          <p:nvPr/>
        </p:nvSpPr>
        <p:spPr>
          <a:xfrm>
            <a:off x="0" y="2494468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Merkmale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2D0DDE1-4A46-4B65-B9E3-B04666D20425}"/>
              </a:ext>
            </a:extLst>
          </p:cNvPr>
          <p:cNvSpPr/>
          <p:nvPr/>
        </p:nvSpPr>
        <p:spPr>
          <a:xfrm>
            <a:off x="0" y="2124721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Information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EE7DA209-0189-427D-AC71-9C9770275BAD}"/>
              </a:ext>
            </a:extLst>
          </p:cNvPr>
          <p:cNvSpPr/>
          <p:nvPr/>
        </p:nvSpPr>
        <p:spPr>
          <a:xfrm>
            <a:off x="0" y="299177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Gefahren vermeiden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6EE5994-FF97-4945-84FA-809B32F40A69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</p:spTree>
    <p:extLst>
      <p:ext uri="{BB962C8B-B14F-4D97-AF65-F5344CB8AC3E}">
        <p14:creationId xmlns:p14="http://schemas.microsoft.com/office/powerpoint/2010/main" val="170497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052F7-5F05-4DAE-9D5D-5DA28685F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Merkmale einer zuverlässigen Internetquelle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C01E7-5E7D-4435-B322-73F5F045A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de-DE" dirty="0"/>
              <a:t>Warnzeichen von Anzeigen</a:t>
            </a:r>
          </a:p>
          <a:p>
            <a:pPr>
              <a:spcAft>
                <a:spcPts val="1200"/>
              </a:spcAft>
            </a:pPr>
            <a:r>
              <a:rPr lang="de-DE" dirty="0"/>
              <a:t>Anzeigen, die die gesamte Seite bedecken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Anzeigen, bei denen eine Umfrage abgeschlossen sein muss, bevor Sie fortfahren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Werbeanzeigen, die auf andere Seiten weiterleiten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Werbung für Erwachsene oder anstößige Werbung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0016E9-3CF5-4762-A4AF-1DA3F3139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5" name="Pfeil: Fünfeck 4">
            <a:extLst>
              <a:ext uri="{FF2B5EF4-FFF2-40B4-BE49-F238E27FC236}">
                <a16:creationId xmlns:a16="http://schemas.microsoft.com/office/drawing/2014/main" id="{A40A5511-E811-4A48-8B24-001B9027CCBB}"/>
              </a:ext>
            </a:extLst>
          </p:cNvPr>
          <p:cNvSpPr/>
          <p:nvPr/>
        </p:nvSpPr>
        <p:spPr>
          <a:xfrm>
            <a:off x="0" y="2494468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Merkmale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FE938C6-B258-43C1-90C5-63743B674EAB}"/>
              </a:ext>
            </a:extLst>
          </p:cNvPr>
          <p:cNvSpPr/>
          <p:nvPr/>
        </p:nvSpPr>
        <p:spPr>
          <a:xfrm>
            <a:off x="0" y="2124721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Information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388555E-DF4F-4D20-9ACC-7A7B631B69E9}"/>
              </a:ext>
            </a:extLst>
          </p:cNvPr>
          <p:cNvSpPr/>
          <p:nvPr/>
        </p:nvSpPr>
        <p:spPr>
          <a:xfrm>
            <a:off x="0" y="299177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Gefahren vermeiden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4916F6A-C93D-4ADC-8D46-5FD120111A91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</p:spTree>
    <p:extLst>
      <p:ext uri="{BB962C8B-B14F-4D97-AF65-F5344CB8AC3E}">
        <p14:creationId xmlns:p14="http://schemas.microsoft.com/office/powerpoint/2010/main" val="259466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052F7-5F05-4DAE-9D5D-5DA28685F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Merkmale einer zuverlässigen Internetquelle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0016E9-3CF5-4762-A4AF-1DA3F3139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9" name="Inhaltsplatzhalter 8" descr="Dokument">
            <a:extLst>
              <a:ext uri="{FF2B5EF4-FFF2-40B4-BE49-F238E27FC236}">
                <a16:creationId xmlns:a16="http://schemas.microsoft.com/office/drawing/2014/main" id="{A83D0233-2AA7-4E61-A0AD-EA4FC92759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2793" y="3790156"/>
            <a:ext cx="1349040" cy="1349040"/>
          </a:xfr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DEB9180-76DF-40B8-944A-68D31DA9F9C3}"/>
              </a:ext>
            </a:extLst>
          </p:cNvPr>
          <p:cNvSpPr txBox="1"/>
          <p:nvPr/>
        </p:nvSpPr>
        <p:spPr>
          <a:xfrm>
            <a:off x="1852792" y="5139196"/>
            <a:ext cx="215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Kontaktformular</a:t>
            </a:r>
          </a:p>
        </p:txBody>
      </p:sp>
      <p:pic>
        <p:nvPicPr>
          <p:cNvPr id="14" name="Grafik 13" descr="Lupe">
            <a:extLst>
              <a:ext uri="{FF2B5EF4-FFF2-40B4-BE49-F238E27FC236}">
                <a16:creationId xmlns:a16="http://schemas.microsoft.com/office/drawing/2014/main" id="{69E6A25E-229E-4A6B-831B-A87D01A31E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3158" y="2525372"/>
            <a:ext cx="1132226" cy="1132226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35DBE25D-1DD4-4353-8B60-0EF1A4E18F77}"/>
              </a:ext>
            </a:extLst>
          </p:cNvPr>
          <p:cNvSpPr txBox="1"/>
          <p:nvPr/>
        </p:nvSpPr>
        <p:spPr>
          <a:xfrm>
            <a:off x="4043158" y="3615206"/>
            <a:ext cx="1349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Who </a:t>
            </a:r>
            <a:r>
              <a:rPr lang="de-DE" dirty="0" err="1"/>
              <a:t>is</a:t>
            </a:r>
            <a:r>
              <a:rPr lang="de-DE" dirty="0"/>
              <a:t>-Seite</a:t>
            </a:r>
          </a:p>
        </p:txBody>
      </p:sp>
      <p:pic>
        <p:nvPicPr>
          <p:cNvPr id="17" name="Grafik 16" descr="Adressbuch">
            <a:extLst>
              <a:ext uri="{FF2B5EF4-FFF2-40B4-BE49-F238E27FC236}">
                <a16:creationId xmlns:a16="http://schemas.microsoft.com/office/drawing/2014/main" id="{30C539B1-A0E2-4DF6-942D-86816B7128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61328" y="2508966"/>
            <a:ext cx="1281190" cy="12811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3328C9E4-D33D-45AD-BBCC-4EE78631E1A2}"/>
              </a:ext>
            </a:extLst>
          </p:cNvPr>
          <p:cNvSpPr txBox="1"/>
          <p:nvPr/>
        </p:nvSpPr>
        <p:spPr>
          <a:xfrm>
            <a:off x="7244723" y="3736322"/>
            <a:ext cx="141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Impressum</a:t>
            </a:r>
          </a:p>
        </p:txBody>
      </p:sp>
      <p:pic>
        <p:nvPicPr>
          <p:cNvPr id="20" name="Grafik 19" descr="Schatzkarte">
            <a:extLst>
              <a:ext uri="{FF2B5EF4-FFF2-40B4-BE49-F238E27FC236}">
                <a16:creationId xmlns:a16="http://schemas.microsoft.com/office/drawing/2014/main" id="{1039D964-480C-4E0E-9E40-6C1603F7E3F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35088" y="3799872"/>
            <a:ext cx="1351572" cy="1351572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45033965-D066-4430-82A3-5E06AD04F125}"/>
              </a:ext>
            </a:extLst>
          </p:cNvPr>
          <p:cNvSpPr txBox="1"/>
          <p:nvPr/>
        </p:nvSpPr>
        <p:spPr>
          <a:xfrm>
            <a:off x="8954541" y="5139196"/>
            <a:ext cx="231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Navigation und Layout</a:t>
            </a:r>
          </a:p>
        </p:txBody>
      </p:sp>
      <p:sp>
        <p:nvSpPr>
          <p:cNvPr id="23" name="Pfeil: Fünfeck 22">
            <a:extLst>
              <a:ext uri="{FF2B5EF4-FFF2-40B4-BE49-F238E27FC236}">
                <a16:creationId xmlns:a16="http://schemas.microsoft.com/office/drawing/2014/main" id="{54B52346-773C-4D2B-8CEC-D09FF1A6813E}"/>
              </a:ext>
            </a:extLst>
          </p:cNvPr>
          <p:cNvSpPr/>
          <p:nvPr/>
        </p:nvSpPr>
        <p:spPr>
          <a:xfrm>
            <a:off x="0" y="2494468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Merkmale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827A0F1-4C44-4D4D-B8B9-7EF04BEB24F8}"/>
              </a:ext>
            </a:extLst>
          </p:cNvPr>
          <p:cNvSpPr/>
          <p:nvPr/>
        </p:nvSpPr>
        <p:spPr>
          <a:xfrm>
            <a:off x="0" y="2124721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</a:t>
            </a:r>
            <a:r>
              <a:rPr lang="de-DE" sz="1200" dirty="0" err="1"/>
              <a:t>Infprmation</a:t>
            </a:r>
            <a:endParaRPr lang="de-DE" sz="12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6746FDA-0601-40C8-8DEC-2C52C120477E}"/>
              </a:ext>
            </a:extLst>
          </p:cNvPr>
          <p:cNvSpPr/>
          <p:nvPr/>
        </p:nvSpPr>
        <p:spPr>
          <a:xfrm>
            <a:off x="0" y="299177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Gefahren vermeiden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BE00C0D6-403B-4FF3-B9E5-B54C9E26CE6B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</p:spTree>
    <p:extLst>
      <p:ext uri="{BB962C8B-B14F-4D97-AF65-F5344CB8AC3E}">
        <p14:creationId xmlns:p14="http://schemas.microsoft.com/office/powerpoint/2010/main" val="245094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A66F7-87E3-4868-B77A-47D61CC3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Erkennen und Vermeiden von Gefahren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31563B-6B96-4136-8FA1-FEEFEFC68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Anonymität birgt eine große Gefahr - es kann eine andere Identität angenommen werden</a:t>
            </a:r>
          </a:p>
          <a:p>
            <a:r>
              <a:rPr lang="de-DE" dirty="0"/>
              <a:t>Die Folgen der Anonymität können Cybermobbing, Sexting und Hassreden sein</a:t>
            </a:r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b="1" dirty="0">
                <a:solidFill>
                  <a:srgbClr val="C00000"/>
                </a:solidFill>
                <a:sym typeface="Wingdings" panose="05000000000000000000" pitchFamily="2" charset="2"/>
              </a:rPr>
              <a:t> Kritisches Denken und Medienkompetenz von Eltern und Kindern sind gefragt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31D61E-C140-4FFE-A39A-2D4897BD2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6" name="Pfeil: Fünfeck 5">
            <a:extLst>
              <a:ext uri="{FF2B5EF4-FFF2-40B4-BE49-F238E27FC236}">
                <a16:creationId xmlns:a16="http://schemas.microsoft.com/office/drawing/2014/main" id="{CFE75D2B-9BB6-437D-B254-9ACB716E2793}"/>
              </a:ext>
            </a:extLst>
          </p:cNvPr>
          <p:cNvSpPr/>
          <p:nvPr/>
        </p:nvSpPr>
        <p:spPr>
          <a:xfrm>
            <a:off x="0" y="2865277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Gefahren vermeiden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ED46BB4-9C70-40BE-AA6B-9E62D81F882D}"/>
              </a:ext>
            </a:extLst>
          </p:cNvPr>
          <p:cNvSpPr/>
          <p:nvPr/>
        </p:nvSpPr>
        <p:spPr>
          <a:xfrm>
            <a:off x="0" y="249553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Merkmale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2DDF35F-69B5-436A-AD09-6E7CCF1DC04C}"/>
              </a:ext>
            </a:extLst>
          </p:cNvPr>
          <p:cNvSpPr/>
          <p:nvPr/>
        </p:nvSpPr>
        <p:spPr>
          <a:xfrm>
            <a:off x="0" y="212578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Information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D2B174B-8B62-46A9-B525-DC038CCEFBFA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</p:spTree>
    <p:extLst>
      <p:ext uri="{BB962C8B-B14F-4D97-AF65-F5344CB8AC3E}">
        <p14:creationId xmlns:p14="http://schemas.microsoft.com/office/powerpoint/2010/main" val="393720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EF6BC-2633-472B-BD6E-C0B988CA7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Erkennen und Vermeiden von Gefahren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A7C68E-FE30-4C41-9D78-EE8483E57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/>
              <a:t>Rechte im Internet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Um Fotos oder Videos zu veröffentlichen, müssen Sie die Erlaubnis von allen Personen einholen, die auf dem Foto oder Video zu sehen sind.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Alle Bilder und Filme sind urheberrechtlich geschützt - das Herunterladen und Verbreiten ist illegal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83D7AB-D77E-43AD-BECB-031CBB448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443AE-E61E-48A9-BE1D-A02D2BD58E9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pic>
        <p:nvPicPr>
          <p:cNvPr id="24" name="Grafik 23" descr="Marke Copyright">
            <a:extLst>
              <a:ext uri="{FF2B5EF4-FFF2-40B4-BE49-F238E27FC236}">
                <a16:creationId xmlns:a16="http://schemas.microsoft.com/office/drawing/2014/main" id="{D99923B1-C472-4841-BB43-D21245846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39344" y="4908003"/>
            <a:ext cx="1234828" cy="1234828"/>
          </a:xfrm>
          <a:prstGeom prst="rect">
            <a:avLst/>
          </a:prstGeom>
        </p:spPr>
      </p:pic>
      <p:sp>
        <p:nvSpPr>
          <p:cNvPr id="26" name="Pfeil: Fünfeck 25">
            <a:extLst>
              <a:ext uri="{FF2B5EF4-FFF2-40B4-BE49-F238E27FC236}">
                <a16:creationId xmlns:a16="http://schemas.microsoft.com/office/drawing/2014/main" id="{9130BC51-A651-46A4-BB81-434B8CEB951A}"/>
              </a:ext>
            </a:extLst>
          </p:cNvPr>
          <p:cNvSpPr/>
          <p:nvPr/>
        </p:nvSpPr>
        <p:spPr>
          <a:xfrm>
            <a:off x="0" y="2865277"/>
            <a:ext cx="1315453" cy="49730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Gefahren vermeiden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DACC752E-0609-4572-B185-668BF1902699}"/>
              </a:ext>
            </a:extLst>
          </p:cNvPr>
          <p:cNvSpPr/>
          <p:nvPr/>
        </p:nvSpPr>
        <p:spPr>
          <a:xfrm>
            <a:off x="0" y="249553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Merkmale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B888D75F-B793-409C-AE1B-713C138F4860}"/>
              </a:ext>
            </a:extLst>
          </p:cNvPr>
          <p:cNvSpPr/>
          <p:nvPr/>
        </p:nvSpPr>
        <p:spPr>
          <a:xfrm>
            <a:off x="0" y="2125783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Allgemeine Information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C76CA35-083A-4D9C-A7EF-7AE5E8A4DE28}"/>
              </a:ext>
            </a:extLst>
          </p:cNvPr>
          <p:cNvSpPr/>
          <p:nvPr/>
        </p:nvSpPr>
        <p:spPr>
          <a:xfrm>
            <a:off x="0" y="3361520"/>
            <a:ext cx="1074198" cy="369747"/>
          </a:xfrm>
          <a:prstGeom prst="rect">
            <a:avLst/>
          </a:prstGeom>
          <a:solidFill>
            <a:srgbClr val="5D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Empfehlungen</a:t>
            </a:r>
          </a:p>
        </p:txBody>
      </p:sp>
    </p:spTree>
    <p:extLst>
      <p:ext uri="{BB962C8B-B14F-4D97-AF65-F5344CB8AC3E}">
        <p14:creationId xmlns:p14="http://schemas.microsoft.com/office/powerpoint/2010/main" val="72221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icot4parents-template" id="{7C217E0C-4D18-4038-91F2-1698C88A4D2C}" vid="{8F0519C3-D4DD-4792-8717-A842F335585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714</Words>
  <Application>Microsoft Office PowerPoint</Application>
  <PresentationFormat>Breitbild</PresentationFormat>
  <Paragraphs>134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</vt:lpstr>
      <vt:lpstr>Seriöses Surfverhalten</vt:lpstr>
      <vt:lpstr>Struktur</vt:lpstr>
      <vt:lpstr>Allgemeine Information</vt:lpstr>
      <vt:lpstr>Merkmale einer zuverlässigen Internetquelle</vt:lpstr>
      <vt:lpstr>Merkmale einer zuverlässigen Internetquelle</vt:lpstr>
      <vt:lpstr>Merkmale einer zuverlässigen Internetquelle</vt:lpstr>
      <vt:lpstr>Merkmale einer zuverlässigen Internetquelle</vt:lpstr>
      <vt:lpstr>Erkennen und Vermeiden von Gefahren</vt:lpstr>
      <vt:lpstr>Erkennen und Vermeiden von Gefahren</vt:lpstr>
      <vt:lpstr>Erkennen und Vermeiden von Gefahren</vt:lpstr>
      <vt:lpstr>Erkennen und Vermeiden von Gefahren</vt:lpstr>
      <vt:lpstr>Erkennen und Vermeiden von Gefahren</vt:lpstr>
      <vt:lpstr>Empfehlungen für Eltern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Betül</dc:creator>
  <cp:lastModifiedBy>T. Betül Sahin</cp:lastModifiedBy>
  <cp:revision>37</cp:revision>
  <dcterms:created xsi:type="dcterms:W3CDTF">2020-02-13T08:36:31Z</dcterms:created>
  <dcterms:modified xsi:type="dcterms:W3CDTF">2021-05-25T10:04:04Z</dcterms:modified>
</cp:coreProperties>
</file>