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102475" cy="9388475"/>
  <p:embeddedFontLs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ZXRmF5Hz3BnM1TM6X48F1Eqob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25" tIns="47100" rIns="94225" bIns="47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25" tIns="47100" rIns="94225" bIns="47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25" tIns="47100" rIns="94225" bIns="47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2798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423614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920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5177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e21ef200a_0_110: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de21ef200a_0_1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77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199385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56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574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010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de21ef200a_0_132: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de21ef200a_0_1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408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295675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01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e21ef200a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de21ef200a_0_0: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82" name="Google Shape;82;gde21ef200a_0_0:notes"/>
          <p:cNvSpPr txBox="1">
            <a:spLocks noGrp="1"/>
          </p:cNvSpPr>
          <p:nvPr>
            <p:ph type="sldNum" idx="12"/>
          </p:nvPr>
        </p:nvSpPr>
        <p:spPr>
          <a:xfrm>
            <a:off x="4023092" y="8917422"/>
            <a:ext cx="3077700" cy="471000"/>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659381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0694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9142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02745d474_0_9: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e02745d474_0_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2732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819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312124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031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GB"/>
              <a:t>Fact checking websites by country: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Germany</a:t>
            </a:r>
            <a:endParaRPr/>
          </a:p>
          <a:p>
            <a:pPr marL="0" lvl="0" indent="0" algn="l" rtl="0">
              <a:lnSpc>
                <a:spcPct val="100000"/>
              </a:lnSpc>
              <a:spcBef>
                <a:spcPts val="0"/>
              </a:spcBef>
              <a:spcAft>
                <a:spcPts val="0"/>
              </a:spcAft>
              <a:buSzPts val="1400"/>
              <a:buNone/>
            </a:pPr>
            <a:r>
              <a:rPr lang="en-GB"/>
              <a:t>www.Volksverpetzer.de , launched by Thomas Laschyk</a:t>
            </a:r>
            <a:endParaRPr/>
          </a:p>
          <a:p>
            <a:pPr marL="0" lvl="0" indent="0" algn="l" rtl="0">
              <a:lnSpc>
                <a:spcPct val="100000"/>
              </a:lnSpc>
              <a:spcBef>
                <a:spcPts val="0"/>
              </a:spcBef>
              <a:spcAft>
                <a:spcPts val="0"/>
              </a:spcAft>
              <a:buSzPts val="1400"/>
              <a:buNone/>
            </a:pPr>
            <a:r>
              <a:rPr lang="en-GB"/>
              <a:t>www.Correctiv.org , launched by "Recherchen für die Gesellschaft gemeinnützige GmbH“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Lithuania</a:t>
            </a:r>
            <a:endParaRPr/>
          </a:p>
          <a:p>
            <a:pPr marL="0" lvl="0" indent="0" algn="l" rtl="0">
              <a:lnSpc>
                <a:spcPct val="100000"/>
              </a:lnSpc>
              <a:spcBef>
                <a:spcPts val="0"/>
              </a:spcBef>
              <a:spcAft>
                <a:spcPts val="0"/>
              </a:spcAft>
              <a:buSzPts val="1400"/>
              <a:buNone/>
            </a:pPr>
            <a:r>
              <a:rPr lang="en-GB"/>
              <a:t>www.Demaskuok.lt and www.Debunk.eu: launched by Delfi and other Lithuanian online media.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Spain</a:t>
            </a:r>
            <a:endParaRPr/>
          </a:p>
          <a:p>
            <a:pPr marL="0" lvl="0" indent="0" algn="l" rtl="0">
              <a:lnSpc>
                <a:spcPct val="100000"/>
              </a:lnSpc>
              <a:spcBef>
                <a:spcPts val="0"/>
              </a:spcBef>
              <a:spcAft>
                <a:spcPts val="0"/>
              </a:spcAft>
              <a:buSzPts val="1400"/>
              <a:buNone/>
            </a:pPr>
            <a:r>
              <a:rPr lang="en-GB"/>
              <a:t>www.Miniver.org  First dedicated fact-checking web in Spain, launched in 2017, with the purpose of debunking fake news. Accredited by Google as fact-checking organization.</a:t>
            </a:r>
            <a:endParaRPr/>
          </a:p>
          <a:p>
            <a:pPr marL="0" lvl="0" indent="0" algn="l" rtl="0">
              <a:lnSpc>
                <a:spcPct val="100000"/>
              </a:lnSpc>
              <a:spcBef>
                <a:spcPts val="0"/>
              </a:spcBef>
              <a:spcAft>
                <a:spcPts val="0"/>
              </a:spcAft>
              <a:buSzPts val="1400"/>
              <a:buNone/>
            </a:pPr>
            <a:r>
              <a:rPr lang="en-GB"/>
              <a:t>www.newtral.es  Newtral - Spanish fact-checking organization. Currently the official news verifier for Facebook Spain</a:t>
            </a:r>
            <a:endParaRPr/>
          </a:p>
          <a:p>
            <a:pPr marL="0" lvl="0" indent="0" algn="l" rtl="0">
              <a:lnSpc>
                <a:spcPct val="100000"/>
              </a:lnSpc>
              <a:spcBef>
                <a:spcPts val="0"/>
              </a:spcBef>
              <a:spcAft>
                <a:spcPts val="0"/>
              </a:spcAft>
              <a:buSzPts val="1400"/>
              <a:buNone/>
            </a:pPr>
            <a:r>
              <a:rPr lang="en-GB"/>
              <a:t>www.Maldita.es  Independent Spanish fact-checking organization.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4" name="Google Shape;134;p5: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65827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890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e21ef200a_0_86:notes"/>
          <p:cNvSpPr txBox="1">
            <a:spLocks noGrp="1"/>
          </p:cNvSpPr>
          <p:nvPr>
            <p:ph type="body" idx="1"/>
          </p:nvPr>
        </p:nvSpPr>
        <p:spPr>
          <a:xfrm>
            <a:off x="710248" y="4518204"/>
            <a:ext cx="5682000" cy="3696600"/>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de21ef200a_0_8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882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8: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258877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825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4"/>
        <p:cNvGrpSpPr/>
        <p:nvPr/>
      </p:nvGrpSpPr>
      <p:grpSpPr>
        <a:xfrm>
          <a:off x="0" y="0"/>
          <a:ext cx="0" cy="0"/>
          <a:chOff x="0" y="0"/>
          <a:chExt cx="0" cy="0"/>
        </a:xfrm>
      </p:grpSpPr>
      <p:pic>
        <p:nvPicPr>
          <p:cNvPr id="15" name="Google Shape;15;p25"/>
          <p:cNvPicPr preferRelativeResize="0"/>
          <p:nvPr/>
        </p:nvPicPr>
        <p:blipFill rotWithShape="1">
          <a:blip r:embed="rId2">
            <a:alphaModFix/>
          </a:blip>
          <a:srcRect/>
          <a:stretch/>
        </p:blipFill>
        <p:spPr>
          <a:xfrm>
            <a:off x="9856788" y="139700"/>
            <a:ext cx="1925637" cy="646113"/>
          </a:xfrm>
          <a:prstGeom prst="rect">
            <a:avLst/>
          </a:prstGeom>
          <a:solidFill>
            <a:srgbClr val="FFFFFF"/>
          </a:solidFill>
          <a:ln>
            <a:noFill/>
          </a:ln>
        </p:spPr>
      </p:pic>
      <p:sp>
        <p:nvSpPr>
          <p:cNvPr id="16" name="Google Shape;16;p25"/>
          <p:cNvSpPr/>
          <p:nvPr/>
        </p:nvSpPr>
        <p:spPr>
          <a:xfrm>
            <a:off x="0" y="1447800"/>
            <a:ext cx="1008063" cy="792163"/>
          </a:xfrm>
          <a:prstGeom prst="flowChartDelay">
            <a:avLst/>
          </a:prstGeom>
          <a:solidFill>
            <a:srgbClr val="5D9C4E"/>
          </a:solidFill>
          <a:ln w="12700" cap="flat" cmpd="sng">
            <a:solidFill>
              <a:srgbClr val="5D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 name="Google Shape;17;p25"/>
          <p:cNvSpPr/>
          <p:nvPr/>
        </p:nvSpPr>
        <p:spPr>
          <a:xfrm>
            <a:off x="0" y="1892300"/>
            <a:ext cx="1008063" cy="792163"/>
          </a:xfrm>
          <a:prstGeom prst="flowChartDelay">
            <a:avLst/>
          </a:prstGeom>
          <a:solidFill>
            <a:srgbClr val="FC9236"/>
          </a:solidFill>
          <a:ln w="12700" cap="flat" cmpd="sng">
            <a:solidFill>
              <a:srgbClr val="FC9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8" name="Google Shape;18;p25"/>
          <p:cNvPicPr preferRelativeResize="0"/>
          <p:nvPr/>
        </p:nvPicPr>
        <p:blipFill rotWithShape="1">
          <a:blip r:embed="rId3">
            <a:alphaModFix/>
          </a:blip>
          <a:srcRect/>
          <a:stretch/>
        </p:blipFill>
        <p:spPr>
          <a:xfrm>
            <a:off x="10545763" y="6115050"/>
            <a:ext cx="1236662" cy="468313"/>
          </a:xfrm>
          <a:prstGeom prst="rect">
            <a:avLst/>
          </a:prstGeom>
          <a:noFill/>
          <a:ln>
            <a:noFill/>
          </a:ln>
        </p:spPr>
      </p:pic>
      <p:pic>
        <p:nvPicPr>
          <p:cNvPr id="19" name="Google Shape;19;p25"/>
          <p:cNvPicPr preferRelativeResize="0"/>
          <p:nvPr/>
        </p:nvPicPr>
        <p:blipFill rotWithShape="1">
          <a:blip r:embed="rId4">
            <a:alphaModFix/>
          </a:blip>
          <a:srcRect/>
          <a:stretch/>
        </p:blipFill>
        <p:spPr>
          <a:xfrm>
            <a:off x="3932238" y="6007100"/>
            <a:ext cx="1358900" cy="684213"/>
          </a:xfrm>
          <a:prstGeom prst="rect">
            <a:avLst/>
          </a:prstGeom>
          <a:noFill/>
          <a:ln>
            <a:noFill/>
          </a:ln>
        </p:spPr>
      </p:pic>
      <p:pic>
        <p:nvPicPr>
          <p:cNvPr id="20" name="Google Shape;20;p25"/>
          <p:cNvPicPr preferRelativeResize="0"/>
          <p:nvPr/>
        </p:nvPicPr>
        <p:blipFill rotWithShape="1">
          <a:blip r:embed="rId5">
            <a:alphaModFix/>
          </a:blip>
          <a:srcRect/>
          <a:stretch/>
        </p:blipFill>
        <p:spPr>
          <a:xfrm>
            <a:off x="7513638" y="5880100"/>
            <a:ext cx="941387" cy="936625"/>
          </a:xfrm>
          <a:prstGeom prst="rect">
            <a:avLst/>
          </a:prstGeom>
          <a:noFill/>
          <a:ln>
            <a:noFill/>
          </a:ln>
        </p:spPr>
      </p:pic>
      <p:pic>
        <p:nvPicPr>
          <p:cNvPr id="21" name="Google Shape;21;p25"/>
          <p:cNvPicPr preferRelativeResize="0"/>
          <p:nvPr/>
        </p:nvPicPr>
        <p:blipFill rotWithShape="1">
          <a:blip r:embed="rId6">
            <a:alphaModFix/>
          </a:blip>
          <a:srcRect/>
          <a:stretch/>
        </p:blipFill>
        <p:spPr>
          <a:xfrm>
            <a:off x="304800" y="5822950"/>
            <a:ext cx="1404938" cy="1050925"/>
          </a:xfrm>
          <a:prstGeom prst="rect">
            <a:avLst/>
          </a:prstGeom>
          <a:noFill/>
          <a:ln>
            <a:noFill/>
          </a:ln>
        </p:spPr>
      </p:pic>
      <p:pic>
        <p:nvPicPr>
          <p:cNvPr id="22" name="Google Shape;22;p25" descr="U:\02.Veikla\07.Renginiai\Renginiu bylos\2015\5R78 KA2 Start-up\002 Papildomos medziagos rengimas\PRAKTINIS VADOVAS DOTACIJU GAVEJAMS\Praktinio vadovo priedai\17 priedas. EU veliava_funded.jpg"/>
          <p:cNvPicPr preferRelativeResize="0"/>
          <p:nvPr/>
        </p:nvPicPr>
        <p:blipFill rotWithShape="1">
          <a:blip r:embed="rId7">
            <a:alphaModFix/>
          </a:blip>
          <a:srcRect/>
          <a:stretch/>
        </p:blipFill>
        <p:spPr>
          <a:xfrm>
            <a:off x="315913" y="223838"/>
            <a:ext cx="2478087" cy="536575"/>
          </a:xfrm>
          <a:prstGeom prst="rect">
            <a:avLst/>
          </a:prstGeom>
          <a:noFill/>
          <a:ln>
            <a:noFill/>
          </a:ln>
        </p:spPr>
      </p:pic>
      <p:sp>
        <p:nvSpPr>
          <p:cNvPr id="23" name="Google Shape;23;p25"/>
          <p:cNvSpPr txBox="1">
            <a:spLocks noGrp="1"/>
          </p:cNvSpPr>
          <p:nvPr>
            <p:ph type="ctrTitle"/>
          </p:nvPr>
        </p:nvSpPr>
        <p:spPr>
          <a:xfrm>
            <a:off x="1524000" y="1389064"/>
            <a:ext cx="9944100" cy="15019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pic>
        <p:nvPicPr>
          <p:cNvPr id="25" name="Google Shape;25;p26"/>
          <p:cNvPicPr preferRelativeResize="0"/>
          <p:nvPr/>
        </p:nvPicPr>
        <p:blipFill rotWithShape="1">
          <a:blip r:embed="rId2">
            <a:alphaModFix/>
          </a:blip>
          <a:srcRect/>
          <a:stretch/>
        </p:blipFill>
        <p:spPr>
          <a:xfrm>
            <a:off x="10104438" y="519113"/>
            <a:ext cx="1925637" cy="646112"/>
          </a:xfrm>
          <a:prstGeom prst="rect">
            <a:avLst/>
          </a:prstGeom>
          <a:solidFill>
            <a:srgbClr val="FFFFFF"/>
          </a:solidFill>
          <a:ln>
            <a:noFill/>
          </a:ln>
        </p:spPr>
      </p:pic>
      <p:sp>
        <p:nvSpPr>
          <p:cNvPr id="26" name="Google Shape;26;p26"/>
          <p:cNvSpPr/>
          <p:nvPr/>
        </p:nvSpPr>
        <p:spPr>
          <a:xfrm>
            <a:off x="0" y="358775"/>
            <a:ext cx="708025" cy="593725"/>
          </a:xfrm>
          <a:prstGeom prst="flowChartDelay">
            <a:avLst/>
          </a:prstGeom>
          <a:solidFill>
            <a:srgbClr val="5D9C4E"/>
          </a:solidFill>
          <a:ln w="12700" cap="flat" cmpd="sng">
            <a:solidFill>
              <a:srgbClr val="5D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27;p26"/>
          <p:cNvSpPr/>
          <p:nvPr/>
        </p:nvSpPr>
        <p:spPr>
          <a:xfrm>
            <a:off x="0" y="647700"/>
            <a:ext cx="708025" cy="636588"/>
          </a:xfrm>
          <a:prstGeom prst="flowChartDelay">
            <a:avLst/>
          </a:prstGeom>
          <a:solidFill>
            <a:srgbClr val="FC9236"/>
          </a:solidFill>
          <a:ln w="12700" cap="flat" cmpd="sng">
            <a:solidFill>
              <a:srgbClr val="FC9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 name="Google Shape;28;p26"/>
          <p:cNvPicPr preferRelativeResize="0"/>
          <p:nvPr/>
        </p:nvPicPr>
        <p:blipFill rotWithShape="1">
          <a:blip r:embed="rId3">
            <a:alphaModFix/>
          </a:blip>
          <a:srcRect/>
          <a:stretch/>
        </p:blipFill>
        <p:spPr>
          <a:xfrm>
            <a:off x="4014788" y="6238875"/>
            <a:ext cx="2909887" cy="600075"/>
          </a:xfrm>
          <a:prstGeom prst="rect">
            <a:avLst/>
          </a:prstGeom>
          <a:noFill/>
          <a:ln>
            <a:noFill/>
          </a:ln>
        </p:spPr>
      </p:pic>
      <p:pic>
        <p:nvPicPr>
          <p:cNvPr id="29" name="Google Shape;29;p26"/>
          <p:cNvPicPr preferRelativeResize="0"/>
          <p:nvPr/>
        </p:nvPicPr>
        <p:blipFill rotWithShape="1">
          <a:blip r:embed="rId4">
            <a:alphaModFix/>
          </a:blip>
          <a:srcRect/>
          <a:stretch/>
        </p:blipFill>
        <p:spPr>
          <a:xfrm>
            <a:off x="176213" y="6364288"/>
            <a:ext cx="1892300" cy="409575"/>
          </a:xfrm>
          <a:prstGeom prst="rect">
            <a:avLst/>
          </a:prstGeom>
          <a:noFill/>
          <a:ln>
            <a:noFill/>
          </a:ln>
        </p:spPr>
      </p:pic>
      <p:sp>
        <p:nvSpPr>
          <p:cNvPr id="30" name="Google Shape;30;p26"/>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635125"/>
            <a:ext cx="10515600" cy="45418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F6F6F"/>
              </a:buClr>
              <a:buSzPts val="2800"/>
              <a:buFont typeface="Calibri"/>
              <a:buChar char="•"/>
              <a:defRPr/>
            </a:lvl1pPr>
            <a:lvl2pPr marL="914400" lvl="1" indent="-381000" algn="l">
              <a:lnSpc>
                <a:spcPct val="90000"/>
              </a:lnSpc>
              <a:spcBef>
                <a:spcPts val="500"/>
              </a:spcBef>
              <a:spcAft>
                <a:spcPts val="0"/>
              </a:spcAft>
              <a:buClr>
                <a:srgbClr val="6F6F6F"/>
              </a:buClr>
              <a:buSzPts val="2400"/>
              <a:buFont typeface="Calibri"/>
              <a:buChar char="•"/>
              <a:defRPr/>
            </a:lvl2pPr>
            <a:lvl3pPr marL="1371600" lvl="2" indent="-355600" algn="l">
              <a:lnSpc>
                <a:spcPct val="90000"/>
              </a:lnSpc>
              <a:spcBef>
                <a:spcPts val="500"/>
              </a:spcBef>
              <a:spcAft>
                <a:spcPts val="0"/>
              </a:spcAft>
              <a:buClr>
                <a:srgbClr val="6F6F6F"/>
              </a:buClr>
              <a:buSzPts val="2000"/>
              <a:buFont typeface="Calibri"/>
              <a:buChar char="•"/>
              <a:defRPr/>
            </a:lvl3pPr>
            <a:lvl4pPr marL="1828800" lvl="3" indent="-342900" algn="l">
              <a:lnSpc>
                <a:spcPct val="90000"/>
              </a:lnSpc>
              <a:spcBef>
                <a:spcPts val="500"/>
              </a:spcBef>
              <a:spcAft>
                <a:spcPts val="0"/>
              </a:spcAft>
              <a:buClr>
                <a:srgbClr val="6F6F6F"/>
              </a:buClr>
              <a:buSzPts val="1800"/>
              <a:buFont typeface="Calibri"/>
              <a:buChar char="•"/>
              <a:defRPr/>
            </a:lvl4pPr>
            <a:lvl5pPr marL="2286000" lvl="4" indent="-342900" algn="l">
              <a:lnSpc>
                <a:spcPct val="90000"/>
              </a:lnSpc>
              <a:spcBef>
                <a:spcPts val="500"/>
              </a:spcBef>
              <a:spcAft>
                <a:spcPts val="0"/>
              </a:spcAft>
              <a:buClr>
                <a:srgbClr val="6F6F6F"/>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7391400" y="65087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Calibri"/>
                <a:ea typeface="Calibri"/>
                <a:cs typeface="Calibri"/>
                <a:sym typeface="Calibri"/>
              </a:rPr>
              <a:t>Project-Nr: 2019-1-LT01-KA204-060481</a:t>
            </a: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p:cSld name="Zwei Inhalte">
    <p:spTree>
      <p:nvGrpSpPr>
        <p:cNvPr id="1" name="Shape 33"/>
        <p:cNvGrpSpPr/>
        <p:nvPr/>
      </p:nvGrpSpPr>
      <p:grpSpPr>
        <a:xfrm>
          <a:off x="0" y="0"/>
          <a:ext cx="0" cy="0"/>
          <a:chOff x="0" y="0"/>
          <a:chExt cx="0" cy="0"/>
        </a:xfrm>
      </p:grpSpPr>
      <p:pic>
        <p:nvPicPr>
          <p:cNvPr id="34" name="Google Shape;34;p27"/>
          <p:cNvPicPr preferRelativeResize="0"/>
          <p:nvPr/>
        </p:nvPicPr>
        <p:blipFill rotWithShape="1">
          <a:blip r:embed="rId2">
            <a:alphaModFix/>
          </a:blip>
          <a:srcRect/>
          <a:stretch/>
        </p:blipFill>
        <p:spPr>
          <a:xfrm>
            <a:off x="10707978" y="222250"/>
            <a:ext cx="1291643" cy="433387"/>
          </a:xfrm>
          <a:prstGeom prst="rect">
            <a:avLst/>
          </a:prstGeom>
          <a:solidFill>
            <a:srgbClr val="FFFFFF"/>
          </a:solidFill>
          <a:ln>
            <a:noFill/>
          </a:ln>
        </p:spPr>
      </p:pic>
      <p:sp>
        <p:nvSpPr>
          <p:cNvPr id="35" name="Google Shape;35;p27"/>
          <p:cNvSpPr/>
          <p:nvPr/>
        </p:nvSpPr>
        <p:spPr>
          <a:xfrm>
            <a:off x="0" y="358775"/>
            <a:ext cx="587375" cy="517227"/>
          </a:xfrm>
          <a:prstGeom prst="flowChartDelay">
            <a:avLst/>
          </a:prstGeom>
          <a:solidFill>
            <a:srgbClr val="5D9C4E"/>
          </a:solidFill>
          <a:ln w="12700" cap="flat" cmpd="sng">
            <a:solidFill>
              <a:srgbClr val="5D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36;p27"/>
          <p:cNvSpPr/>
          <p:nvPr/>
        </p:nvSpPr>
        <p:spPr>
          <a:xfrm>
            <a:off x="0" y="647700"/>
            <a:ext cx="587375" cy="554567"/>
          </a:xfrm>
          <a:prstGeom prst="flowChartDelay">
            <a:avLst/>
          </a:prstGeom>
          <a:solidFill>
            <a:srgbClr val="FC9236"/>
          </a:solidFill>
          <a:ln w="12700" cap="flat" cmpd="sng">
            <a:solidFill>
              <a:srgbClr val="FC9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 name="Google Shape;37;p27"/>
          <p:cNvPicPr preferRelativeResize="0"/>
          <p:nvPr/>
        </p:nvPicPr>
        <p:blipFill rotWithShape="1">
          <a:blip r:embed="rId3">
            <a:alphaModFix/>
          </a:blip>
          <a:srcRect/>
          <a:stretch/>
        </p:blipFill>
        <p:spPr>
          <a:xfrm>
            <a:off x="4318000" y="6301403"/>
            <a:ext cx="2606675" cy="537547"/>
          </a:xfrm>
          <a:prstGeom prst="rect">
            <a:avLst/>
          </a:prstGeom>
          <a:noFill/>
          <a:ln>
            <a:noFill/>
          </a:ln>
        </p:spPr>
      </p:pic>
      <p:pic>
        <p:nvPicPr>
          <p:cNvPr id="38" name="Google Shape;38;p27"/>
          <p:cNvPicPr preferRelativeResize="0"/>
          <p:nvPr/>
        </p:nvPicPr>
        <p:blipFill rotWithShape="1">
          <a:blip r:embed="rId4">
            <a:alphaModFix/>
          </a:blip>
          <a:srcRect/>
          <a:stretch/>
        </p:blipFill>
        <p:spPr>
          <a:xfrm>
            <a:off x="176213" y="6364288"/>
            <a:ext cx="1892300" cy="409575"/>
          </a:xfrm>
          <a:prstGeom prst="rect">
            <a:avLst/>
          </a:prstGeom>
          <a:noFill/>
          <a:ln>
            <a:noFill/>
          </a:ln>
        </p:spPr>
      </p:pic>
      <p:sp>
        <p:nvSpPr>
          <p:cNvPr id="39" name="Google Shape;39;p27"/>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F6F6F"/>
              </a:buClr>
              <a:buSzPts val="2800"/>
              <a:buFont typeface="Calibri"/>
              <a:buChar char="•"/>
              <a:defRPr sz="2800">
                <a:solidFill>
                  <a:srgbClr val="6F6F6F"/>
                </a:solidFill>
                <a:latin typeface="Calibri"/>
                <a:ea typeface="Calibri"/>
                <a:cs typeface="Calibri"/>
                <a:sym typeface="Calibri"/>
              </a:defRPr>
            </a:lvl1pPr>
            <a:lvl2pPr marL="914400" lvl="1" indent="-381000" algn="l">
              <a:lnSpc>
                <a:spcPct val="90000"/>
              </a:lnSpc>
              <a:spcBef>
                <a:spcPts val="500"/>
              </a:spcBef>
              <a:spcAft>
                <a:spcPts val="0"/>
              </a:spcAft>
              <a:buClr>
                <a:srgbClr val="6F6F6F"/>
              </a:buClr>
              <a:buSzPts val="2400"/>
              <a:buFont typeface="Calibri"/>
              <a:buChar char="•"/>
              <a:defRPr/>
            </a:lvl2pPr>
            <a:lvl3pPr marL="1371600" lvl="2" indent="-355600" algn="l">
              <a:lnSpc>
                <a:spcPct val="90000"/>
              </a:lnSpc>
              <a:spcBef>
                <a:spcPts val="500"/>
              </a:spcBef>
              <a:spcAft>
                <a:spcPts val="0"/>
              </a:spcAft>
              <a:buClr>
                <a:srgbClr val="6F6F6F"/>
              </a:buClr>
              <a:buSzPts val="2000"/>
              <a:buFont typeface="Calibri"/>
              <a:buChar char="•"/>
              <a:defRPr/>
            </a:lvl3pPr>
            <a:lvl4pPr marL="1828800" lvl="3" indent="-342900" algn="l">
              <a:lnSpc>
                <a:spcPct val="90000"/>
              </a:lnSpc>
              <a:spcBef>
                <a:spcPts val="500"/>
              </a:spcBef>
              <a:spcAft>
                <a:spcPts val="0"/>
              </a:spcAft>
              <a:buClr>
                <a:srgbClr val="6F6F6F"/>
              </a:buClr>
              <a:buSzPts val="1800"/>
              <a:buFont typeface="Calibri"/>
              <a:buChar char="•"/>
              <a:defRPr/>
            </a:lvl4pPr>
            <a:lvl5pPr marL="2286000" lvl="4" indent="-342900" algn="l">
              <a:lnSpc>
                <a:spcPct val="90000"/>
              </a:lnSpc>
              <a:spcBef>
                <a:spcPts val="500"/>
              </a:spcBef>
              <a:spcAft>
                <a:spcPts val="0"/>
              </a:spcAft>
              <a:buClr>
                <a:srgbClr val="6F6F6F"/>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553200" y="1825625"/>
            <a:ext cx="5181600" cy="45037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F6F6F"/>
              </a:buClr>
              <a:buSzPts val="2800"/>
              <a:buFont typeface="Calibri"/>
              <a:buChar char="•"/>
              <a:defRPr sz="2800">
                <a:solidFill>
                  <a:srgbClr val="6F6F6F"/>
                </a:solidFill>
                <a:latin typeface="Calibri"/>
                <a:ea typeface="Calibri"/>
                <a:cs typeface="Calibri"/>
                <a:sym typeface="Calibri"/>
              </a:defRPr>
            </a:lvl1pPr>
            <a:lvl2pPr marL="914400" lvl="1" indent="-381000" algn="l">
              <a:lnSpc>
                <a:spcPct val="90000"/>
              </a:lnSpc>
              <a:spcBef>
                <a:spcPts val="500"/>
              </a:spcBef>
              <a:spcAft>
                <a:spcPts val="0"/>
              </a:spcAft>
              <a:buClr>
                <a:srgbClr val="6F6F6F"/>
              </a:buClr>
              <a:buSzPts val="2400"/>
              <a:buFont typeface="Calibri"/>
              <a:buChar char="•"/>
              <a:defRPr/>
            </a:lvl2pPr>
            <a:lvl3pPr marL="1371600" lvl="2" indent="-355600" algn="l">
              <a:lnSpc>
                <a:spcPct val="90000"/>
              </a:lnSpc>
              <a:spcBef>
                <a:spcPts val="500"/>
              </a:spcBef>
              <a:spcAft>
                <a:spcPts val="0"/>
              </a:spcAft>
              <a:buClr>
                <a:srgbClr val="6F6F6F"/>
              </a:buClr>
              <a:buSzPts val="2000"/>
              <a:buFont typeface="Calibri"/>
              <a:buChar char="•"/>
              <a:defRPr/>
            </a:lvl3pPr>
            <a:lvl4pPr marL="1828800" lvl="3" indent="-342900" algn="l">
              <a:lnSpc>
                <a:spcPct val="90000"/>
              </a:lnSpc>
              <a:spcBef>
                <a:spcPts val="500"/>
              </a:spcBef>
              <a:spcAft>
                <a:spcPts val="0"/>
              </a:spcAft>
              <a:buClr>
                <a:srgbClr val="6F6F6F"/>
              </a:buClr>
              <a:buSzPts val="1800"/>
              <a:buFont typeface="Calibri"/>
              <a:buChar char="•"/>
              <a:defRPr/>
            </a:lvl4pPr>
            <a:lvl5pPr marL="2286000" lvl="4" indent="-342900" algn="l">
              <a:lnSpc>
                <a:spcPct val="90000"/>
              </a:lnSpc>
              <a:spcBef>
                <a:spcPts val="500"/>
              </a:spcBef>
              <a:spcAft>
                <a:spcPts val="0"/>
              </a:spcAft>
              <a:buClr>
                <a:srgbClr val="6F6F6F"/>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ftr" idx="1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43"/>
        <p:cNvGrpSpPr/>
        <p:nvPr/>
      </p:nvGrpSpPr>
      <p:grpSpPr>
        <a:xfrm>
          <a:off x="0" y="0"/>
          <a:ext cx="0" cy="0"/>
          <a:chOff x="0" y="0"/>
          <a:chExt cx="0" cy="0"/>
        </a:xfrm>
      </p:grpSpPr>
      <p:pic>
        <p:nvPicPr>
          <p:cNvPr id="44" name="Google Shape;44;p28"/>
          <p:cNvPicPr preferRelativeResize="0"/>
          <p:nvPr/>
        </p:nvPicPr>
        <p:blipFill rotWithShape="1">
          <a:blip r:embed="rId2">
            <a:alphaModFix/>
          </a:blip>
          <a:srcRect/>
          <a:stretch/>
        </p:blipFill>
        <p:spPr>
          <a:xfrm>
            <a:off x="10515600" y="159432"/>
            <a:ext cx="1455208" cy="488268"/>
          </a:xfrm>
          <a:prstGeom prst="rect">
            <a:avLst/>
          </a:prstGeom>
          <a:solidFill>
            <a:srgbClr val="FFFFFF"/>
          </a:solidFill>
          <a:ln>
            <a:noFill/>
          </a:ln>
        </p:spPr>
      </p:pic>
      <p:sp>
        <p:nvSpPr>
          <p:cNvPr id="45" name="Google Shape;45;p28"/>
          <p:cNvSpPr/>
          <p:nvPr/>
        </p:nvSpPr>
        <p:spPr>
          <a:xfrm>
            <a:off x="1" y="358775"/>
            <a:ext cx="584200" cy="482679"/>
          </a:xfrm>
          <a:prstGeom prst="flowChartDelay">
            <a:avLst/>
          </a:prstGeom>
          <a:solidFill>
            <a:srgbClr val="5D9C4E"/>
          </a:solidFill>
          <a:ln w="12700" cap="flat" cmpd="sng">
            <a:solidFill>
              <a:srgbClr val="5D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 name="Google Shape;46;p28"/>
          <p:cNvSpPr/>
          <p:nvPr/>
        </p:nvSpPr>
        <p:spPr>
          <a:xfrm>
            <a:off x="1" y="647700"/>
            <a:ext cx="584200" cy="517525"/>
          </a:xfrm>
          <a:prstGeom prst="flowChartDelay">
            <a:avLst/>
          </a:prstGeom>
          <a:solidFill>
            <a:srgbClr val="FC9236"/>
          </a:solidFill>
          <a:ln w="12700" cap="flat" cmpd="sng">
            <a:solidFill>
              <a:srgbClr val="FC9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7" name="Google Shape;47;p28"/>
          <p:cNvPicPr preferRelativeResize="0"/>
          <p:nvPr/>
        </p:nvPicPr>
        <p:blipFill rotWithShape="1">
          <a:blip r:embed="rId3">
            <a:alphaModFix/>
          </a:blip>
          <a:srcRect/>
          <a:stretch/>
        </p:blipFill>
        <p:spPr>
          <a:xfrm>
            <a:off x="4428067" y="6324101"/>
            <a:ext cx="2496608" cy="514849"/>
          </a:xfrm>
          <a:prstGeom prst="rect">
            <a:avLst/>
          </a:prstGeom>
          <a:noFill/>
          <a:ln>
            <a:noFill/>
          </a:ln>
        </p:spPr>
      </p:pic>
      <p:pic>
        <p:nvPicPr>
          <p:cNvPr id="48" name="Google Shape;48;p28"/>
          <p:cNvPicPr preferRelativeResize="0"/>
          <p:nvPr/>
        </p:nvPicPr>
        <p:blipFill rotWithShape="1">
          <a:blip r:embed="rId4">
            <a:alphaModFix/>
          </a:blip>
          <a:srcRect/>
          <a:stretch/>
        </p:blipFill>
        <p:spPr>
          <a:xfrm>
            <a:off x="176213" y="6364288"/>
            <a:ext cx="1892300" cy="409575"/>
          </a:xfrm>
          <a:prstGeom prst="rect">
            <a:avLst/>
          </a:prstGeom>
          <a:noFill/>
          <a:ln>
            <a:noFill/>
          </a:ln>
        </p:spPr>
      </p:pic>
      <p:sp>
        <p:nvSpPr>
          <p:cNvPr id="49" name="Google Shape;49;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F6F6F"/>
              </a:buClr>
              <a:buSzPts val="2400"/>
              <a:buFont typeface="Calibri"/>
              <a:buNone/>
              <a:defRPr sz="2400" b="1"/>
            </a:lvl1pPr>
            <a:lvl2pPr marL="914400" lvl="1" indent="-228600" algn="l">
              <a:lnSpc>
                <a:spcPct val="90000"/>
              </a:lnSpc>
              <a:spcBef>
                <a:spcPts val="500"/>
              </a:spcBef>
              <a:spcAft>
                <a:spcPts val="0"/>
              </a:spcAft>
              <a:buClr>
                <a:srgbClr val="6F6F6F"/>
              </a:buClr>
              <a:buSzPts val="2000"/>
              <a:buFont typeface="Calibri"/>
              <a:buNone/>
              <a:defRPr sz="2000" b="1"/>
            </a:lvl2pPr>
            <a:lvl3pPr marL="1371600" lvl="2" indent="-228600" algn="l">
              <a:lnSpc>
                <a:spcPct val="90000"/>
              </a:lnSpc>
              <a:spcBef>
                <a:spcPts val="500"/>
              </a:spcBef>
              <a:spcAft>
                <a:spcPts val="0"/>
              </a:spcAft>
              <a:buClr>
                <a:srgbClr val="6F6F6F"/>
              </a:buClr>
              <a:buSzPts val="1800"/>
              <a:buFont typeface="Calibri"/>
              <a:buNone/>
              <a:defRPr sz="1800" b="1"/>
            </a:lvl3pPr>
            <a:lvl4pPr marL="1828800" lvl="3" indent="-228600" algn="l">
              <a:lnSpc>
                <a:spcPct val="90000"/>
              </a:lnSpc>
              <a:spcBef>
                <a:spcPts val="500"/>
              </a:spcBef>
              <a:spcAft>
                <a:spcPts val="0"/>
              </a:spcAft>
              <a:buClr>
                <a:srgbClr val="6F6F6F"/>
              </a:buClr>
              <a:buSzPts val="1600"/>
              <a:buFont typeface="Calibri"/>
              <a:buNone/>
              <a:defRPr sz="1600" b="1"/>
            </a:lvl4pPr>
            <a:lvl5pPr marL="2286000" lvl="4" indent="-228600" algn="l">
              <a:lnSpc>
                <a:spcPct val="90000"/>
              </a:lnSpc>
              <a:spcBef>
                <a:spcPts val="500"/>
              </a:spcBef>
              <a:spcAft>
                <a:spcPts val="0"/>
              </a:spcAft>
              <a:buClr>
                <a:srgbClr val="6F6F6F"/>
              </a:buClr>
              <a:buSzPts val="1600"/>
              <a:buFont typeface="Calibri"/>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8"/>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F6F6F"/>
              </a:buClr>
              <a:buSzPts val="2400"/>
              <a:buFont typeface="Calibri"/>
              <a:buNone/>
              <a:defRPr sz="2400" b="1"/>
            </a:lvl1pPr>
            <a:lvl2pPr marL="914400" lvl="1" indent="-228600" algn="l">
              <a:lnSpc>
                <a:spcPct val="90000"/>
              </a:lnSpc>
              <a:spcBef>
                <a:spcPts val="500"/>
              </a:spcBef>
              <a:spcAft>
                <a:spcPts val="0"/>
              </a:spcAft>
              <a:buClr>
                <a:srgbClr val="6F6F6F"/>
              </a:buClr>
              <a:buSzPts val="2000"/>
              <a:buFont typeface="Calibri"/>
              <a:buNone/>
              <a:defRPr sz="2000" b="1"/>
            </a:lvl2pPr>
            <a:lvl3pPr marL="1371600" lvl="2" indent="-228600" algn="l">
              <a:lnSpc>
                <a:spcPct val="90000"/>
              </a:lnSpc>
              <a:spcBef>
                <a:spcPts val="500"/>
              </a:spcBef>
              <a:spcAft>
                <a:spcPts val="0"/>
              </a:spcAft>
              <a:buClr>
                <a:srgbClr val="6F6F6F"/>
              </a:buClr>
              <a:buSzPts val="1800"/>
              <a:buFont typeface="Calibri"/>
              <a:buNone/>
              <a:defRPr sz="1800" b="1"/>
            </a:lvl3pPr>
            <a:lvl4pPr marL="1828800" lvl="3" indent="-228600" algn="l">
              <a:lnSpc>
                <a:spcPct val="90000"/>
              </a:lnSpc>
              <a:spcBef>
                <a:spcPts val="500"/>
              </a:spcBef>
              <a:spcAft>
                <a:spcPts val="0"/>
              </a:spcAft>
              <a:buClr>
                <a:srgbClr val="6F6F6F"/>
              </a:buClr>
              <a:buSzPts val="1600"/>
              <a:buFont typeface="Calibri"/>
              <a:buNone/>
              <a:defRPr sz="1600" b="1"/>
            </a:lvl4pPr>
            <a:lvl5pPr marL="2286000" lvl="4" indent="-228600" algn="l">
              <a:lnSpc>
                <a:spcPct val="90000"/>
              </a:lnSpc>
              <a:spcBef>
                <a:spcPts val="500"/>
              </a:spcBef>
              <a:spcAft>
                <a:spcPts val="0"/>
              </a:spcAft>
              <a:buClr>
                <a:srgbClr val="6F6F6F"/>
              </a:buClr>
              <a:buSzPts val="1600"/>
              <a:buFont typeface="Calibri"/>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8"/>
          <p:cNvSpPr txBox="1">
            <a:spLocks noGrp="1"/>
          </p:cNvSpPr>
          <p:nvPr>
            <p:ph type="body" idx="3"/>
          </p:nvPr>
        </p:nvSpPr>
        <p:spPr>
          <a:xfrm>
            <a:off x="839786" y="2585401"/>
            <a:ext cx="5181600" cy="361039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F6F6F"/>
              </a:buClr>
              <a:buSzPts val="2800"/>
              <a:buFont typeface="Calibri"/>
              <a:buChar char="•"/>
              <a:defRPr sz="2800">
                <a:solidFill>
                  <a:srgbClr val="6F6F6F"/>
                </a:solidFill>
                <a:latin typeface="Calibri"/>
                <a:ea typeface="Calibri"/>
                <a:cs typeface="Calibri"/>
                <a:sym typeface="Calibri"/>
              </a:defRPr>
            </a:lvl1pPr>
            <a:lvl2pPr marL="914400" lvl="1" indent="-381000" algn="l">
              <a:lnSpc>
                <a:spcPct val="90000"/>
              </a:lnSpc>
              <a:spcBef>
                <a:spcPts val="500"/>
              </a:spcBef>
              <a:spcAft>
                <a:spcPts val="0"/>
              </a:spcAft>
              <a:buClr>
                <a:srgbClr val="6F6F6F"/>
              </a:buClr>
              <a:buSzPts val="2400"/>
              <a:buFont typeface="Calibri"/>
              <a:buChar char="•"/>
              <a:defRPr/>
            </a:lvl2pPr>
            <a:lvl3pPr marL="1371600" lvl="2" indent="-355600" algn="l">
              <a:lnSpc>
                <a:spcPct val="90000"/>
              </a:lnSpc>
              <a:spcBef>
                <a:spcPts val="500"/>
              </a:spcBef>
              <a:spcAft>
                <a:spcPts val="0"/>
              </a:spcAft>
              <a:buClr>
                <a:srgbClr val="6F6F6F"/>
              </a:buClr>
              <a:buSzPts val="2000"/>
              <a:buFont typeface="Calibri"/>
              <a:buChar char="•"/>
              <a:defRPr/>
            </a:lvl3pPr>
            <a:lvl4pPr marL="1828800" lvl="3" indent="-342900" algn="l">
              <a:lnSpc>
                <a:spcPct val="90000"/>
              </a:lnSpc>
              <a:spcBef>
                <a:spcPts val="500"/>
              </a:spcBef>
              <a:spcAft>
                <a:spcPts val="0"/>
              </a:spcAft>
              <a:buClr>
                <a:srgbClr val="6F6F6F"/>
              </a:buClr>
              <a:buSzPts val="1800"/>
              <a:buFont typeface="Calibri"/>
              <a:buChar char="•"/>
              <a:defRPr/>
            </a:lvl4pPr>
            <a:lvl5pPr marL="2286000" lvl="4" indent="-342900" algn="l">
              <a:lnSpc>
                <a:spcPct val="90000"/>
              </a:lnSpc>
              <a:spcBef>
                <a:spcPts val="500"/>
              </a:spcBef>
              <a:spcAft>
                <a:spcPts val="0"/>
              </a:spcAft>
              <a:buClr>
                <a:srgbClr val="6F6F6F"/>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4"/>
          </p:nvPr>
        </p:nvSpPr>
        <p:spPr>
          <a:xfrm>
            <a:off x="6172994" y="2585401"/>
            <a:ext cx="5181600" cy="361039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6F6F6F"/>
              </a:buClr>
              <a:buSzPts val="2800"/>
              <a:buFont typeface="Calibri"/>
              <a:buChar char="•"/>
              <a:defRPr sz="2800">
                <a:solidFill>
                  <a:srgbClr val="6F6F6F"/>
                </a:solidFill>
                <a:latin typeface="Calibri"/>
                <a:ea typeface="Calibri"/>
                <a:cs typeface="Calibri"/>
                <a:sym typeface="Calibri"/>
              </a:defRPr>
            </a:lvl1pPr>
            <a:lvl2pPr marL="914400" lvl="1" indent="-381000" algn="l">
              <a:lnSpc>
                <a:spcPct val="90000"/>
              </a:lnSpc>
              <a:spcBef>
                <a:spcPts val="500"/>
              </a:spcBef>
              <a:spcAft>
                <a:spcPts val="0"/>
              </a:spcAft>
              <a:buClr>
                <a:srgbClr val="6F6F6F"/>
              </a:buClr>
              <a:buSzPts val="2400"/>
              <a:buFont typeface="Calibri"/>
              <a:buChar char="•"/>
              <a:defRPr/>
            </a:lvl2pPr>
            <a:lvl3pPr marL="1371600" lvl="2" indent="-355600" algn="l">
              <a:lnSpc>
                <a:spcPct val="90000"/>
              </a:lnSpc>
              <a:spcBef>
                <a:spcPts val="500"/>
              </a:spcBef>
              <a:spcAft>
                <a:spcPts val="0"/>
              </a:spcAft>
              <a:buClr>
                <a:srgbClr val="6F6F6F"/>
              </a:buClr>
              <a:buSzPts val="2000"/>
              <a:buFont typeface="Calibri"/>
              <a:buChar char="•"/>
              <a:defRPr/>
            </a:lvl3pPr>
            <a:lvl4pPr marL="1828800" lvl="3" indent="-342900" algn="l">
              <a:lnSpc>
                <a:spcPct val="90000"/>
              </a:lnSpc>
              <a:spcBef>
                <a:spcPts val="500"/>
              </a:spcBef>
              <a:spcAft>
                <a:spcPts val="0"/>
              </a:spcAft>
              <a:buClr>
                <a:srgbClr val="6F6F6F"/>
              </a:buClr>
              <a:buSzPts val="1800"/>
              <a:buFont typeface="Calibri"/>
              <a:buChar char="•"/>
              <a:defRPr/>
            </a:lvl4pPr>
            <a:lvl5pPr marL="2286000" lvl="4" indent="-342900" algn="l">
              <a:lnSpc>
                <a:spcPct val="90000"/>
              </a:lnSpc>
              <a:spcBef>
                <a:spcPts val="500"/>
              </a:spcBef>
              <a:spcAft>
                <a:spcPts val="0"/>
              </a:spcAft>
              <a:buClr>
                <a:srgbClr val="6F6F6F"/>
              </a:buClr>
              <a:buSzPts val="18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ftr" idx="1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5"/>
        <p:cNvGrpSpPr/>
        <p:nvPr/>
      </p:nvGrpSpPr>
      <p:grpSpPr>
        <a:xfrm>
          <a:off x="0" y="0"/>
          <a:ext cx="0" cy="0"/>
          <a:chOff x="0" y="0"/>
          <a:chExt cx="0" cy="0"/>
        </a:xfrm>
      </p:grpSpPr>
      <p:pic>
        <p:nvPicPr>
          <p:cNvPr id="56" name="Google Shape;56;p29"/>
          <p:cNvPicPr preferRelativeResize="0"/>
          <p:nvPr/>
        </p:nvPicPr>
        <p:blipFill rotWithShape="1">
          <a:blip r:embed="rId2">
            <a:alphaModFix/>
          </a:blip>
          <a:srcRect/>
          <a:stretch/>
        </p:blipFill>
        <p:spPr>
          <a:xfrm>
            <a:off x="10104438" y="519113"/>
            <a:ext cx="1925637" cy="646112"/>
          </a:xfrm>
          <a:prstGeom prst="rect">
            <a:avLst/>
          </a:prstGeom>
          <a:solidFill>
            <a:srgbClr val="FFFFFF"/>
          </a:solidFill>
          <a:ln>
            <a:noFill/>
          </a:ln>
        </p:spPr>
      </p:pic>
      <p:sp>
        <p:nvSpPr>
          <p:cNvPr id="57" name="Google Shape;57;p29"/>
          <p:cNvSpPr/>
          <p:nvPr/>
        </p:nvSpPr>
        <p:spPr>
          <a:xfrm>
            <a:off x="0" y="358775"/>
            <a:ext cx="708025" cy="593725"/>
          </a:xfrm>
          <a:prstGeom prst="flowChartDelay">
            <a:avLst/>
          </a:prstGeom>
          <a:solidFill>
            <a:srgbClr val="5D9C4E"/>
          </a:solidFill>
          <a:ln w="12700" cap="flat" cmpd="sng">
            <a:solidFill>
              <a:srgbClr val="5D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 name="Google Shape;58;p29"/>
          <p:cNvSpPr/>
          <p:nvPr/>
        </p:nvSpPr>
        <p:spPr>
          <a:xfrm>
            <a:off x="0" y="647700"/>
            <a:ext cx="708025" cy="636588"/>
          </a:xfrm>
          <a:prstGeom prst="flowChartDelay">
            <a:avLst/>
          </a:prstGeom>
          <a:solidFill>
            <a:srgbClr val="FC9236"/>
          </a:solidFill>
          <a:ln w="12700" cap="flat" cmpd="sng">
            <a:solidFill>
              <a:srgbClr val="FC9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9" name="Google Shape;59;p29"/>
          <p:cNvPicPr preferRelativeResize="0"/>
          <p:nvPr/>
        </p:nvPicPr>
        <p:blipFill rotWithShape="1">
          <a:blip r:embed="rId3">
            <a:alphaModFix/>
          </a:blip>
          <a:srcRect/>
          <a:stretch/>
        </p:blipFill>
        <p:spPr>
          <a:xfrm>
            <a:off x="4014788" y="6238875"/>
            <a:ext cx="2909887" cy="600075"/>
          </a:xfrm>
          <a:prstGeom prst="rect">
            <a:avLst/>
          </a:prstGeom>
          <a:noFill/>
          <a:ln>
            <a:noFill/>
          </a:ln>
        </p:spPr>
      </p:pic>
      <p:pic>
        <p:nvPicPr>
          <p:cNvPr id="60" name="Google Shape;60;p29"/>
          <p:cNvPicPr preferRelativeResize="0"/>
          <p:nvPr/>
        </p:nvPicPr>
        <p:blipFill rotWithShape="1">
          <a:blip r:embed="rId4">
            <a:alphaModFix/>
          </a:blip>
          <a:srcRect/>
          <a:stretch/>
        </p:blipFill>
        <p:spPr>
          <a:xfrm>
            <a:off x="176213" y="6364288"/>
            <a:ext cx="1892300" cy="409575"/>
          </a:xfrm>
          <a:prstGeom prst="rect">
            <a:avLst/>
          </a:prstGeom>
          <a:noFill/>
          <a:ln>
            <a:noFill/>
          </a:ln>
        </p:spPr>
      </p:pic>
      <p:sp>
        <p:nvSpPr>
          <p:cNvPr id="61" name="Google Shape;61;p29"/>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2" name="Google Shape;62;p29"/>
          <p:cNvSpPr txBox="1"/>
          <p:nvPr/>
        </p:nvSpPr>
        <p:spPr>
          <a:xfrm>
            <a:off x="7391400" y="65087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Calibri"/>
                <a:ea typeface="Calibri"/>
                <a:cs typeface="Calibri"/>
                <a:sym typeface="Calibri"/>
              </a:rPr>
              <a:t>Project-Nr: 2019-1-LT01-KA204-060481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3"/>
        <p:cNvGrpSpPr/>
        <p:nvPr/>
      </p:nvGrpSpPr>
      <p:grpSpPr>
        <a:xfrm>
          <a:off x="0" y="0"/>
          <a:ext cx="0" cy="0"/>
          <a:chOff x="0" y="0"/>
          <a:chExt cx="0" cy="0"/>
        </a:xfrm>
      </p:grpSpPr>
      <p:pic>
        <p:nvPicPr>
          <p:cNvPr id="64" name="Google Shape;64;p30"/>
          <p:cNvPicPr preferRelativeResize="0"/>
          <p:nvPr/>
        </p:nvPicPr>
        <p:blipFill rotWithShape="1">
          <a:blip r:embed="rId2">
            <a:alphaModFix/>
          </a:blip>
          <a:srcRect/>
          <a:stretch/>
        </p:blipFill>
        <p:spPr>
          <a:xfrm>
            <a:off x="10104438" y="519113"/>
            <a:ext cx="1925637" cy="646112"/>
          </a:xfrm>
          <a:prstGeom prst="rect">
            <a:avLst/>
          </a:prstGeom>
          <a:solidFill>
            <a:srgbClr val="FFFFFF"/>
          </a:solidFill>
          <a:ln>
            <a:noFill/>
          </a:ln>
        </p:spPr>
      </p:pic>
      <p:sp>
        <p:nvSpPr>
          <p:cNvPr id="65" name="Google Shape;65;p30"/>
          <p:cNvSpPr/>
          <p:nvPr/>
        </p:nvSpPr>
        <p:spPr>
          <a:xfrm>
            <a:off x="0" y="358775"/>
            <a:ext cx="708025" cy="593725"/>
          </a:xfrm>
          <a:prstGeom prst="flowChartDelay">
            <a:avLst/>
          </a:prstGeom>
          <a:solidFill>
            <a:srgbClr val="5D9C4E"/>
          </a:solidFill>
          <a:ln w="12700" cap="flat" cmpd="sng">
            <a:solidFill>
              <a:srgbClr val="5D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 name="Google Shape;66;p30"/>
          <p:cNvSpPr/>
          <p:nvPr/>
        </p:nvSpPr>
        <p:spPr>
          <a:xfrm>
            <a:off x="0" y="647700"/>
            <a:ext cx="708025" cy="636588"/>
          </a:xfrm>
          <a:prstGeom prst="flowChartDelay">
            <a:avLst/>
          </a:prstGeom>
          <a:solidFill>
            <a:srgbClr val="FC9236"/>
          </a:solidFill>
          <a:ln w="12700" cap="flat" cmpd="sng">
            <a:solidFill>
              <a:srgbClr val="FC9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F6F6F"/>
              </a:solidFill>
              <a:latin typeface="Calibri"/>
              <a:ea typeface="Calibri"/>
              <a:cs typeface="Calibri"/>
              <a:sym typeface="Calibri"/>
            </a:endParaRPr>
          </a:p>
        </p:txBody>
      </p:sp>
      <p:pic>
        <p:nvPicPr>
          <p:cNvPr id="67" name="Google Shape;67;p30"/>
          <p:cNvPicPr preferRelativeResize="0"/>
          <p:nvPr/>
        </p:nvPicPr>
        <p:blipFill rotWithShape="1">
          <a:blip r:embed="rId3">
            <a:alphaModFix/>
          </a:blip>
          <a:srcRect/>
          <a:stretch/>
        </p:blipFill>
        <p:spPr>
          <a:xfrm>
            <a:off x="4014788" y="6238875"/>
            <a:ext cx="2909887" cy="600075"/>
          </a:xfrm>
          <a:prstGeom prst="rect">
            <a:avLst/>
          </a:prstGeom>
          <a:noFill/>
          <a:ln>
            <a:noFill/>
          </a:ln>
        </p:spPr>
      </p:pic>
      <p:pic>
        <p:nvPicPr>
          <p:cNvPr id="68" name="Google Shape;68;p30"/>
          <p:cNvPicPr preferRelativeResize="0"/>
          <p:nvPr/>
        </p:nvPicPr>
        <p:blipFill rotWithShape="1">
          <a:blip r:embed="rId4">
            <a:alphaModFix/>
          </a:blip>
          <a:srcRect/>
          <a:stretch/>
        </p:blipFill>
        <p:spPr>
          <a:xfrm>
            <a:off x="176213" y="6364288"/>
            <a:ext cx="1892300" cy="409575"/>
          </a:xfrm>
          <a:prstGeom prst="rect">
            <a:avLst/>
          </a:prstGeom>
          <a:noFill/>
          <a:ln>
            <a:noFill/>
          </a:ln>
        </p:spPr>
      </p:pic>
      <p:sp>
        <p:nvSpPr>
          <p:cNvPr id="69" name="Google Shape;69;p30"/>
          <p:cNvSpPr txBox="1">
            <a:spLocks noGrp="1"/>
          </p:cNvSpPr>
          <p:nvPr>
            <p:ph type="ftr" idx="1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200" b="1" i="0" u="none" strike="noStrike" cap="none">
                <a:solidFill>
                  <a:srgbClr val="6F6F6F"/>
                </a:solidFill>
                <a:latin typeface="Calibri"/>
                <a:ea typeface="Calibri"/>
                <a:cs typeface="Calibri"/>
                <a:sym typeface="Calibri"/>
              </a:defRPr>
            </a:lvl9pPr>
          </a:lstStyle>
          <a:p>
            <a:endParaRPr/>
          </a:p>
        </p:txBody>
      </p:sp>
      <p:sp>
        <p:nvSpPr>
          <p:cNvPr id="11" name="Google Shape;11;p24"/>
          <p:cNvSpPr txBox="1">
            <a:spLocks noGrp="1"/>
          </p:cNvSpPr>
          <p:nvPr>
            <p:ph type="body" idx="1"/>
          </p:nvPr>
        </p:nvSpPr>
        <p:spPr>
          <a:xfrm>
            <a:off x="838200" y="1635125"/>
            <a:ext cx="10515600" cy="45418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6F6F6F"/>
              </a:buClr>
              <a:buSzPts val="2800"/>
              <a:buFont typeface="Calibri"/>
              <a:buChar char="•"/>
              <a:defRPr sz="2800" b="0" i="0" u="none" strike="noStrike" cap="none">
                <a:solidFill>
                  <a:srgbClr val="6F6F6F"/>
                </a:solidFill>
                <a:latin typeface="Calibri"/>
                <a:ea typeface="Calibri"/>
                <a:cs typeface="Calibri"/>
                <a:sym typeface="Calibri"/>
              </a:defRPr>
            </a:lvl1pPr>
            <a:lvl2pPr marL="914400" marR="0" lvl="1" indent="-381000" algn="l" rtl="0">
              <a:lnSpc>
                <a:spcPct val="90000"/>
              </a:lnSpc>
              <a:spcBef>
                <a:spcPts val="500"/>
              </a:spcBef>
              <a:spcAft>
                <a:spcPts val="0"/>
              </a:spcAft>
              <a:buClr>
                <a:srgbClr val="6F6F6F"/>
              </a:buClr>
              <a:buSzPts val="2400"/>
              <a:buFont typeface="Calibri"/>
              <a:buChar char="•"/>
              <a:defRPr sz="2400" b="0" i="0" u="none" strike="noStrike" cap="none">
                <a:solidFill>
                  <a:srgbClr val="6F6F6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F6F6F"/>
              </a:buClr>
              <a:buSzPts val="2000"/>
              <a:buFont typeface="Calibri"/>
              <a:buChar char="•"/>
              <a:defRPr sz="2000" b="0" i="0" u="none" strike="noStrike" cap="none">
                <a:solidFill>
                  <a:srgbClr val="6F6F6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F6F6F"/>
              </a:buClr>
              <a:buSzPts val="1800"/>
              <a:buFont typeface="Calibri"/>
              <a:buChar char="•"/>
              <a:defRPr sz="1800" b="0" i="0" u="none" strike="noStrike" cap="none">
                <a:solidFill>
                  <a:srgbClr val="6F6F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F6F6F"/>
              </a:buClr>
              <a:buSzPts val="1800"/>
              <a:buFont typeface="Calibri"/>
              <a:buChar char="•"/>
              <a:defRPr sz="1800" b="0" i="0" u="none" strike="noStrike" cap="none">
                <a:solidFill>
                  <a:srgbClr val="6F6F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slide" Target="slide17.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slide" Target="slide2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slide" Target="slide4.xml"/><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23.xml"/><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fotoforensics.com" TargetMode="External"/><Relationship Id="rId4" Type="http://schemas.openxmlformats.org/officeDocument/2006/relationships/hyperlink" Target="https://tineye.com/"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slide" Target="slide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1524000" y="1389064"/>
            <a:ext cx="9944100" cy="150199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a:t>APRICOT: Attentive parental education for wise being and co-being in changing times</a:t>
            </a:r>
            <a:endParaRPr/>
          </a:p>
        </p:txBody>
      </p:sp>
      <p:sp>
        <p:nvSpPr>
          <p:cNvPr id="76" name="Google Shape;76;p1"/>
          <p:cNvSpPr txBox="1"/>
          <p:nvPr/>
        </p:nvSpPr>
        <p:spPr>
          <a:xfrm>
            <a:off x="1523999" y="2959463"/>
            <a:ext cx="624008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757070"/>
                </a:solidFill>
                <a:latin typeface="Calibri"/>
                <a:ea typeface="Calibri"/>
                <a:cs typeface="Calibri"/>
                <a:sym typeface="Calibri"/>
              </a:rPr>
              <a:t>2019-1-LT01-KA204-060481</a:t>
            </a:r>
            <a:endParaRPr sz="1400" b="0" i="0" u="none" strike="noStrike" cap="none">
              <a:solidFill>
                <a:srgbClr val="000000"/>
              </a:solidFill>
              <a:latin typeface="Arial"/>
              <a:ea typeface="Arial"/>
              <a:cs typeface="Arial"/>
              <a:sym typeface="Arial"/>
            </a:endParaRPr>
          </a:p>
        </p:txBody>
      </p:sp>
      <p:sp>
        <p:nvSpPr>
          <p:cNvPr id="77" name="Google Shape;77;p1"/>
          <p:cNvSpPr txBox="1"/>
          <p:nvPr/>
        </p:nvSpPr>
        <p:spPr>
          <a:xfrm>
            <a:off x="1523999" y="3489536"/>
            <a:ext cx="96816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7F7F7F"/>
              </a:solidFill>
              <a:latin typeface="Calibri"/>
              <a:ea typeface="Calibri"/>
              <a:cs typeface="Calibri"/>
              <a:sym typeface="Calibri"/>
            </a:endParaRPr>
          </a:p>
          <a:p>
            <a:pPr marL="0" lvl="0" indent="0" algn="l" rtl="0">
              <a:spcBef>
                <a:spcPts val="0"/>
              </a:spcBef>
              <a:spcAft>
                <a:spcPts val="0"/>
              </a:spcAft>
              <a:buClr>
                <a:schemeClr val="dk1"/>
              </a:buClr>
              <a:buSzPts val="3200"/>
              <a:buFont typeface="Arial"/>
              <a:buNone/>
            </a:pPr>
            <a:r>
              <a:rPr lang="en-GB" sz="3200" b="1">
                <a:solidFill>
                  <a:srgbClr val="7F7F7F"/>
                </a:solidFill>
                <a:latin typeface="Calibri"/>
                <a:ea typeface="Calibri"/>
                <a:cs typeface="Calibri"/>
                <a:sym typeface="Calibri"/>
              </a:rPr>
              <a:t>Noticias falsas y desinformación</a:t>
            </a:r>
            <a:endParaRPr sz="3200" b="1">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GB" sz="3200" b="1">
                <a:solidFill>
                  <a:srgbClr val="FC9236"/>
                </a:solidFill>
                <a:latin typeface="Calibri"/>
                <a:ea typeface="Calibri"/>
                <a:cs typeface="Calibri"/>
                <a:sym typeface="Calibri"/>
              </a:rPr>
              <a:t>Cuestionario</a:t>
            </a:r>
            <a:r>
              <a:rPr lang="en-GB" sz="3200" b="1" i="0" u="none" strike="noStrike" cap="none">
                <a:solidFill>
                  <a:srgbClr val="FC9236"/>
                </a:solidFill>
                <a:latin typeface="Calibri"/>
                <a:ea typeface="Calibri"/>
                <a:cs typeface="Calibri"/>
                <a:sym typeface="Calibri"/>
              </a:rPr>
              <a:t> 3:  </a:t>
            </a:r>
            <a:r>
              <a:rPr lang="en-GB" sz="4400" b="1" i="1">
                <a:solidFill>
                  <a:schemeClr val="accent2"/>
                </a:solidFill>
                <a:latin typeface="Calibri"/>
                <a:ea typeface="Calibri"/>
                <a:cs typeface="Calibri"/>
                <a:sym typeface="Calibri"/>
              </a:rPr>
              <a:t>Detective de noticias falsas</a:t>
            </a:r>
            <a:endParaRPr sz="4400" b="1" i="1" u="none" strike="noStrike" cap="none">
              <a:solidFill>
                <a:schemeClr val="accent2"/>
              </a:solidFill>
              <a:latin typeface="Calibri"/>
              <a:ea typeface="Calibri"/>
              <a:cs typeface="Calibri"/>
              <a:sym typeface="Calibri"/>
            </a:endParaRPr>
          </a:p>
          <a:p>
            <a:pPr marL="0" lvl="0" indent="0" algn="l" rtl="0">
              <a:spcBef>
                <a:spcPts val="0"/>
              </a:spcBef>
              <a:spcAft>
                <a:spcPts val="0"/>
              </a:spcAft>
              <a:buClr>
                <a:schemeClr val="dk1"/>
              </a:buClr>
              <a:buSzPts val="2000"/>
              <a:buFont typeface="Arial"/>
              <a:buNone/>
            </a:pPr>
            <a:r>
              <a:rPr lang="en-GB" sz="2000" b="1">
                <a:solidFill>
                  <a:srgbClr val="7F7F7F"/>
                </a:solidFill>
                <a:latin typeface="Calibri"/>
                <a:ea typeface="Calibri"/>
                <a:cs typeface="Calibri"/>
                <a:sym typeface="Calibri"/>
              </a:rPr>
              <a:t>(para que niños/as de 11-13 años lo respondan junto a sus padres/madres/abuelos/as)</a:t>
            </a:r>
            <a:endParaRPr sz="2000" b="1">
              <a:solidFill>
                <a:srgbClr val="7F7F7F"/>
              </a:solidFill>
              <a:latin typeface="Calibri"/>
              <a:ea typeface="Calibri"/>
              <a:cs typeface="Calibri"/>
              <a:sym typeface="Calibri"/>
            </a:endParaRPr>
          </a:p>
        </p:txBody>
      </p:sp>
      <p:pic>
        <p:nvPicPr>
          <p:cNvPr id="78" name="Google Shape;78;p1"/>
          <p:cNvPicPr preferRelativeResize="0"/>
          <p:nvPr/>
        </p:nvPicPr>
        <p:blipFill rotWithShape="1">
          <a:blip r:embed="rId3">
            <a:alphaModFix/>
          </a:blip>
          <a:srcRect/>
          <a:stretch/>
        </p:blipFill>
        <p:spPr>
          <a:xfrm>
            <a:off x="10845800" y="790583"/>
            <a:ext cx="910166" cy="3185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6600">
                <a:solidFill>
                  <a:srgbClr val="D05F12"/>
                </a:solidFill>
              </a:rPr>
              <a:t>P</a:t>
            </a:r>
            <a:r>
              <a:rPr lang="en-GB" sz="6600">
                <a:solidFill>
                  <a:srgbClr val="D05F12"/>
                </a:solidFill>
                <a:latin typeface="Calibri"/>
                <a:ea typeface="Calibri"/>
                <a:cs typeface="Calibri"/>
                <a:sym typeface="Calibri"/>
              </a:rPr>
              <a:t>2. </a:t>
            </a:r>
            <a:r>
              <a:rPr lang="en-GB" sz="6600">
                <a:solidFill>
                  <a:srgbClr val="D05F12"/>
                </a:solidFill>
              </a:rPr>
              <a:t>Aprende y comenta</a:t>
            </a:r>
            <a:endParaRPr sz="6600">
              <a:solidFill>
                <a:srgbClr val="D05F12"/>
              </a:solidFill>
              <a:latin typeface="Calibri"/>
              <a:ea typeface="Calibri"/>
              <a:cs typeface="Calibri"/>
              <a:sym typeface="Calibri"/>
            </a:endParaRPr>
          </a:p>
        </p:txBody>
      </p:sp>
      <p:sp>
        <p:nvSpPr>
          <p:cNvPr id="193" name="Google Shape;193;p10"/>
          <p:cNvSpPr txBox="1">
            <a:spLocks noGrp="1"/>
          </p:cNvSpPr>
          <p:nvPr>
            <p:ph type="body" idx="1"/>
          </p:nvPr>
        </p:nvSpPr>
        <p:spPr>
          <a:xfrm>
            <a:off x="587375" y="1627083"/>
            <a:ext cx="11206316" cy="32636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GB" sz="3200"/>
              <a:t>Muy a menudo, el objetivo de este tipo de mensajes es:</a:t>
            </a:r>
            <a:endParaRPr sz="3200"/>
          </a:p>
          <a:p>
            <a:pPr marL="457200" lvl="0" indent="0" algn="l" rtl="0">
              <a:lnSpc>
                <a:spcPct val="90000"/>
              </a:lnSpc>
              <a:spcBef>
                <a:spcPts val="1000"/>
              </a:spcBef>
              <a:spcAft>
                <a:spcPts val="0"/>
              </a:spcAft>
              <a:buNone/>
            </a:pPr>
            <a:r>
              <a:rPr lang="en-GB" sz="3200"/>
              <a:t>a) obtener tu información personal o</a:t>
            </a:r>
            <a:endParaRPr sz="3200"/>
          </a:p>
          <a:p>
            <a:pPr marL="457200" lvl="0" indent="0" algn="l" rtl="0">
              <a:lnSpc>
                <a:spcPct val="90000"/>
              </a:lnSpc>
              <a:spcBef>
                <a:spcPts val="1000"/>
              </a:spcBef>
              <a:spcAft>
                <a:spcPts val="0"/>
              </a:spcAft>
              <a:buNone/>
            </a:pPr>
            <a:r>
              <a:rPr lang="en-GB" sz="3200"/>
              <a:t>b) conseguir "likes" para aparecer más arriba en las publicaciones de la gente.</a:t>
            </a:r>
            <a:endParaRPr sz="3200"/>
          </a:p>
          <a:p>
            <a:pPr marL="457200" lvl="0" indent="0" algn="l" rtl="0">
              <a:lnSpc>
                <a:spcPct val="90000"/>
              </a:lnSpc>
              <a:spcBef>
                <a:spcPts val="1000"/>
              </a:spcBef>
              <a:spcAft>
                <a:spcPts val="0"/>
              </a:spcAft>
              <a:buNone/>
            </a:pPr>
            <a:endParaRPr sz="3200"/>
          </a:p>
          <a:p>
            <a:pPr marL="0" lvl="0" indent="0" algn="l" rtl="0">
              <a:lnSpc>
                <a:spcPct val="90000"/>
              </a:lnSpc>
              <a:spcBef>
                <a:spcPts val="1000"/>
              </a:spcBef>
              <a:spcAft>
                <a:spcPts val="0"/>
              </a:spcAft>
              <a:buClr>
                <a:srgbClr val="6F6F6F"/>
              </a:buClr>
              <a:buSzPts val="3200"/>
              <a:buFont typeface="Calibri"/>
              <a:buNone/>
            </a:pPr>
            <a:endParaRPr sz="3200"/>
          </a:p>
          <a:p>
            <a:pPr marL="0" lvl="0" indent="0" algn="l" rtl="0">
              <a:lnSpc>
                <a:spcPct val="90000"/>
              </a:lnSpc>
              <a:spcBef>
                <a:spcPts val="1000"/>
              </a:spcBef>
              <a:spcAft>
                <a:spcPts val="0"/>
              </a:spcAft>
              <a:buClr>
                <a:srgbClr val="6F6F6F"/>
              </a:buClr>
              <a:buSzPts val="3200"/>
              <a:buFont typeface="Calibri"/>
              <a:buNone/>
            </a:pPr>
            <a:r>
              <a:rPr lang="en-GB" sz="3200"/>
              <a:t>Cuanto más se haga clic en ellos, más probabilidades hay de que se propaguen. </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838200" y="475457"/>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4800">
                <a:solidFill>
                  <a:srgbClr val="D05F12"/>
                </a:solidFill>
              </a:rPr>
              <a:t>P</a:t>
            </a:r>
            <a:r>
              <a:rPr lang="en-GB" sz="4800">
                <a:solidFill>
                  <a:srgbClr val="D05F12"/>
                </a:solidFill>
                <a:latin typeface="Calibri"/>
                <a:ea typeface="Calibri"/>
                <a:cs typeface="Calibri"/>
                <a:sym typeface="Calibri"/>
              </a:rPr>
              <a:t>2. D</a:t>
            </a:r>
            <a:r>
              <a:rPr lang="en-GB" sz="4800">
                <a:solidFill>
                  <a:srgbClr val="D05F12"/>
                </a:solidFill>
              </a:rPr>
              <a:t>EBATE</a:t>
            </a:r>
            <a:endParaRPr sz="4800">
              <a:solidFill>
                <a:srgbClr val="D05F12"/>
              </a:solidFill>
              <a:latin typeface="Calibri"/>
              <a:ea typeface="Calibri"/>
              <a:cs typeface="Calibri"/>
              <a:sym typeface="Calibri"/>
            </a:endParaRPr>
          </a:p>
        </p:txBody>
      </p:sp>
      <p:sp>
        <p:nvSpPr>
          <p:cNvPr id="199" name="Google Shape;199;p11"/>
          <p:cNvSpPr txBox="1">
            <a:spLocks noGrp="1"/>
          </p:cNvSpPr>
          <p:nvPr>
            <p:ph type="body" idx="1"/>
          </p:nvPr>
        </p:nvSpPr>
        <p:spPr>
          <a:xfrm>
            <a:off x="838200" y="2107073"/>
            <a:ext cx="10515600" cy="25239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GB"/>
              <a:t>Antes de pasar a la siguiente pregunta, analiza lo siguiente pensando en tus propias experiencias:</a:t>
            </a:r>
            <a:endParaRPr/>
          </a:p>
          <a:p>
            <a:pPr marL="0" lvl="0" indent="0" algn="l" rtl="0">
              <a:lnSpc>
                <a:spcPct val="90000"/>
              </a:lnSpc>
              <a:spcBef>
                <a:spcPts val="1000"/>
              </a:spcBef>
              <a:spcAft>
                <a:spcPts val="0"/>
              </a:spcAft>
              <a:buClr>
                <a:schemeClr val="dk1"/>
              </a:buClr>
              <a:buSzPts val="1100"/>
              <a:buFont typeface="Arial"/>
              <a:buNone/>
            </a:pPr>
            <a:r>
              <a:rPr lang="en-GB" b="1"/>
              <a:t>Es posible que te encuentres con estas publicaciones en sitios web de juegos que ofrecen cosas gratis o en diversas plataformas sociales. ¿Te has encontrado con alguno? ¿Te molestan o solo los ignoras? ¿Piensas alguna vez que pueden ser ciertas?</a:t>
            </a:r>
            <a:endParaRPr b="1"/>
          </a:p>
          <a:p>
            <a:pPr marL="0" lvl="0" indent="0" algn="l" rtl="0">
              <a:lnSpc>
                <a:spcPct val="90000"/>
              </a:lnSpc>
              <a:spcBef>
                <a:spcPts val="1000"/>
              </a:spcBef>
              <a:spcAft>
                <a:spcPts val="0"/>
              </a:spcAft>
              <a:buClr>
                <a:srgbClr val="6F6F6F"/>
              </a:buClr>
              <a:buSzPts val="2800"/>
              <a:buFont typeface="Calibri"/>
              <a:buNone/>
            </a:pPr>
            <a:endParaRPr/>
          </a:p>
        </p:txBody>
      </p:sp>
      <p:sp>
        <p:nvSpPr>
          <p:cNvPr id="200" name="Google Shape;200;p11">
            <a:hlinkClick r:id="rId3" action="ppaction://hlinksldjump"/>
          </p:cNvPr>
          <p:cNvSpPr/>
          <p:nvPr/>
        </p:nvSpPr>
        <p:spPr>
          <a:xfrm>
            <a:off x="3820820" y="4902909"/>
            <a:ext cx="4306529" cy="934064"/>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solidFill>
                  <a:schemeClr val="dk1"/>
                </a:solidFill>
                <a:latin typeface="Calibri"/>
                <a:ea typeface="Calibri"/>
                <a:cs typeface="Calibri"/>
                <a:sym typeface="Calibri"/>
              </a:rPr>
              <a:t>Siguiente Pregunta</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de21ef200a_0_110"/>
          <p:cNvSpPr txBox="1">
            <a:spLocks noGrp="1"/>
          </p:cNvSpPr>
          <p:nvPr>
            <p:ph type="title"/>
          </p:nvPr>
        </p:nvSpPr>
        <p:spPr>
          <a:xfrm>
            <a:off x="838200" y="0"/>
            <a:ext cx="9123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P2. Resultados: Qué tal lo hiciste</a:t>
            </a:r>
            <a:endParaRPr/>
          </a:p>
        </p:txBody>
      </p:sp>
      <p:sp>
        <p:nvSpPr>
          <p:cNvPr id="206" name="Google Shape;206;gde21ef200a_0_110"/>
          <p:cNvSpPr txBox="1">
            <a:spLocks noGrp="1"/>
          </p:cNvSpPr>
          <p:nvPr>
            <p:ph type="body" idx="1"/>
          </p:nvPr>
        </p:nvSpPr>
        <p:spPr>
          <a:xfrm>
            <a:off x="400326" y="1235050"/>
            <a:ext cx="10464300" cy="191460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400"/>
              <a:buFont typeface="Calibri"/>
              <a:buNone/>
            </a:pPr>
            <a:r>
              <a:rPr lang="en-GB" sz="2400"/>
              <a:t>Pregunta 2: Un amigo ha compartido un post de una conocida tienda del centro de la ciudad que dice que si te gusta y lo compartes tienes la oportunidad de ganar un viaje de compras gratis por valor de 1000 euros. Dice que cuantas más veces lo compartas, más posibilidades tendrás de ganar. ¿Qué debes hacer? </a:t>
            </a:r>
            <a:r>
              <a:rPr lang="en-GB"/>
              <a:t/>
            </a:r>
            <a:br>
              <a:rPr lang="en-GB"/>
            </a:br>
            <a:r>
              <a:rPr lang="en-GB"/>
              <a:t>Tu respuesta es </a:t>
            </a:r>
            <a:r>
              <a:rPr lang="en-GB" b="1">
                <a:solidFill>
                  <a:srgbClr val="D05F12"/>
                </a:solidFill>
              </a:rPr>
              <a:t>incorrecta</a:t>
            </a:r>
            <a:r>
              <a:rPr lang="en-GB" b="1"/>
              <a:t>.</a:t>
            </a:r>
            <a:endParaRPr/>
          </a:p>
          <a:p>
            <a:pPr marL="0" lvl="0" indent="0" algn="l" rtl="0">
              <a:lnSpc>
                <a:spcPct val="90000"/>
              </a:lnSpc>
              <a:spcBef>
                <a:spcPts val="1000"/>
              </a:spcBef>
              <a:spcAft>
                <a:spcPts val="0"/>
              </a:spcAft>
              <a:buClr>
                <a:srgbClr val="6F6F6F"/>
              </a:buClr>
              <a:buSzPts val="2800"/>
              <a:buFont typeface="Calibri"/>
              <a:buNone/>
            </a:pPr>
            <a:endParaRPr b="1"/>
          </a:p>
        </p:txBody>
      </p:sp>
      <p:sp>
        <p:nvSpPr>
          <p:cNvPr id="207" name="Google Shape;207;gde21ef200a_0_110"/>
          <p:cNvSpPr txBox="1"/>
          <p:nvPr/>
        </p:nvSpPr>
        <p:spPr>
          <a:xfrm>
            <a:off x="650650" y="3456328"/>
            <a:ext cx="5177400" cy="204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Este tipo de publicaciones están diseñadas para recopilar tu información o datos personales: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Calibri"/>
              <a:buNone/>
            </a:pPr>
            <a:r>
              <a:rPr lang="en-GB" sz="2800" b="1">
                <a:solidFill>
                  <a:schemeClr val="dk1"/>
                </a:solidFill>
                <a:latin typeface="Calibri"/>
                <a:ea typeface="Calibri"/>
                <a:cs typeface="Calibri"/>
                <a:sym typeface="Calibri"/>
              </a:rPr>
              <a:t>¡No hagas clic y no compartas!</a:t>
            </a:r>
            <a:endParaRPr sz="2800" b="1" i="0" u="none" strike="noStrike" cap="none">
              <a:solidFill>
                <a:srgbClr val="6F6F6F"/>
              </a:solidFill>
              <a:latin typeface="Calibri"/>
              <a:ea typeface="Calibri"/>
              <a:cs typeface="Calibri"/>
              <a:sym typeface="Calibri"/>
            </a:endParaRPr>
          </a:p>
          <a:p>
            <a:pPr marL="0" marR="0" lvl="0" indent="0" algn="l" rtl="0">
              <a:lnSpc>
                <a:spcPct val="90000"/>
              </a:lnSpc>
              <a:spcBef>
                <a:spcPts val="1000"/>
              </a:spcBef>
              <a:spcAft>
                <a:spcPts val="0"/>
              </a:spcAft>
              <a:buClr>
                <a:srgbClr val="6F6F6F"/>
              </a:buClr>
              <a:buSzPts val="2800"/>
              <a:buFont typeface="Calibri"/>
              <a:buNone/>
            </a:pPr>
            <a:endParaRPr sz="2800" b="1" i="0" u="none" strike="noStrike" cap="none">
              <a:solidFill>
                <a:srgbClr val="6F6F6F"/>
              </a:solidFill>
              <a:latin typeface="Calibri"/>
              <a:ea typeface="Calibri"/>
              <a:cs typeface="Calibri"/>
              <a:sym typeface="Calibri"/>
            </a:endParaRPr>
          </a:p>
        </p:txBody>
      </p:sp>
      <p:sp>
        <p:nvSpPr>
          <p:cNvPr id="208" name="Google Shape;208;gde21ef200a_0_110">
            <a:hlinkClick r:id="rId3" action="ppaction://hlinksldjump"/>
          </p:cNvPr>
          <p:cNvSpPr/>
          <p:nvPr/>
        </p:nvSpPr>
        <p:spPr>
          <a:xfrm rot="5400000">
            <a:off x="9582641" y="4546912"/>
            <a:ext cx="1632300" cy="1491600"/>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de21ef200a_0_110"/>
          <p:cNvSpPr txBox="1"/>
          <p:nvPr/>
        </p:nvSpPr>
        <p:spPr>
          <a:xfrm>
            <a:off x="10025988" y="4476550"/>
            <a:ext cx="745800" cy="125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Para leer más</a:t>
            </a:r>
            <a:endParaRPr sz="1800" b="0" i="0" u="none" strike="noStrike" cap="none">
              <a:solidFill>
                <a:schemeClr val="dk1"/>
              </a:solidFill>
              <a:latin typeface="Calibri"/>
              <a:ea typeface="Calibri"/>
              <a:cs typeface="Calibri"/>
              <a:sym typeface="Calibri"/>
            </a:endParaRPr>
          </a:p>
        </p:txBody>
      </p:sp>
      <p:pic>
        <p:nvPicPr>
          <p:cNvPr id="210" name="Google Shape;210;gde21ef200a_0_110"/>
          <p:cNvPicPr preferRelativeResize="0"/>
          <p:nvPr/>
        </p:nvPicPr>
        <p:blipFill rotWithShape="1">
          <a:blip r:embed="rId4">
            <a:alphaModFix/>
          </a:blip>
          <a:srcRect/>
          <a:stretch/>
        </p:blipFill>
        <p:spPr>
          <a:xfrm>
            <a:off x="6078461" y="3048396"/>
            <a:ext cx="3074005" cy="2897874"/>
          </a:xfrm>
          <a:prstGeom prst="rect">
            <a:avLst/>
          </a:prstGeom>
          <a:noFill/>
          <a:ln>
            <a:noFill/>
          </a:ln>
        </p:spPr>
      </p:pic>
      <p:pic>
        <p:nvPicPr>
          <p:cNvPr id="211" name="Google Shape;211;gde21ef200a_0_110"/>
          <p:cNvPicPr preferRelativeResize="0"/>
          <p:nvPr/>
        </p:nvPicPr>
        <p:blipFill rotWithShape="1">
          <a:blip r:embed="rId5">
            <a:clrChange>
              <a:clrFrom>
                <a:srgbClr val="FFFFFF"/>
              </a:clrFrom>
              <a:clrTo>
                <a:srgbClr val="FFFFFF">
                  <a:alpha val="0"/>
                </a:srgbClr>
              </a:clrTo>
            </a:clrChange>
            <a:alphaModFix/>
          </a:blip>
          <a:srcRect/>
          <a:stretch/>
        </p:blipFill>
        <p:spPr>
          <a:xfrm>
            <a:off x="6938203" y="3958015"/>
            <a:ext cx="1354521" cy="1323852"/>
          </a:xfrm>
          <a:prstGeom prst="rect">
            <a:avLst/>
          </a:prstGeom>
          <a:noFill/>
          <a:ln>
            <a:noFill/>
          </a:ln>
        </p:spPr>
      </p:pic>
      <p:pic>
        <p:nvPicPr>
          <p:cNvPr id="212" name="Google Shape;212;gde21ef200a_0_110"/>
          <p:cNvPicPr preferRelativeResize="0"/>
          <p:nvPr/>
        </p:nvPicPr>
        <p:blipFill rotWithShape="1">
          <a:blip r:embed="rId6">
            <a:alphaModFix/>
          </a:blip>
          <a:srcRect/>
          <a:stretch/>
        </p:blipFill>
        <p:spPr>
          <a:xfrm>
            <a:off x="10290848" y="2185678"/>
            <a:ext cx="1707485" cy="1700918"/>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13"/>
          <p:cNvGrpSpPr/>
          <p:nvPr/>
        </p:nvGrpSpPr>
        <p:grpSpPr>
          <a:xfrm>
            <a:off x="781991" y="3086018"/>
            <a:ext cx="2941872" cy="2862834"/>
            <a:chOff x="1085910" y="677341"/>
            <a:chExt cx="3554361" cy="3421627"/>
          </a:xfrm>
        </p:grpSpPr>
        <p:sp>
          <p:nvSpPr>
            <p:cNvPr id="219" name="Google Shape;219;p13"/>
            <p:cNvSpPr/>
            <p:nvPr/>
          </p:nvSpPr>
          <p:spPr>
            <a:xfrm>
              <a:off x="1085910" y="677341"/>
              <a:ext cx="3554361" cy="3421627"/>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0" name="Google Shape;220;p13"/>
            <p:cNvPicPr preferRelativeResize="0"/>
            <p:nvPr/>
          </p:nvPicPr>
          <p:blipFill rotWithShape="1">
            <a:blip r:embed="rId3">
              <a:alphaModFix/>
            </a:blip>
            <a:srcRect/>
            <a:stretch/>
          </p:blipFill>
          <p:spPr>
            <a:xfrm>
              <a:off x="1477010" y="1121151"/>
              <a:ext cx="2772162" cy="2534004"/>
            </a:xfrm>
            <a:prstGeom prst="rect">
              <a:avLst/>
            </a:prstGeom>
            <a:noFill/>
            <a:ln>
              <a:noFill/>
            </a:ln>
          </p:spPr>
        </p:pic>
      </p:grpSp>
      <p:sp>
        <p:nvSpPr>
          <p:cNvPr id="221" name="Google Shape;221;p13"/>
          <p:cNvSpPr txBox="1">
            <a:spLocks noGrp="1"/>
          </p:cNvSpPr>
          <p:nvPr>
            <p:ph type="title"/>
          </p:nvPr>
        </p:nvSpPr>
        <p:spPr>
          <a:xfrm>
            <a:off x="475721" y="508660"/>
            <a:ext cx="1037854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3000"/>
              <a:t> P3: Una amiga ha compartido un post en su timeline en Facebook - está advirtiendo a la gente de que el COVID 19 es un bulo y que no hay peligro para el público en general. Tú no te lo crees, ¿qué deberías hacer?</a:t>
            </a:r>
            <a:r>
              <a:rPr lang="en-GB"/>
              <a:t/>
            </a:r>
            <a:br>
              <a:rPr lang="en-GB"/>
            </a:br>
            <a:r>
              <a:rPr lang="en-GB" sz="3600">
                <a:solidFill>
                  <a:schemeClr val="accent2"/>
                </a:solidFill>
              </a:rPr>
              <a:t>Escoge 1 respuesta</a:t>
            </a:r>
            <a:endParaRPr/>
          </a:p>
        </p:txBody>
      </p:sp>
      <p:sp>
        <p:nvSpPr>
          <p:cNvPr id="222" name="Google Shape;222;p13"/>
          <p:cNvSpPr txBox="1"/>
          <p:nvPr/>
        </p:nvSpPr>
        <p:spPr>
          <a:xfrm>
            <a:off x="4555067" y="2223716"/>
            <a:ext cx="3388897" cy="3637589"/>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Bloquea sin más a la amiga que ha compartido la</a:t>
            </a:r>
            <a:r>
              <a:rPr lang="en-GB" sz="1500">
                <a:solidFill>
                  <a:schemeClr val="dk1"/>
                </a:solidFill>
                <a:latin typeface="Roboto"/>
                <a:ea typeface="Roboto"/>
                <a:cs typeface="Roboto"/>
                <a:sym typeface="Roboto"/>
              </a:rPr>
              <a:t> publicación</a:t>
            </a:r>
            <a:endParaRPr sz="1800">
              <a:solidFill>
                <a:srgbClr val="6F6F6F"/>
              </a:solidFill>
              <a:latin typeface="Calibri"/>
              <a:ea typeface="Calibri"/>
              <a:cs typeface="Calibri"/>
              <a:sym typeface="Calibri"/>
            </a:endParaRPr>
          </a:p>
        </p:txBody>
      </p:sp>
      <p:sp>
        <p:nvSpPr>
          <p:cNvPr id="223" name="Google Shape;223;p13"/>
          <p:cNvSpPr txBox="1"/>
          <p:nvPr/>
        </p:nvSpPr>
        <p:spPr>
          <a:xfrm>
            <a:off x="8449733" y="2223716"/>
            <a:ext cx="3268133" cy="363759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6F6F6F"/>
              </a:buClr>
              <a:buSzPts val="1800"/>
              <a:buFont typeface="Calibri"/>
              <a:buChar char="•"/>
            </a:pPr>
            <a:r>
              <a:rPr lang="en-GB" sz="1800" dirty="0" err="1">
                <a:solidFill>
                  <a:srgbClr val="6F6F6F"/>
                </a:solidFill>
                <a:latin typeface="Calibri"/>
                <a:ea typeface="Calibri"/>
                <a:cs typeface="Calibri"/>
                <a:sym typeface="Calibri"/>
              </a:rPr>
              <a:t>Comparte</a:t>
            </a:r>
            <a:r>
              <a:rPr lang="en-GB" sz="1800" dirty="0">
                <a:solidFill>
                  <a:srgbClr val="6F6F6F"/>
                </a:solidFill>
                <a:latin typeface="Calibri"/>
                <a:ea typeface="Calibri"/>
                <a:cs typeface="Calibri"/>
                <a:sym typeface="Calibri"/>
              </a:rPr>
              <a:t> </a:t>
            </a:r>
            <a:r>
              <a:rPr lang="en-GB" sz="1800" dirty="0" err="1">
                <a:solidFill>
                  <a:srgbClr val="6F6F6F"/>
                </a:solidFill>
                <a:latin typeface="Calibri"/>
                <a:ea typeface="Calibri"/>
                <a:cs typeface="Calibri"/>
                <a:sym typeface="Calibri"/>
              </a:rPr>
              <a:t>el</a:t>
            </a:r>
            <a:r>
              <a:rPr lang="en-GB" sz="1800" dirty="0">
                <a:solidFill>
                  <a:srgbClr val="6F6F6F"/>
                </a:solidFill>
                <a:latin typeface="Calibri"/>
                <a:ea typeface="Calibri"/>
                <a:cs typeface="Calibri"/>
                <a:sym typeface="Calibri"/>
              </a:rPr>
              <a:t> post </a:t>
            </a:r>
            <a:r>
              <a:rPr lang="en-GB" sz="1800" dirty="0" err="1">
                <a:solidFill>
                  <a:srgbClr val="6F6F6F"/>
                </a:solidFill>
                <a:latin typeface="Calibri"/>
                <a:ea typeface="Calibri"/>
                <a:cs typeface="Calibri"/>
                <a:sym typeface="Calibri"/>
              </a:rPr>
              <a:t>en</a:t>
            </a:r>
            <a:r>
              <a:rPr lang="en-GB" sz="1800" dirty="0">
                <a:solidFill>
                  <a:srgbClr val="6F6F6F"/>
                </a:solidFill>
                <a:latin typeface="Calibri"/>
                <a:ea typeface="Calibri"/>
                <a:cs typeface="Calibri"/>
                <a:sym typeface="Calibri"/>
              </a:rPr>
              <a:t> </a:t>
            </a:r>
            <a:r>
              <a:rPr lang="en-GB" sz="1800" dirty="0" err="1">
                <a:solidFill>
                  <a:srgbClr val="6F6F6F"/>
                </a:solidFill>
                <a:latin typeface="Calibri"/>
                <a:ea typeface="Calibri"/>
                <a:cs typeface="Calibri"/>
                <a:sym typeface="Calibri"/>
              </a:rPr>
              <a:t>tu</a:t>
            </a:r>
            <a:r>
              <a:rPr lang="en-GB" sz="1800" dirty="0">
                <a:solidFill>
                  <a:srgbClr val="6F6F6F"/>
                </a:solidFill>
                <a:latin typeface="Calibri"/>
                <a:ea typeface="Calibri"/>
                <a:cs typeface="Calibri"/>
                <a:sym typeface="Calibri"/>
              </a:rPr>
              <a:t> timeline</a:t>
            </a:r>
            <a:endParaRPr sz="1800" b="0" i="0" u="none" strike="noStrike" cap="none" dirty="0">
              <a:solidFill>
                <a:srgbClr val="6F6F6F"/>
              </a:solidFill>
              <a:latin typeface="Calibri"/>
              <a:ea typeface="Calibri"/>
              <a:cs typeface="Calibri"/>
              <a:sym typeface="Calibri"/>
            </a:endParaRPr>
          </a:p>
        </p:txBody>
      </p:sp>
      <p:sp>
        <p:nvSpPr>
          <p:cNvPr id="224" name="Google Shape;224;p13">
            <a:hlinkClick r:id="rId4" action="ppaction://hlinksldjump"/>
          </p:cNvPr>
          <p:cNvSpPr txBox="1"/>
          <p:nvPr/>
        </p:nvSpPr>
        <p:spPr>
          <a:xfrm>
            <a:off x="560388" y="2223717"/>
            <a:ext cx="3385079" cy="3821633"/>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Denuncia la publicación sospechosa a Facebook y habla con tu amiga sobre el tema</a:t>
            </a:r>
            <a:endParaRPr sz="1800" b="0" i="0" u="none" strike="noStrike" cap="none">
              <a:solidFill>
                <a:srgbClr val="6F6F6F"/>
              </a:solidFill>
              <a:latin typeface="Calibri"/>
              <a:ea typeface="Calibri"/>
              <a:cs typeface="Calibri"/>
              <a:sym typeface="Calibri"/>
            </a:endParaRPr>
          </a:p>
        </p:txBody>
      </p:sp>
      <p:sp>
        <p:nvSpPr>
          <p:cNvPr id="225" name="Google Shape;225;p13">
            <a:hlinkClick r:id="rId4" action="ppaction://hlinksldjump"/>
          </p:cNvPr>
          <p:cNvSpPr/>
          <p:nvPr/>
        </p:nvSpPr>
        <p:spPr>
          <a:xfrm>
            <a:off x="961801" y="5784018"/>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Elige esta respuesta</a:t>
            </a:r>
            <a:endParaRPr sz="1800">
              <a:solidFill>
                <a:schemeClr val="dk1"/>
              </a:solidFill>
              <a:latin typeface="Calibri"/>
              <a:ea typeface="Calibri"/>
              <a:cs typeface="Calibri"/>
              <a:sym typeface="Calibri"/>
            </a:endParaRPr>
          </a:p>
        </p:txBody>
      </p:sp>
      <p:grpSp>
        <p:nvGrpSpPr>
          <p:cNvPr id="226" name="Google Shape;226;p13"/>
          <p:cNvGrpSpPr/>
          <p:nvPr/>
        </p:nvGrpSpPr>
        <p:grpSpPr>
          <a:xfrm>
            <a:off x="4789717" y="2938118"/>
            <a:ext cx="2863049" cy="2845900"/>
            <a:chOff x="4790817" y="677340"/>
            <a:chExt cx="3554361" cy="3421627"/>
          </a:xfrm>
        </p:grpSpPr>
        <p:sp>
          <p:nvSpPr>
            <p:cNvPr id="227" name="Google Shape;227;p13">
              <a:hlinkClick r:id="rId5" action="ppaction://hlinksldjump"/>
            </p:cNvPr>
            <p:cNvSpPr/>
            <p:nvPr/>
          </p:nvSpPr>
          <p:spPr>
            <a:xfrm>
              <a:off x="4790817" y="677340"/>
              <a:ext cx="3554361" cy="3421627"/>
            </a:xfrm>
            <a:prstGeom prst="rect">
              <a:avLst/>
            </a:prstGeom>
            <a:solidFill>
              <a:srgbClr val="CC99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8" name="Google Shape;228;p13">
              <a:hlinkClick r:id="rId5" action="ppaction://hlinksldjump"/>
            </p:cNvPr>
            <p:cNvPicPr preferRelativeResize="0"/>
            <p:nvPr/>
          </p:nvPicPr>
          <p:blipFill rotWithShape="1">
            <a:blip r:embed="rId6">
              <a:alphaModFix/>
            </a:blip>
            <a:srcRect/>
            <a:stretch/>
          </p:blipFill>
          <p:spPr>
            <a:xfrm>
              <a:off x="5281942" y="1165319"/>
              <a:ext cx="2572109" cy="2476846"/>
            </a:xfrm>
            <a:prstGeom prst="rect">
              <a:avLst/>
            </a:prstGeom>
            <a:noFill/>
            <a:ln>
              <a:noFill/>
            </a:ln>
          </p:spPr>
        </p:pic>
      </p:grpSp>
      <p:grpSp>
        <p:nvGrpSpPr>
          <p:cNvPr id="229" name="Google Shape;229;p13"/>
          <p:cNvGrpSpPr/>
          <p:nvPr/>
        </p:nvGrpSpPr>
        <p:grpSpPr>
          <a:xfrm>
            <a:off x="8688627" y="2854205"/>
            <a:ext cx="2790343" cy="2836089"/>
            <a:chOff x="8495724" y="692929"/>
            <a:chExt cx="3554361" cy="3421627"/>
          </a:xfrm>
        </p:grpSpPr>
        <p:sp>
          <p:nvSpPr>
            <p:cNvPr id="230" name="Google Shape;230;p13">
              <a:hlinkClick r:id="rId5" action="ppaction://hlinksldjump"/>
            </p:cNvPr>
            <p:cNvSpPr/>
            <p:nvPr/>
          </p:nvSpPr>
          <p:spPr>
            <a:xfrm>
              <a:off x="8495724" y="692929"/>
              <a:ext cx="3554361" cy="3421627"/>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1" name="Google Shape;231;p13">
              <a:hlinkClick r:id="rId5" action="ppaction://hlinksldjump"/>
            </p:cNvPr>
            <p:cNvPicPr preferRelativeResize="0"/>
            <p:nvPr/>
          </p:nvPicPr>
          <p:blipFill rotWithShape="1">
            <a:blip r:embed="rId7">
              <a:alphaModFix/>
            </a:blip>
            <a:srcRect/>
            <a:stretch/>
          </p:blipFill>
          <p:spPr>
            <a:xfrm>
              <a:off x="8904819" y="1165319"/>
              <a:ext cx="2736170" cy="2572000"/>
            </a:xfrm>
            <a:prstGeom prst="rect">
              <a:avLst/>
            </a:prstGeom>
            <a:noFill/>
            <a:ln>
              <a:noFill/>
            </a:ln>
          </p:spPr>
        </p:pic>
      </p:grpSp>
      <p:sp>
        <p:nvSpPr>
          <p:cNvPr id="232" name="Google Shape;232;p13">
            <a:hlinkClick r:id="rId5" action="ppaction://hlinksldjump"/>
          </p:cNvPr>
          <p:cNvSpPr/>
          <p:nvPr/>
        </p:nvSpPr>
        <p:spPr>
          <a:xfrm>
            <a:off x="8825269" y="5612731"/>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GB" sz="1800" dirty="0" err="1">
                <a:solidFill>
                  <a:schemeClr val="dk1"/>
                </a:solidFill>
                <a:latin typeface="Calibri"/>
                <a:ea typeface="Calibri"/>
                <a:cs typeface="Calibri"/>
                <a:sym typeface="Calibri"/>
              </a:rPr>
              <a:t>Elige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esta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respuesta</a:t>
            </a:r>
            <a:endParaRPr sz="1800" dirty="0">
              <a:solidFill>
                <a:schemeClr val="dk1"/>
              </a:solidFill>
              <a:latin typeface="Calibri"/>
              <a:ea typeface="Calibri"/>
              <a:cs typeface="Calibri"/>
              <a:sym typeface="Calibri"/>
            </a:endParaRPr>
          </a:p>
        </p:txBody>
      </p:sp>
      <p:sp>
        <p:nvSpPr>
          <p:cNvPr id="233" name="Google Shape;233;p13">
            <a:hlinkClick r:id="rId5" action="ppaction://hlinksldjump"/>
          </p:cNvPr>
          <p:cNvSpPr/>
          <p:nvPr/>
        </p:nvSpPr>
        <p:spPr>
          <a:xfrm>
            <a:off x="4962713" y="5644995"/>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Elige esta respuesta</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title"/>
          </p:nvPr>
        </p:nvSpPr>
        <p:spPr>
          <a:xfrm>
            <a:off x="838200" y="0"/>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P3 Resultados: Qué tal lo hiciste</a:t>
            </a:r>
            <a:endParaRPr/>
          </a:p>
        </p:txBody>
      </p:sp>
      <p:sp>
        <p:nvSpPr>
          <p:cNvPr id="239" name="Google Shape;239;p14"/>
          <p:cNvSpPr txBox="1">
            <a:spLocks noGrp="1"/>
          </p:cNvSpPr>
          <p:nvPr>
            <p:ph type="body" idx="1"/>
          </p:nvPr>
        </p:nvSpPr>
        <p:spPr>
          <a:xfrm>
            <a:off x="685800" y="932007"/>
            <a:ext cx="9381067" cy="227686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Pregunta 3: Una amiga ha compartido un post en su timeline en Facebook - está advirtiendo a la gente de que el COVID 19 es un bulo y que no hay peligro para el público en general. </a:t>
            </a:r>
            <a:endParaRPr/>
          </a:p>
          <a:p>
            <a:pPr marL="0" lvl="0" indent="0" algn="l" rtl="0">
              <a:lnSpc>
                <a:spcPct val="90000"/>
              </a:lnSpc>
              <a:spcBef>
                <a:spcPts val="0"/>
              </a:spcBef>
              <a:spcAft>
                <a:spcPts val="0"/>
              </a:spcAft>
              <a:buClr>
                <a:srgbClr val="6F6F6F"/>
              </a:buClr>
              <a:buSzPts val="2800"/>
              <a:buFont typeface="Calibri"/>
              <a:buNone/>
            </a:pPr>
            <a:r>
              <a:rPr lang="en-GB"/>
              <a:t>Tú no te lo crees, ¿qué deberías hacer?</a:t>
            </a:r>
            <a:endParaRPr/>
          </a:p>
          <a:p>
            <a:pPr marL="0" lvl="0" indent="0" algn="l" rtl="0">
              <a:lnSpc>
                <a:spcPct val="90000"/>
              </a:lnSpc>
              <a:spcBef>
                <a:spcPts val="1200"/>
              </a:spcBef>
              <a:spcAft>
                <a:spcPts val="0"/>
              </a:spcAft>
              <a:buClr>
                <a:srgbClr val="6F6F6F"/>
              </a:buClr>
              <a:buSzPts val="2800"/>
              <a:buFont typeface="Calibri"/>
              <a:buNone/>
            </a:pPr>
            <a:r>
              <a:rPr lang="en-GB"/>
              <a:t>Tu respuesta es </a:t>
            </a:r>
            <a:r>
              <a:rPr lang="en-GB" b="1">
                <a:solidFill>
                  <a:srgbClr val="D05F12"/>
                </a:solidFill>
              </a:rPr>
              <a:t>correcta</a:t>
            </a:r>
            <a:r>
              <a:rPr lang="en-GB" b="1"/>
              <a:t>.</a:t>
            </a:r>
            <a:endParaRPr/>
          </a:p>
          <a:p>
            <a:pPr marL="0" lvl="0" indent="0" algn="l" rtl="0">
              <a:lnSpc>
                <a:spcPct val="90000"/>
              </a:lnSpc>
              <a:spcBef>
                <a:spcPts val="1000"/>
              </a:spcBef>
              <a:spcAft>
                <a:spcPts val="0"/>
              </a:spcAft>
              <a:buClr>
                <a:srgbClr val="6F6F6F"/>
              </a:buClr>
              <a:buSzPts val="2800"/>
              <a:buFont typeface="Calibri"/>
              <a:buNone/>
            </a:pPr>
            <a:endParaRPr b="1"/>
          </a:p>
          <a:p>
            <a:pPr marL="0" lvl="0" indent="0" algn="l" rtl="0">
              <a:lnSpc>
                <a:spcPct val="90000"/>
              </a:lnSpc>
              <a:spcBef>
                <a:spcPts val="1000"/>
              </a:spcBef>
              <a:spcAft>
                <a:spcPts val="0"/>
              </a:spcAft>
              <a:buClr>
                <a:srgbClr val="6F6F6F"/>
              </a:buClr>
              <a:buSzPts val="2800"/>
              <a:buFont typeface="Calibri"/>
              <a:buNone/>
            </a:pPr>
            <a:endParaRPr b="1"/>
          </a:p>
        </p:txBody>
      </p:sp>
      <p:sp>
        <p:nvSpPr>
          <p:cNvPr id="240" name="Google Shape;240;p14"/>
          <p:cNvSpPr txBox="1"/>
          <p:nvPr/>
        </p:nvSpPr>
        <p:spPr>
          <a:xfrm>
            <a:off x="767463" y="2875220"/>
            <a:ext cx="5895803" cy="37321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F6F6F"/>
              </a:buClr>
              <a:buSzPts val="2800"/>
              <a:buFont typeface="Calibri"/>
              <a:buNone/>
            </a:pPr>
            <a:endParaRPr sz="2800" b="1" i="0" u="none" strike="noStrike" cap="none">
              <a:solidFill>
                <a:srgbClr val="D05F12"/>
              </a:solidFill>
              <a:latin typeface="Calibri"/>
              <a:ea typeface="Calibri"/>
              <a:cs typeface="Calibri"/>
              <a:sym typeface="Calibri"/>
            </a:endParaRPr>
          </a:p>
          <a:p>
            <a:pPr marL="0" marR="0" lvl="0" indent="0" algn="l" rtl="0">
              <a:lnSpc>
                <a:spcPct val="90000"/>
              </a:lnSpc>
              <a:spcBef>
                <a:spcPts val="100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6F6F6F"/>
              </a:buClr>
              <a:buSzPts val="2800"/>
              <a:buFont typeface="Calibri"/>
              <a:buChar char="•"/>
            </a:pPr>
            <a:r>
              <a:rPr lang="en-GB" sz="2800">
                <a:solidFill>
                  <a:srgbClr val="6F6F6F"/>
                </a:solidFill>
                <a:latin typeface="Calibri"/>
                <a:ea typeface="Calibri"/>
                <a:cs typeface="Calibri"/>
                <a:sym typeface="Calibri"/>
              </a:rPr>
              <a:t>Denuncia la publicación sospechosa a Facebook y habla con tu amiga sobre el tema</a:t>
            </a:r>
            <a:endParaRPr sz="2800">
              <a:solidFill>
                <a:srgbClr val="6F6F6F"/>
              </a:solidFill>
              <a:latin typeface="Calibri"/>
              <a:ea typeface="Calibri"/>
              <a:cs typeface="Calibri"/>
              <a:sym typeface="Calibri"/>
            </a:endParaRPr>
          </a:p>
          <a:p>
            <a:pPr marL="457200" marR="0" lvl="0" indent="-457200" algn="l" rtl="0">
              <a:lnSpc>
                <a:spcPct val="90000"/>
              </a:lnSpc>
              <a:spcBef>
                <a:spcPts val="1000"/>
              </a:spcBef>
              <a:spcAft>
                <a:spcPts val="0"/>
              </a:spcAft>
              <a:buClr>
                <a:srgbClr val="6F6F6F"/>
              </a:buClr>
              <a:buSzPts val="2800"/>
              <a:buFont typeface="Calibri"/>
              <a:buChar char="•"/>
            </a:pPr>
            <a:r>
              <a:rPr lang="en-GB" sz="2800">
                <a:solidFill>
                  <a:srgbClr val="6F6F6F"/>
                </a:solidFill>
                <a:latin typeface="Calibri"/>
                <a:ea typeface="Calibri"/>
                <a:cs typeface="Calibri"/>
                <a:sym typeface="Calibri"/>
              </a:rPr>
              <a:t>Es importante poner en conocimiento de la plataforma cualquier publicación que parezca sospechosa.</a:t>
            </a:r>
            <a:endParaRPr sz="2800">
              <a:solidFill>
                <a:srgbClr val="6F6F6F"/>
              </a:solidFill>
              <a:latin typeface="Calibri"/>
              <a:ea typeface="Calibri"/>
              <a:cs typeface="Calibri"/>
              <a:sym typeface="Calibri"/>
            </a:endParaRPr>
          </a:p>
          <a:p>
            <a:pPr marL="457200" marR="0" lvl="0" indent="-457200" algn="l" rtl="0">
              <a:lnSpc>
                <a:spcPct val="90000"/>
              </a:lnSpc>
              <a:spcBef>
                <a:spcPts val="1000"/>
              </a:spcBef>
              <a:spcAft>
                <a:spcPts val="0"/>
              </a:spcAft>
              <a:buClr>
                <a:srgbClr val="6F6F6F"/>
              </a:buClr>
              <a:buSzPts val="2800"/>
              <a:buFont typeface="Calibri"/>
              <a:buChar char="•"/>
            </a:pPr>
            <a:endParaRPr sz="2800">
              <a:solidFill>
                <a:srgbClr val="6F6F6F"/>
              </a:solidFill>
              <a:latin typeface="Calibri"/>
              <a:ea typeface="Calibri"/>
              <a:cs typeface="Calibri"/>
              <a:sym typeface="Calibri"/>
            </a:endParaRPr>
          </a:p>
          <a:p>
            <a:pPr marL="269875" marR="0" lvl="0" indent="-168275" algn="l" rtl="0">
              <a:lnSpc>
                <a:spcPct val="90000"/>
              </a:lnSpc>
              <a:spcBef>
                <a:spcPts val="1000"/>
              </a:spcBef>
              <a:spcAft>
                <a:spcPts val="0"/>
              </a:spcAft>
              <a:buClr>
                <a:srgbClr val="6F6F6F"/>
              </a:buClr>
              <a:buSzPts val="1600"/>
              <a:buFont typeface="Calibri"/>
              <a:buNone/>
            </a:pPr>
            <a:endParaRPr sz="1600" b="0" i="0" u="none" strike="noStrike" cap="none">
              <a:solidFill>
                <a:srgbClr val="6F6F6F"/>
              </a:solidFill>
              <a:latin typeface="Calibri"/>
              <a:ea typeface="Calibri"/>
              <a:cs typeface="Calibri"/>
              <a:sym typeface="Calibri"/>
            </a:endParaRPr>
          </a:p>
          <a:p>
            <a:pPr marL="457200" marR="0" lvl="0" indent="-279400" algn="l" rtl="0">
              <a:lnSpc>
                <a:spcPct val="90000"/>
              </a:lnSpc>
              <a:spcBef>
                <a:spcPts val="1000"/>
              </a:spcBef>
              <a:spcAft>
                <a:spcPts val="0"/>
              </a:spcAft>
              <a:buClr>
                <a:srgbClr val="6F6F6F"/>
              </a:buClr>
              <a:buSzPts val="2800"/>
              <a:buFont typeface="Arial"/>
              <a:buNone/>
            </a:pPr>
            <a:endParaRPr sz="2800" b="1" i="0" u="none" strike="noStrike" cap="none">
              <a:solidFill>
                <a:srgbClr val="6F6F6F"/>
              </a:solidFill>
              <a:latin typeface="Calibri"/>
              <a:ea typeface="Calibri"/>
              <a:cs typeface="Calibri"/>
              <a:sym typeface="Calibri"/>
            </a:endParaRPr>
          </a:p>
        </p:txBody>
      </p:sp>
      <p:pic>
        <p:nvPicPr>
          <p:cNvPr id="241" name="Google Shape;241;p14"/>
          <p:cNvPicPr preferRelativeResize="0"/>
          <p:nvPr/>
        </p:nvPicPr>
        <p:blipFill rotWithShape="1">
          <a:blip r:embed="rId3">
            <a:alphaModFix/>
          </a:blip>
          <a:srcRect/>
          <a:stretch/>
        </p:blipFill>
        <p:spPr>
          <a:xfrm>
            <a:off x="9972757" y="1138068"/>
            <a:ext cx="1679673" cy="1737152"/>
          </a:xfrm>
          <a:prstGeom prst="rect">
            <a:avLst/>
          </a:prstGeom>
          <a:noFill/>
          <a:ln>
            <a:noFill/>
          </a:ln>
        </p:spPr>
      </p:pic>
      <p:sp>
        <p:nvSpPr>
          <p:cNvPr id="242" name="Google Shape;242;p14">
            <a:hlinkClick r:id="rId4" action="ppaction://hlinksldjump"/>
          </p:cNvPr>
          <p:cNvSpPr/>
          <p:nvPr/>
        </p:nvSpPr>
        <p:spPr>
          <a:xfrm rot="5400000">
            <a:off x="10325029" y="4480850"/>
            <a:ext cx="1632153" cy="1491453"/>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4"/>
          <p:cNvSpPr txBox="1"/>
          <p:nvPr/>
        </p:nvSpPr>
        <p:spPr>
          <a:xfrm>
            <a:off x="10741588" y="4410500"/>
            <a:ext cx="745726" cy="12592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Para leer más</a:t>
            </a:r>
            <a:endParaRPr sz="1800" b="0" i="0" u="none" strike="noStrike" cap="none">
              <a:solidFill>
                <a:schemeClr val="dk1"/>
              </a:solidFill>
              <a:latin typeface="Calibri"/>
              <a:ea typeface="Calibri"/>
              <a:cs typeface="Calibri"/>
              <a:sym typeface="Calibri"/>
            </a:endParaRPr>
          </a:p>
        </p:txBody>
      </p:sp>
      <p:pic>
        <p:nvPicPr>
          <p:cNvPr id="244" name="Google Shape;244;p14"/>
          <p:cNvPicPr preferRelativeResize="0"/>
          <p:nvPr/>
        </p:nvPicPr>
        <p:blipFill rotWithShape="1">
          <a:blip r:embed="rId5">
            <a:alphaModFix/>
          </a:blip>
          <a:srcRect/>
          <a:stretch/>
        </p:blipFill>
        <p:spPr>
          <a:xfrm>
            <a:off x="6663266" y="2875220"/>
            <a:ext cx="3566469" cy="3432345"/>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4800">
                <a:solidFill>
                  <a:srgbClr val="D05F12"/>
                </a:solidFill>
              </a:rPr>
              <a:t>P</a:t>
            </a:r>
            <a:r>
              <a:rPr lang="en-GB" sz="4800">
                <a:solidFill>
                  <a:srgbClr val="D05F12"/>
                </a:solidFill>
                <a:latin typeface="Calibri"/>
                <a:ea typeface="Calibri"/>
                <a:cs typeface="Calibri"/>
                <a:sym typeface="Calibri"/>
              </a:rPr>
              <a:t>3. </a:t>
            </a:r>
            <a:r>
              <a:rPr lang="en-GB" sz="4800">
                <a:solidFill>
                  <a:srgbClr val="D05F12"/>
                </a:solidFill>
              </a:rPr>
              <a:t>Aprende y comenta</a:t>
            </a:r>
            <a:endParaRPr/>
          </a:p>
        </p:txBody>
      </p:sp>
      <p:sp>
        <p:nvSpPr>
          <p:cNvPr id="250" name="Google Shape;250;p15"/>
          <p:cNvSpPr txBox="1">
            <a:spLocks noGrp="1"/>
          </p:cNvSpPr>
          <p:nvPr>
            <p:ph type="body" idx="1"/>
          </p:nvPr>
        </p:nvSpPr>
        <p:spPr>
          <a:xfrm>
            <a:off x="684624" y="1337525"/>
            <a:ext cx="10854846" cy="46378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3200"/>
              <a:buFont typeface="Calibri"/>
              <a:buNone/>
            </a:pPr>
            <a:endParaRPr sz="3200" b="1"/>
          </a:p>
          <a:p>
            <a:pPr marL="0" lvl="0" indent="0" algn="l" rtl="0">
              <a:lnSpc>
                <a:spcPct val="90000"/>
              </a:lnSpc>
              <a:spcBef>
                <a:spcPts val="1000"/>
              </a:spcBef>
              <a:spcAft>
                <a:spcPts val="0"/>
              </a:spcAft>
              <a:buClr>
                <a:srgbClr val="6F6F6F"/>
              </a:buClr>
              <a:buSzPts val="3200"/>
              <a:buFont typeface="Calibri"/>
              <a:buNone/>
            </a:pPr>
            <a:r>
              <a:rPr lang="en-GB" sz="3200" b="1"/>
              <a:t>Para denunciar contenidos sospechosos en Facebook:</a:t>
            </a:r>
            <a:endParaRPr sz="3200"/>
          </a:p>
          <a:p>
            <a:pPr marL="457200" lvl="0" indent="-457200" algn="l" rtl="0">
              <a:lnSpc>
                <a:spcPct val="90000"/>
              </a:lnSpc>
              <a:spcBef>
                <a:spcPts val="1000"/>
              </a:spcBef>
              <a:spcAft>
                <a:spcPts val="0"/>
              </a:spcAft>
              <a:buClr>
                <a:srgbClr val="6F6F6F"/>
              </a:buClr>
              <a:buSzPts val="3200"/>
              <a:buFont typeface="Calibri"/>
              <a:buChar char="•"/>
            </a:pPr>
            <a:r>
              <a:rPr lang="en-GB" sz="3200"/>
              <a:t>Pulsa sobre los tres puntos de la parte superior derecha de cualquier publicación. A continuación, escoge "Buscar ayuda" o "Denunciar una publicación". Habrá una opción para denunciar una publicación porque es una "noticia falsa".</a:t>
            </a:r>
            <a:endParaRPr/>
          </a:p>
          <a:p>
            <a:pPr marL="0" lvl="0" indent="0" algn="l" rtl="0">
              <a:lnSpc>
                <a:spcPct val="90000"/>
              </a:lnSpc>
              <a:spcBef>
                <a:spcPts val="1000"/>
              </a:spcBef>
              <a:spcAft>
                <a:spcPts val="0"/>
              </a:spcAft>
              <a:buClr>
                <a:srgbClr val="6F6F6F"/>
              </a:buClr>
              <a:buSzPts val="3200"/>
              <a:buFont typeface="Calibri"/>
              <a:buNone/>
            </a:pPr>
            <a:r>
              <a:rPr lang="en-GB" sz="3200" b="1"/>
              <a:t> </a:t>
            </a:r>
            <a:endParaRPr sz="3200"/>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838200" y="475457"/>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4800">
                <a:solidFill>
                  <a:srgbClr val="D05F12"/>
                </a:solidFill>
              </a:rPr>
              <a:t>P</a:t>
            </a:r>
            <a:r>
              <a:rPr lang="en-GB" sz="4800">
                <a:solidFill>
                  <a:srgbClr val="D05F12"/>
                </a:solidFill>
                <a:latin typeface="Calibri"/>
                <a:ea typeface="Calibri"/>
                <a:cs typeface="Calibri"/>
                <a:sym typeface="Calibri"/>
              </a:rPr>
              <a:t>3. D</a:t>
            </a:r>
            <a:r>
              <a:rPr lang="en-GB" sz="4800">
                <a:solidFill>
                  <a:srgbClr val="D05F12"/>
                </a:solidFill>
              </a:rPr>
              <a:t>EBATE</a:t>
            </a:r>
            <a:endParaRPr sz="4800">
              <a:solidFill>
                <a:srgbClr val="D05F12"/>
              </a:solidFill>
              <a:latin typeface="Calibri"/>
              <a:ea typeface="Calibri"/>
              <a:cs typeface="Calibri"/>
              <a:sym typeface="Calibri"/>
            </a:endParaRPr>
          </a:p>
        </p:txBody>
      </p:sp>
      <p:sp>
        <p:nvSpPr>
          <p:cNvPr id="256" name="Google Shape;256;p16"/>
          <p:cNvSpPr txBox="1">
            <a:spLocks noGrp="1"/>
          </p:cNvSpPr>
          <p:nvPr>
            <p:ph type="body" idx="1"/>
          </p:nvPr>
        </p:nvSpPr>
        <p:spPr>
          <a:xfrm>
            <a:off x="838200" y="1801026"/>
            <a:ext cx="10515600" cy="282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GB"/>
              <a:t>Antes de pasar a la siguiente pregunta, analiza lo siguiente para pensar en tus propias experiencias:</a:t>
            </a:r>
            <a:endParaRPr/>
          </a:p>
          <a:p>
            <a:pPr marL="457200" lvl="0" indent="-457200" algn="l" rtl="0">
              <a:lnSpc>
                <a:spcPct val="90000"/>
              </a:lnSpc>
              <a:spcBef>
                <a:spcPts val="1000"/>
              </a:spcBef>
              <a:spcAft>
                <a:spcPts val="0"/>
              </a:spcAft>
              <a:buSzPts val="2800"/>
              <a:buChar char="•"/>
            </a:pPr>
            <a:r>
              <a:rPr lang="en-GB" b="1"/>
              <a:t>¿Has visto algún contenido de este tipo? ¿Qué hiciste al respecto? ¿Te tomarías la molestia de denunciar? y si no, ¿por qué no?</a:t>
            </a:r>
            <a:endParaRPr b="1"/>
          </a:p>
          <a:p>
            <a:pPr marL="457200" lvl="0" indent="-457200" algn="l" rtl="0">
              <a:lnSpc>
                <a:spcPct val="90000"/>
              </a:lnSpc>
              <a:spcBef>
                <a:spcPts val="1000"/>
              </a:spcBef>
              <a:spcAft>
                <a:spcPts val="0"/>
              </a:spcAft>
              <a:buClr>
                <a:srgbClr val="6F6F6F"/>
              </a:buClr>
              <a:buSzPts val="2800"/>
              <a:buFont typeface="Calibri"/>
              <a:buChar char="•"/>
            </a:pPr>
            <a:r>
              <a:rPr lang="en-GB" b="1"/>
              <a:t>¿Quién crees que debería ser el responsable del contenido? ¿La persona que lo publica o la plataforma donde se aloja? ¿O ambos?</a:t>
            </a:r>
            <a:endParaRPr b="1"/>
          </a:p>
        </p:txBody>
      </p:sp>
      <p:sp>
        <p:nvSpPr>
          <p:cNvPr id="257" name="Google Shape;257;p16">
            <a:hlinkClick r:id="rId3" action="ppaction://hlinksldjump"/>
          </p:cNvPr>
          <p:cNvSpPr/>
          <p:nvPr/>
        </p:nvSpPr>
        <p:spPr>
          <a:xfrm>
            <a:off x="3786953" y="4937048"/>
            <a:ext cx="4306529" cy="934064"/>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solidFill>
                  <a:schemeClr val="dk1"/>
                </a:solidFill>
                <a:latin typeface="Calibri"/>
                <a:ea typeface="Calibri"/>
                <a:cs typeface="Calibri"/>
                <a:sym typeface="Calibri"/>
              </a:rPr>
              <a:t>Siguiente Pregunta</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de21ef200a_0_132"/>
          <p:cNvSpPr txBox="1">
            <a:spLocks noGrp="1"/>
          </p:cNvSpPr>
          <p:nvPr>
            <p:ph type="title"/>
          </p:nvPr>
        </p:nvSpPr>
        <p:spPr>
          <a:xfrm>
            <a:off x="838200" y="0"/>
            <a:ext cx="9123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P3 Resultados: Qué tal lo hiciste</a:t>
            </a:r>
            <a:endParaRPr/>
          </a:p>
        </p:txBody>
      </p:sp>
      <p:sp>
        <p:nvSpPr>
          <p:cNvPr id="263" name="Google Shape;263;gde21ef200a_0_132"/>
          <p:cNvSpPr txBox="1">
            <a:spLocks noGrp="1"/>
          </p:cNvSpPr>
          <p:nvPr>
            <p:ph type="body" idx="1"/>
          </p:nvPr>
        </p:nvSpPr>
        <p:spPr>
          <a:xfrm>
            <a:off x="685800" y="932007"/>
            <a:ext cx="9381000" cy="227700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Pregunta 3: Una amiga ha compartido un post en su timeline en Facebook - está advirtiendo a la gente de que el COVID 19 es un bulo y que no hay peligro para el público en general. </a:t>
            </a:r>
            <a:endParaRPr/>
          </a:p>
          <a:p>
            <a:pPr marL="0" lvl="0" indent="0" algn="l" rtl="0">
              <a:lnSpc>
                <a:spcPct val="90000"/>
              </a:lnSpc>
              <a:spcBef>
                <a:spcPts val="0"/>
              </a:spcBef>
              <a:spcAft>
                <a:spcPts val="0"/>
              </a:spcAft>
              <a:buClr>
                <a:srgbClr val="6F6F6F"/>
              </a:buClr>
              <a:buSzPts val="2800"/>
              <a:buFont typeface="Calibri"/>
              <a:buNone/>
            </a:pPr>
            <a:r>
              <a:rPr lang="en-GB"/>
              <a:t>Tú no te lo crees, ¿qué deberías hacer?</a:t>
            </a:r>
            <a:endParaRPr/>
          </a:p>
          <a:p>
            <a:pPr marL="0" lvl="0" indent="0" algn="l" rtl="0">
              <a:lnSpc>
                <a:spcPct val="90000"/>
              </a:lnSpc>
              <a:spcBef>
                <a:spcPts val="1200"/>
              </a:spcBef>
              <a:spcAft>
                <a:spcPts val="0"/>
              </a:spcAft>
              <a:buClr>
                <a:srgbClr val="6F6F6F"/>
              </a:buClr>
              <a:buSzPts val="2800"/>
              <a:buFont typeface="Calibri"/>
              <a:buNone/>
            </a:pPr>
            <a:r>
              <a:rPr lang="en-GB"/>
              <a:t>Tu respuesta es </a:t>
            </a:r>
            <a:r>
              <a:rPr lang="en-GB" b="1">
                <a:solidFill>
                  <a:srgbClr val="D05F12"/>
                </a:solidFill>
              </a:rPr>
              <a:t>incorrecta</a:t>
            </a:r>
            <a:r>
              <a:rPr lang="en-GB" b="1"/>
              <a:t>.</a:t>
            </a:r>
            <a:endParaRPr/>
          </a:p>
          <a:p>
            <a:pPr marL="0" lvl="0" indent="0" algn="l" rtl="0">
              <a:lnSpc>
                <a:spcPct val="90000"/>
              </a:lnSpc>
              <a:spcBef>
                <a:spcPts val="1000"/>
              </a:spcBef>
              <a:spcAft>
                <a:spcPts val="0"/>
              </a:spcAft>
              <a:buClr>
                <a:srgbClr val="6F6F6F"/>
              </a:buClr>
              <a:buSzPts val="2800"/>
              <a:buFont typeface="Calibri"/>
              <a:buNone/>
            </a:pPr>
            <a:endParaRPr b="1"/>
          </a:p>
          <a:p>
            <a:pPr marL="0" lvl="0" indent="0" algn="l" rtl="0">
              <a:lnSpc>
                <a:spcPct val="90000"/>
              </a:lnSpc>
              <a:spcBef>
                <a:spcPts val="1000"/>
              </a:spcBef>
              <a:spcAft>
                <a:spcPts val="0"/>
              </a:spcAft>
              <a:buClr>
                <a:srgbClr val="6F6F6F"/>
              </a:buClr>
              <a:buSzPts val="2800"/>
              <a:buFont typeface="Calibri"/>
              <a:buNone/>
            </a:pPr>
            <a:endParaRPr b="1"/>
          </a:p>
        </p:txBody>
      </p:sp>
      <p:sp>
        <p:nvSpPr>
          <p:cNvPr id="264" name="Google Shape;264;gde21ef200a_0_132"/>
          <p:cNvSpPr txBox="1"/>
          <p:nvPr/>
        </p:nvSpPr>
        <p:spPr>
          <a:xfrm>
            <a:off x="767463" y="2875220"/>
            <a:ext cx="5895900" cy="373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F6F6F"/>
              </a:buClr>
              <a:buSzPts val="2800"/>
              <a:buFont typeface="Calibri"/>
              <a:buNone/>
            </a:pPr>
            <a:endParaRPr sz="2800" b="1" i="0" u="none" strike="noStrike" cap="none">
              <a:solidFill>
                <a:srgbClr val="D05F12"/>
              </a:solidFill>
              <a:latin typeface="Calibri"/>
              <a:ea typeface="Calibri"/>
              <a:cs typeface="Calibri"/>
              <a:sym typeface="Calibri"/>
            </a:endParaRPr>
          </a:p>
          <a:p>
            <a:pPr marL="0" marR="0" lvl="0" indent="0" algn="l" rtl="0">
              <a:lnSpc>
                <a:spcPct val="90000"/>
              </a:lnSpc>
              <a:spcBef>
                <a:spcPts val="100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6F6F6F"/>
              </a:buClr>
              <a:buSzPts val="2800"/>
              <a:buFont typeface="Calibri"/>
              <a:buChar char="•"/>
            </a:pPr>
            <a:r>
              <a:rPr lang="en-GB" sz="2800">
                <a:solidFill>
                  <a:srgbClr val="6F6F6F"/>
                </a:solidFill>
                <a:latin typeface="Calibri"/>
                <a:ea typeface="Calibri"/>
                <a:cs typeface="Calibri"/>
                <a:sym typeface="Calibri"/>
              </a:rPr>
              <a:t>Denuncia la publicación sospechosa a Facebook y habla con tu amiga sobre el tema</a:t>
            </a:r>
            <a:endParaRPr sz="2800">
              <a:solidFill>
                <a:srgbClr val="6F6F6F"/>
              </a:solidFill>
              <a:latin typeface="Calibri"/>
              <a:ea typeface="Calibri"/>
              <a:cs typeface="Calibri"/>
              <a:sym typeface="Calibri"/>
            </a:endParaRPr>
          </a:p>
          <a:p>
            <a:pPr marL="457200" marR="0" lvl="0" indent="-457200" algn="l" rtl="0">
              <a:lnSpc>
                <a:spcPct val="90000"/>
              </a:lnSpc>
              <a:spcBef>
                <a:spcPts val="1000"/>
              </a:spcBef>
              <a:spcAft>
                <a:spcPts val="0"/>
              </a:spcAft>
              <a:buClr>
                <a:srgbClr val="6F6F6F"/>
              </a:buClr>
              <a:buSzPts val="2800"/>
              <a:buFont typeface="Calibri"/>
              <a:buChar char="•"/>
            </a:pPr>
            <a:r>
              <a:rPr lang="en-GB" sz="2800">
                <a:solidFill>
                  <a:srgbClr val="6F6F6F"/>
                </a:solidFill>
                <a:latin typeface="Calibri"/>
                <a:ea typeface="Calibri"/>
                <a:cs typeface="Calibri"/>
                <a:sym typeface="Calibri"/>
              </a:rPr>
              <a:t>Es importante poner en conocimiento de la plataforma cualquier publicación que parezca sospechosa.</a:t>
            </a:r>
            <a:endParaRPr sz="2800">
              <a:solidFill>
                <a:srgbClr val="6F6F6F"/>
              </a:solidFill>
              <a:latin typeface="Calibri"/>
              <a:ea typeface="Calibri"/>
              <a:cs typeface="Calibri"/>
              <a:sym typeface="Calibri"/>
            </a:endParaRPr>
          </a:p>
          <a:p>
            <a:pPr marL="457200" marR="0" lvl="0" indent="-457200" algn="l" rtl="0">
              <a:lnSpc>
                <a:spcPct val="90000"/>
              </a:lnSpc>
              <a:spcBef>
                <a:spcPts val="1000"/>
              </a:spcBef>
              <a:spcAft>
                <a:spcPts val="0"/>
              </a:spcAft>
              <a:buClr>
                <a:srgbClr val="6F6F6F"/>
              </a:buClr>
              <a:buSzPts val="2800"/>
              <a:buFont typeface="Calibri"/>
              <a:buChar char="•"/>
            </a:pPr>
            <a:endParaRPr sz="2800">
              <a:solidFill>
                <a:srgbClr val="6F6F6F"/>
              </a:solidFill>
              <a:latin typeface="Calibri"/>
              <a:ea typeface="Calibri"/>
              <a:cs typeface="Calibri"/>
              <a:sym typeface="Calibri"/>
            </a:endParaRPr>
          </a:p>
          <a:p>
            <a:pPr marL="269875" marR="0" lvl="0" indent="-168275" algn="l" rtl="0">
              <a:lnSpc>
                <a:spcPct val="90000"/>
              </a:lnSpc>
              <a:spcBef>
                <a:spcPts val="1000"/>
              </a:spcBef>
              <a:spcAft>
                <a:spcPts val="0"/>
              </a:spcAft>
              <a:buClr>
                <a:srgbClr val="6F6F6F"/>
              </a:buClr>
              <a:buSzPts val="1600"/>
              <a:buFont typeface="Calibri"/>
              <a:buNone/>
            </a:pPr>
            <a:endParaRPr sz="1600" b="0" i="0" u="none" strike="noStrike" cap="none">
              <a:solidFill>
                <a:srgbClr val="6F6F6F"/>
              </a:solidFill>
              <a:latin typeface="Calibri"/>
              <a:ea typeface="Calibri"/>
              <a:cs typeface="Calibri"/>
              <a:sym typeface="Calibri"/>
            </a:endParaRPr>
          </a:p>
          <a:p>
            <a:pPr marL="457200" marR="0" lvl="0" indent="-279400" algn="l" rtl="0">
              <a:lnSpc>
                <a:spcPct val="90000"/>
              </a:lnSpc>
              <a:spcBef>
                <a:spcPts val="1000"/>
              </a:spcBef>
              <a:spcAft>
                <a:spcPts val="0"/>
              </a:spcAft>
              <a:buClr>
                <a:srgbClr val="6F6F6F"/>
              </a:buClr>
              <a:buSzPts val="2800"/>
              <a:buFont typeface="Arial"/>
              <a:buNone/>
            </a:pPr>
            <a:endParaRPr sz="2800" b="1" i="0" u="none" strike="noStrike" cap="none">
              <a:solidFill>
                <a:srgbClr val="6F6F6F"/>
              </a:solidFill>
              <a:latin typeface="Calibri"/>
              <a:ea typeface="Calibri"/>
              <a:cs typeface="Calibri"/>
              <a:sym typeface="Calibri"/>
            </a:endParaRPr>
          </a:p>
        </p:txBody>
      </p:sp>
      <p:sp>
        <p:nvSpPr>
          <p:cNvPr id="265" name="Google Shape;265;gde21ef200a_0_132">
            <a:hlinkClick r:id="rId3" action="ppaction://hlinksldjump"/>
          </p:cNvPr>
          <p:cNvSpPr/>
          <p:nvPr/>
        </p:nvSpPr>
        <p:spPr>
          <a:xfrm rot="5400000">
            <a:off x="10298249" y="4480853"/>
            <a:ext cx="1632300" cy="1491600"/>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de21ef200a_0_132"/>
          <p:cNvSpPr txBox="1"/>
          <p:nvPr/>
        </p:nvSpPr>
        <p:spPr>
          <a:xfrm>
            <a:off x="10741588" y="4410500"/>
            <a:ext cx="745800" cy="125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Para leer más</a:t>
            </a:r>
            <a:endParaRPr sz="1800" b="0" i="0" u="none" strike="noStrike" cap="none">
              <a:solidFill>
                <a:schemeClr val="dk1"/>
              </a:solidFill>
              <a:latin typeface="Calibri"/>
              <a:ea typeface="Calibri"/>
              <a:cs typeface="Calibri"/>
              <a:sym typeface="Calibri"/>
            </a:endParaRPr>
          </a:p>
        </p:txBody>
      </p:sp>
      <p:pic>
        <p:nvPicPr>
          <p:cNvPr id="267" name="Google Shape;267;gde21ef200a_0_132"/>
          <p:cNvPicPr preferRelativeResize="0"/>
          <p:nvPr/>
        </p:nvPicPr>
        <p:blipFill rotWithShape="1">
          <a:blip r:embed="rId4">
            <a:alphaModFix/>
          </a:blip>
          <a:srcRect/>
          <a:stretch/>
        </p:blipFill>
        <p:spPr>
          <a:xfrm>
            <a:off x="6663266" y="2875220"/>
            <a:ext cx="3566469" cy="3432345"/>
          </a:xfrm>
          <a:prstGeom prst="rect">
            <a:avLst/>
          </a:prstGeom>
          <a:noFill/>
          <a:ln>
            <a:noFill/>
          </a:ln>
        </p:spPr>
      </p:pic>
      <p:pic>
        <p:nvPicPr>
          <p:cNvPr id="268" name="Google Shape;268;gde21ef200a_0_132"/>
          <p:cNvPicPr preferRelativeResize="0"/>
          <p:nvPr/>
        </p:nvPicPr>
        <p:blipFill rotWithShape="1">
          <a:blip r:embed="rId5">
            <a:alphaModFix/>
          </a:blip>
          <a:srcRect/>
          <a:stretch/>
        </p:blipFill>
        <p:spPr>
          <a:xfrm>
            <a:off x="9961563" y="1181943"/>
            <a:ext cx="1707485" cy="1700918"/>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p:nvPr/>
        </p:nvSpPr>
        <p:spPr>
          <a:xfrm>
            <a:off x="7966870" y="1964267"/>
            <a:ext cx="4099023" cy="423152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800"/>
              <a:buFont typeface="Calibri"/>
              <a:buChar char="•"/>
            </a:pPr>
            <a:r>
              <a:rPr lang="en-GB" sz="1800" dirty="0" err="1">
                <a:solidFill>
                  <a:schemeClr val="dk1"/>
                </a:solidFill>
                <a:latin typeface="Calibri"/>
                <a:ea typeface="Calibri"/>
                <a:cs typeface="Calibri"/>
                <a:sym typeface="Calibri"/>
              </a:rPr>
              <a:t>Denunciar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contenido</a:t>
            </a:r>
            <a:r>
              <a:rPr lang="en-GB" sz="1800" dirty="0">
                <a:solidFill>
                  <a:schemeClr val="dk1"/>
                </a:solidFill>
                <a:latin typeface="Calibri"/>
                <a:ea typeface="Calibri"/>
                <a:cs typeface="Calibri"/>
                <a:sym typeface="Calibri"/>
              </a:rPr>
              <a:t> y </a:t>
            </a:r>
            <a:r>
              <a:rPr lang="en-GB" sz="1800" dirty="0" err="1">
                <a:solidFill>
                  <a:schemeClr val="dk1"/>
                </a:solidFill>
                <a:latin typeface="Calibri"/>
                <a:ea typeface="Calibri"/>
                <a:cs typeface="Calibri"/>
                <a:sym typeface="Calibri"/>
              </a:rPr>
              <a:t>también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hablar</a:t>
            </a:r>
            <a:r>
              <a:rPr lang="en-GB" sz="1800" dirty="0">
                <a:solidFill>
                  <a:schemeClr val="dk1"/>
                </a:solidFill>
                <a:latin typeface="Calibri"/>
                <a:ea typeface="Calibri"/>
                <a:cs typeface="Calibri"/>
                <a:sym typeface="Calibri"/>
              </a:rPr>
              <a:t> con </a:t>
            </a:r>
            <a:r>
              <a:rPr lang="en-GB" sz="1800" dirty="0" err="1">
                <a:solidFill>
                  <a:schemeClr val="dk1"/>
                </a:solidFill>
                <a:latin typeface="Calibri"/>
                <a:ea typeface="Calibri"/>
                <a:cs typeface="Calibri"/>
                <a:sym typeface="Calibri"/>
              </a:rPr>
              <a:t>alguien</a:t>
            </a:r>
            <a:r>
              <a:rPr lang="en-GB" sz="1800" dirty="0">
                <a:solidFill>
                  <a:schemeClr val="dk1"/>
                </a:solidFill>
                <a:latin typeface="Calibri"/>
                <a:ea typeface="Calibri"/>
                <a:cs typeface="Calibri"/>
                <a:sym typeface="Calibri"/>
              </a:rPr>
              <a:t> de la </a:t>
            </a:r>
            <a:r>
              <a:rPr lang="en-GB" sz="1800" dirty="0" err="1">
                <a:solidFill>
                  <a:schemeClr val="dk1"/>
                </a:solidFill>
                <a:latin typeface="Calibri"/>
                <a:ea typeface="Calibri"/>
                <a:cs typeface="Calibri"/>
                <a:sym typeface="Calibri"/>
              </a:rPr>
              <a:t>escuela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docente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podría</a:t>
            </a:r>
            <a:r>
              <a:rPr lang="en-GB" sz="1800" dirty="0">
                <a:solidFill>
                  <a:schemeClr val="dk1"/>
                </a:solidFill>
                <a:latin typeface="Calibri"/>
                <a:ea typeface="Calibri"/>
                <a:cs typeface="Calibri"/>
                <a:sym typeface="Calibri"/>
              </a:rPr>
              <a:t> no </a:t>
            </a:r>
            <a:r>
              <a:rPr lang="en-GB" sz="1800" dirty="0" err="1">
                <a:solidFill>
                  <a:schemeClr val="dk1"/>
                </a:solidFill>
                <a:latin typeface="Calibri"/>
                <a:ea typeface="Calibri"/>
                <a:cs typeface="Calibri"/>
                <a:sym typeface="Calibri"/>
              </a:rPr>
              <a:t>estar</a:t>
            </a:r>
            <a:r>
              <a:rPr lang="en-GB" sz="1800" dirty="0">
                <a:solidFill>
                  <a:schemeClr val="dk1"/>
                </a:solidFill>
                <a:latin typeface="Calibri"/>
                <a:ea typeface="Calibri"/>
                <a:cs typeface="Calibri"/>
                <a:sym typeface="Calibri"/>
              </a:rPr>
              <a:t> al tanto.</a:t>
            </a:r>
            <a:endParaRPr sz="1800" b="0" i="0" u="none" strike="noStrike" cap="none" dirty="0">
              <a:solidFill>
                <a:srgbClr val="6F6F6F"/>
              </a:solidFill>
              <a:latin typeface="Calibri"/>
              <a:ea typeface="Calibri"/>
              <a:cs typeface="Calibri"/>
              <a:sym typeface="Calibri"/>
            </a:endParaRPr>
          </a:p>
        </p:txBody>
      </p:sp>
      <p:grpSp>
        <p:nvGrpSpPr>
          <p:cNvPr id="275" name="Google Shape;275;p18"/>
          <p:cNvGrpSpPr/>
          <p:nvPr/>
        </p:nvGrpSpPr>
        <p:grpSpPr>
          <a:xfrm>
            <a:off x="8380903" y="2861735"/>
            <a:ext cx="3270956" cy="3168288"/>
            <a:chOff x="701790" y="3601813"/>
            <a:chExt cx="3270956" cy="3168288"/>
          </a:xfrm>
        </p:grpSpPr>
        <p:sp>
          <p:nvSpPr>
            <p:cNvPr id="276" name="Google Shape;276;p18">
              <a:hlinkClick r:id="rId3" action="ppaction://hlinksldjump"/>
            </p:cNvPr>
            <p:cNvSpPr/>
            <p:nvPr/>
          </p:nvSpPr>
          <p:spPr>
            <a:xfrm>
              <a:off x="701790" y="3601813"/>
              <a:ext cx="3270956" cy="3168288"/>
            </a:xfrm>
            <a:prstGeom prst="rect">
              <a:avLst/>
            </a:prstGeom>
            <a:solidFill>
              <a:srgbClr val="0066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7" name="Google Shape;277;p18">
              <a:hlinkClick r:id="rId3" action="ppaction://hlinksldjump"/>
            </p:cNvPr>
            <p:cNvPicPr preferRelativeResize="0"/>
            <p:nvPr/>
          </p:nvPicPr>
          <p:blipFill rotWithShape="1">
            <a:blip r:embed="rId4">
              <a:alphaModFix/>
            </a:blip>
            <a:srcRect/>
            <a:stretch/>
          </p:blipFill>
          <p:spPr>
            <a:xfrm>
              <a:off x="1075608" y="3923718"/>
              <a:ext cx="2513059" cy="2605451"/>
            </a:xfrm>
            <a:prstGeom prst="rect">
              <a:avLst/>
            </a:prstGeom>
            <a:noFill/>
            <a:ln>
              <a:noFill/>
            </a:ln>
          </p:spPr>
        </p:pic>
      </p:grpSp>
      <p:grpSp>
        <p:nvGrpSpPr>
          <p:cNvPr id="278" name="Google Shape;278;p18"/>
          <p:cNvGrpSpPr/>
          <p:nvPr/>
        </p:nvGrpSpPr>
        <p:grpSpPr>
          <a:xfrm>
            <a:off x="4464365" y="2861735"/>
            <a:ext cx="3141922" cy="3107486"/>
            <a:chOff x="8461857" y="564459"/>
            <a:chExt cx="3554361" cy="3421627"/>
          </a:xfrm>
        </p:grpSpPr>
        <p:sp>
          <p:nvSpPr>
            <p:cNvPr id="279" name="Google Shape;279;p18"/>
            <p:cNvSpPr/>
            <p:nvPr/>
          </p:nvSpPr>
          <p:spPr>
            <a:xfrm>
              <a:off x="8461857" y="564459"/>
              <a:ext cx="3554361" cy="3421627"/>
            </a:xfrm>
            <a:prstGeom prst="rect">
              <a:avLst/>
            </a:prstGeom>
            <a:solidFill>
              <a:srgbClr val="D6009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r>
                <a:rPr lang="es-ES" sz="1800" b="0" i="0" u="none" strike="noStrike" cap="none" dirty="0">
                  <a:solidFill>
                    <a:srgbClr val="FFFFFF"/>
                  </a:solidFill>
                  <a:latin typeface="Calibri"/>
                  <a:ea typeface="Calibri"/>
                  <a:cs typeface="Calibri"/>
                  <a:sym typeface="Calibri"/>
                  <a:hlinkClick r:id="rId5" action="ppaction://hlinksldjump"/>
                </a:rPr>
                <a:t>P4 Resultados: Qué tal lo hiciste</a:t>
              </a:r>
              <a:endParaRPr sz="1800" b="0" i="0" u="none" strike="noStrike" cap="none" dirty="0">
                <a:solidFill>
                  <a:srgbClr val="FFFFFF"/>
                </a:solidFill>
                <a:latin typeface="Calibri"/>
                <a:ea typeface="Calibri"/>
                <a:cs typeface="Calibri"/>
                <a:sym typeface="Calibri"/>
              </a:endParaRPr>
            </a:p>
          </p:txBody>
        </p:sp>
        <p:pic>
          <p:nvPicPr>
            <p:cNvPr id="280" name="Google Shape;280;p18"/>
            <p:cNvPicPr preferRelativeResize="0"/>
            <p:nvPr/>
          </p:nvPicPr>
          <p:blipFill rotWithShape="1">
            <a:blip r:embed="rId6">
              <a:alphaModFix/>
            </a:blip>
            <a:srcRect/>
            <a:stretch/>
          </p:blipFill>
          <p:spPr>
            <a:xfrm>
              <a:off x="8838346" y="1108286"/>
              <a:ext cx="2858222" cy="2406439"/>
            </a:xfrm>
            <a:prstGeom prst="rect">
              <a:avLst/>
            </a:prstGeom>
            <a:noFill/>
            <a:ln>
              <a:noFill/>
            </a:ln>
          </p:spPr>
        </p:pic>
      </p:grpSp>
      <p:sp>
        <p:nvSpPr>
          <p:cNvPr id="281" name="Google Shape;281;p18"/>
          <p:cNvSpPr txBox="1">
            <a:spLocks noGrp="1"/>
          </p:cNvSpPr>
          <p:nvPr>
            <p:ph type="title"/>
          </p:nvPr>
        </p:nvSpPr>
        <p:spPr>
          <a:xfrm>
            <a:off x="613657" y="358609"/>
            <a:ext cx="1001201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3600"/>
              <a:t>P4. </a:t>
            </a:r>
            <a:r>
              <a:rPr lang="en-GB" sz="2400"/>
              <a:t>Acabas de ver un vídeo en el que parece que un profesor de tu colegio dice que apoya a una organización terrorista. Conoces a esta persona y no puedes creer lo que estás viendo y oyendo, pero parece auténtico.</a:t>
            </a:r>
            <a:endParaRPr sz="2400"/>
          </a:p>
          <a:p>
            <a:pPr marL="0" lvl="0" indent="0" algn="l" rtl="0">
              <a:lnSpc>
                <a:spcPct val="90000"/>
              </a:lnSpc>
              <a:spcBef>
                <a:spcPts val="0"/>
              </a:spcBef>
              <a:spcAft>
                <a:spcPts val="0"/>
              </a:spcAft>
              <a:buSzPts val="1400"/>
              <a:buNone/>
            </a:pPr>
            <a:r>
              <a:rPr lang="en-GB" sz="2400"/>
              <a:t>¿Qué debes hacer?</a:t>
            </a:r>
            <a:r>
              <a:rPr lang="en-GB"/>
              <a:t/>
            </a:r>
            <a:br>
              <a:rPr lang="en-GB"/>
            </a:br>
            <a:r>
              <a:rPr lang="en-GB" sz="2800">
                <a:solidFill>
                  <a:schemeClr val="accent2"/>
                </a:solidFill>
              </a:rPr>
              <a:t>Escoge una respuesta</a:t>
            </a:r>
            <a:endParaRPr sz="2800"/>
          </a:p>
        </p:txBody>
      </p:sp>
      <p:sp>
        <p:nvSpPr>
          <p:cNvPr id="282" name="Google Shape;282;p18"/>
          <p:cNvSpPr txBox="1">
            <a:spLocks noGrp="1"/>
          </p:cNvSpPr>
          <p:nvPr>
            <p:ph type="body" idx="3"/>
          </p:nvPr>
        </p:nvSpPr>
        <p:spPr>
          <a:xfrm>
            <a:off x="90382" y="1964267"/>
            <a:ext cx="3906116" cy="423152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Font typeface="Calibri"/>
              <a:buChar char="•"/>
            </a:pPr>
            <a:r>
              <a:rPr lang="en-GB" sz="2000">
                <a:solidFill>
                  <a:schemeClr val="dk1"/>
                </a:solidFill>
              </a:rPr>
              <a:t>Compartirlo a través de un mensaje privado con algunos amigos para ver qué opinan</a:t>
            </a:r>
            <a:endParaRPr/>
          </a:p>
        </p:txBody>
      </p:sp>
      <p:sp>
        <p:nvSpPr>
          <p:cNvPr id="283" name="Google Shape;283;p18"/>
          <p:cNvSpPr txBox="1">
            <a:spLocks noGrp="1"/>
          </p:cNvSpPr>
          <p:nvPr>
            <p:ph type="body" idx="4"/>
          </p:nvPr>
        </p:nvSpPr>
        <p:spPr>
          <a:xfrm>
            <a:off x="4151062" y="1964267"/>
            <a:ext cx="3661244" cy="423152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F6F6F"/>
              </a:buClr>
              <a:buSzPts val="2000"/>
              <a:buFont typeface="Calibri"/>
              <a:buChar char="•"/>
            </a:pPr>
            <a:r>
              <a:rPr lang="en-GB" sz="2000" dirty="0" err="1"/>
              <a:t>Denunciar</a:t>
            </a:r>
            <a:r>
              <a:rPr lang="en-GB" sz="2000" dirty="0"/>
              <a:t> a la </a:t>
            </a:r>
            <a:r>
              <a:rPr lang="en-GB" sz="2000" dirty="0" err="1"/>
              <a:t>policía</a:t>
            </a:r>
            <a:r>
              <a:rPr lang="en-GB" sz="2000" dirty="0"/>
              <a:t> </a:t>
            </a:r>
            <a:r>
              <a:rPr lang="en-GB" sz="2000" dirty="0" err="1"/>
              <a:t>porque</a:t>
            </a:r>
            <a:r>
              <a:rPr lang="en-GB" sz="2000" dirty="0"/>
              <a:t> es una </a:t>
            </a:r>
            <a:r>
              <a:rPr lang="en-GB" sz="2000" dirty="0" err="1"/>
              <a:t>organización</a:t>
            </a:r>
            <a:r>
              <a:rPr lang="en-GB" sz="2000" dirty="0"/>
              <a:t> </a:t>
            </a:r>
            <a:r>
              <a:rPr lang="en-GB" sz="2000" dirty="0" err="1"/>
              <a:t>ilegal</a:t>
            </a:r>
            <a:r>
              <a:rPr lang="en-GB" sz="2000" dirty="0"/>
              <a:t>.</a:t>
            </a:r>
            <a:endParaRPr sz="2000" dirty="0"/>
          </a:p>
        </p:txBody>
      </p:sp>
      <p:sp>
        <p:nvSpPr>
          <p:cNvPr id="284" name="Google Shape;284;p18">
            <a:hlinkClick r:id="rId5" action="ppaction://hlinksldjump"/>
          </p:cNvPr>
          <p:cNvSpPr/>
          <p:nvPr/>
        </p:nvSpPr>
        <p:spPr>
          <a:xfrm>
            <a:off x="4785700" y="5752912"/>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Elige esta respuesta</a:t>
            </a:r>
            <a:endParaRPr sz="1800">
              <a:solidFill>
                <a:schemeClr val="dk1"/>
              </a:solidFill>
              <a:latin typeface="Calibri"/>
              <a:ea typeface="Calibri"/>
              <a:cs typeface="Calibri"/>
              <a:sym typeface="Calibri"/>
            </a:endParaRPr>
          </a:p>
        </p:txBody>
      </p:sp>
      <p:sp>
        <p:nvSpPr>
          <p:cNvPr id="285" name="Google Shape;285;p18">
            <a:hlinkClick r:id="rId3" action="ppaction://hlinksldjump"/>
          </p:cNvPr>
          <p:cNvSpPr/>
          <p:nvPr/>
        </p:nvSpPr>
        <p:spPr>
          <a:xfrm>
            <a:off x="8807455" y="5763171"/>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Elige esta respuesta</a:t>
            </a:r>
            <a:endParaRPr sz="1800">
              <a:solidFill>
                <a:schemeClr val="dk1"/>
              </a:solidFill>
              <a:latin typeface="Calibri"/>
              <a:ea typeface="Calibri"/>
              <a:cs typeface="Calibri"/>
              <a:sym typeface="Calibri"/>
            </a:endParaRPr>
          </a:p>
        </p:txBody>
      </p:sp>
      <p:sp>
        <p:nvSpPr>
          <p:cNvPr id="286" name="Google Shape;286;p18">
            <a:hlinkClick r:id="rId5" action="ppaction://hlinksldjump"/>
          </p:cNvPr>
          <p:cNvSpPr/>
          <p:nvPr/>
        </p:nvSpPr>
        <p:spPr>
          <a:xfrm>
            <a:off x="512492" y="2861735"/>
            <a:ext cx="3218277" cy="3215931"/>
          </a:xfrm>
          <a:prstGeom prst="rect">
            <a:avLst/>
          </a:prstGeom>
          <a:solidFill>
            <a:srgbClr val="7030A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7" name="Google Shape;287;p18">
            <a:hlinkClick r:id="rId5" action="ppaction://hlinksldjump"/>
          </p:cNvPr>
          <p:cNvPicPr preferRelativeResize="0"/>
          <p:nvPr/>
        </p:nvPicPr>
        <p:blipFill rotWithShape="1">
          <a:blip r:embed="rId7">
            <a:alphaModFix/>
          </a:blip>
          <a:srcRect/>
          <a:stretch/>
        </p:blipFill>
        <p:spPr>
          <a:xfrm>
            <a:off x="853732" y="3221355"/>
            <a:ext cx="2578213" cy="2496689"/>
          </a:xfrm>
          <a:prstGeom prst="rect">
            <a:avLst/>
          </a:prstGeom>
          <a:noFill/>
          <a:ln>
            <a:noFill/>
          </a:ln>
        </p:spPr>
      </p:pic>
      <p:sp>
        <p:nvSpPr>
          <p:cNvPr id="288" name="Google Shape;288;p18">
            <a:hlinkClick r:id="rId5" action="ppaction://hlinksldjump"/>
          </p:cNvPr>
          <p:cNvSpPr/>
          <p:nvPr/>
        </p:nvSpPr>
        <p:spPr>
          <a:xfrm>
            <a:off x="841091" y="5738731"/>
            <a:ext cx="2498264" cy="42444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Elige esta respuesta</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838200" y="0"/>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P4 Resultados: Qué tal lo hiciste</a:t>
            </a:r>
            <a:endParaRPr/>
          </a:p>
        </p:txBody>
      </p:sp>
      <p:sp>
        <p:nvSpPr>
          <p:cNvPr id="294" name="Google Shape;294;p19"/>
          <p:cNvSpPr txBox="1">
            <a:spLocks noGrp="1"/>
          </p:cNvSpPr>
          <p:nvPr>
            <p:ph type="body" idx="1"/>
          </p:nvPr>
        </p:nvSpPr>
        <p:spPr>
          <a:xfrm>
            <a:off x="635494" y="942841"/>
            <a:ext cx="9528774" cy="261110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Pregunta 4. Acabas de ver un vídeo en el que parece que un profesor de tu colegio dice que apoya a una organización terrorista. Conoces a esta persona y no puedes creer lo que estás viendo y oyendo, pero parece auténtico.</a:t>
            </a:r>
            <a:endParaRPr/>
          </a:p>
          <a:p>
            <a:pPr marL="0" lvl="0" indent="0" algn="l" rtl="0">
              <a:lnSpc>
                <a:spcPct val="90000"/>
              </a:lnSpc>
              <a:spcBef>
                <a:spcPts val="0"/>
              </a:spcBef>
              <a:spcAft>
                <a:spcPts val="0"/>
              </a:spcAft>
              <a:buClr>
                <a:srgbClr val="6F6F6F"/>
              </a:buClr>
              <a:buSzPts val="2800"/>
              <a:buFont typeface="Calibri"/>
              <a:buNone/>
            </a:pPr>
            <a:r>
              <a:rPr lang="en-GB"/>
              <a:t>¿Qué debes hacer?</a:t>
            </a:r>
            <a:endParaRPr/>
          </a:p>
          <a:p>
            <a:pPr marL="457200" lvl="0" indent="-457200" algn="l" rtl="0">
              <a:lnSpc>
                <a:spcPct val="90000"/>
              </a:lnSpc>
              <a:spcBef>
                <a:spcPts val="1000"/>
              </a:spcBef>
              <a:spcAft>
                <a:spcPts val="0"/>
              </a:spcAft>
              <a:buClr>
                <a:srgbClr val="6F6F6F"/>
              </a:buClr>
              <a:buSzPts val="2800"/>
              <a:buFont typeface="Calibri"/>
              <a:buChar char="•"/>
            </a:pPr>
            <a:r>
              <a:rPr lang="en-GB"/>
              <a:t>Tu respuesta es </a:t>
            </a:r>
            <a:r>
              <a:rPr lang="en-GB" b="1">
                <a:solidFill>
                  <a:srgbClr val="D05F12"/>
                </a:solidFill>
              </a:rPr>
              <a:t>correcta</a:t>
            </a:r>
            <a:r>
              <a:rPr lang="en-GB" b="1"/>
              <a:t>.</a:t>
            </a:r>
            <a:endParaRPr/>
          </a:p>
          <a:p>
            <a:pPr marL="0" lvl="0" indent="0" algn="l" rtl="0">
              <a:lnSpc>
                <a:spcPct val="90000"/>
              </a:lnSpc>
              <a:spcBef>
                <a:spcPts val="1000"/>
              </a:spcBef>
              <a:spcAft>
                <a:spcPts val="0"/>
              </a:spcAft>
              <a:buClr>
                <a:srgbClr val="6F6F6F"/>
              </a:buClr>
              <a:buSzPts val="2800"/>
              <a:buFont typeface="Calibri"/>
              <a:buNone/>
            </a:pPr>
            <a:endParaRPr b="1"/>
          </a:p>
          <a:p>
            <a:pPr marL="0" lvl="0" indent="0" algn="l" rtl="0">
              <a:lnSpc>
                <a:spcPct val="90000"/>
              </a:lnSpc>
              <a:spcBef>
                <a:spcPts val="1000"/>
              </a:spcBef>
              <a:spcAft>
                <a:spcPts val="0"/>
              </a:spcAft>
              <a:buClr>
                <a:srgbClr val="6F6F6F"/>
              </a:buClr>
              <a:buSzPts val="2800"/>
              <a:buFont typeface="Calibri"/>
              <a:buNone/>
            </a:pPr>
            <a:endParaRPr b="1"/>
          </a:p>
        </p:txBody>
      </p:sp>
      <p:pic>
        <p:nvPicPr>
          <p:cNvPr id="295" name="Google Shape;295;p19"/>
          <p:cNvPicPr preferRelativeResize="0"/>
          <p:nvPr/>
        </p:nvPicPr>
        <p:blipFill rotWithShape="1">
          <a:blip r:embed="rId3">
            <a:alphaModFix/>
          </a:blip>
          <a:srcRect/>
          <a:stretch/>
        </p:blipFill>
        <p:spPr>
          <a:xfrm>
            <a:off x="9961563" y="1540315"/>
            <a:ext cx="1679673" cy="1737152"/>
          </a:xfrm>
          <a:prstGeom prst="rect">
            <a:avLst/>
          </a:prstGeom>
          <a:noFill/>
          <a:ln>
            <a:noFill/>
          </a:ln>
        </p:spPr>
      </p:pic>
      <p:sp>
        <p:nvSpPr>
          <p:cNvPr id="296" name="Google Shape;296;p19">
            <a:hlinkClick r:id="rId4" action="ppaction://hlinksldjump"/>
          </p:cNvPr>
          <p:cNvSpPr/>
          <p:nvPr/>
        </p:nvSpPr>
        <p:spPr>
          <a:xfrm rot="5400000">
            <a:off x="9691630" y="4469241"/>
            <a:ext cx="1632153" cy="1491453"/>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9"/>
          <p:cNvSpPr txBox="1"/>
          <p:nvPr/>
        </p:nvSpPr>
        <p:spPr>
          <a:xfrm>
            <a:off x="10134838" y="4398875"/>
            <a:ext cx="745726" cy="12592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Para leer más</a:t>
            </a:r>
            <a:endParaRPr sz="1800">
              <a:solidFill>
                <a:schemeClr val="dk1"/>
              </a:solidFill>
              <a:latin typeface="Calibri"/>
              <a:ea typeface="Calibri"/>
              <a:cs typeface="Calibri"/>
              <a:sym typeface="Calibri"/>
            </a:endParaRPr>
          </a:p>
        </p:txBody>
      </p:sp>
      <p:sp>
        <p:nvSpPr>
          <p:cNvPr id="298" name="Google Shape;298;p19"/>
          <p:cNvSpPr txBox="1"/>
          <p:nvPr/>
        </p:nvSpPr>
        <p:spPr>
          <a:xfrm>
            <a:off x="612132" y="4045094"/>
            <a:ext cx="5602913" cy="21609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6F6F6F"/>
              </a:buClr>
              <a:buSzPts val="2800"/>
              <a:buFont typeface="Calibri"/>
              <a:buNone/>
            </a:pPr>
            <a:r>
              <a:rPr lang="en-GB" sz="2800">
                <a:solidFill>
                  <a:srgbClr val="6F6F6F"/>
                </a:solidFill>
                <a:latin typeface="Calibri"/>
                <a:ea typeface="Calibri"/>
                <a:cs typeface="Calibri"/>
                <a:sym typeface="Calibri"/>
              </a:rPr>
              <a:t>Señala el contenido y habla también con alguien de tu escuela, el responsable podría no estar al tanto.</a:t>
            </a:r>
            <a:endParaRPr sz="2800" b="1" i="0" u="none" strike="noStrike" cap="none">
              <a:solidFill>
                <a:srgbClr val="6F6F6F"/>
              </a:solidFill>
              <a:latin typeface="Calibri"/>
              <a:ea typeface="Calibri"/>
              <a:cs typeface="Calibri"/>
              <a:sym typeface="Calibri"/>
            </a:endParaRPr>
          </a:p>
        </p:txBody>
      </p:sp>
      <p:grpSp>
        <p:nvGrpSpPr>
          <p:cNvPr id="299" name="Google Shape;299;p19"/>
          <p:cNvGrpSpPr/>
          <p:nvPr/>
        </p:nvGrpSpPr>
        <p:grpSpPr>
          <a:xfrm>
            <a:off x="6401954" y="2862756"/>
            <a:ext cx="3270956" cy="3168288"/>
            <a:chOff x="701790" y="3601813"/>
            <a:chExt cx="3270956" cy="3168288"/>
          </a:xfrm>
        </p:grpSpPr>
        <p:sp>
          <p:nvSpPr>
            <p:cNvPr id="300" name="Google Shape;300;p19"/>
            <p:cNvSpPr/>
            <p:nvPr/>
          </p:nvSpPr>
          <p:spPr>
            <a:xfrm>
              <a:off x="701790" y="3601813"/>
              <a:ext cx="3270956" cy="3168288"/>
            </a:xfrm>
            <a:prstGeom prst="rect">
              <a:avLst/>
            </a:prstGeom>
            <a:solidFill>
              <a:srgbClr val="0066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1" name="Google Shape;301;p19"/>
            <p:cNvPicPr preferRelativeResize="0"/>
            <p:nvPr/>
          </p:nvPicPr>
          <p:blipFill rotWithShape="1">
            <a:blip r:embed="rId5">
              <a:alphaModFix/>
            </a:blip>
            <a:srcRect/>
            <a:stretch/>
          </p:blipFill>
          <p:spPr>
            <a:xfrm>
              <a:off x="1075608" y="3923718"/>
              <a:ext cx="2513059" cy="2605451"/>
            </a:xfrm>
            <a:prstGeom prst="rect">
              <a:avLst/>
            </a:prstGeom>
            <a:noFill/>
            <a:ln>
              <a:noFill/>
            </a:ln>
          </p:spPr>
        </p:pic>
      </p:gr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de21ef200a_0_0"/>
          <p:cNvSpPr txBox="1">
            <a:spLocks noGrp="1"/>
          </p:cNvSpPr>
          <p:nvPr>
            <p:ph type="title"/>
          </p:nvPr>
        </p:nvSpPr>
        <p:spPr>
          <a:xfrm>
            <a:off x="736600" y="365654"/>
            <a:ext cx="10431000" cy="9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3600">
                <a:solidFill>
                  <a:srgbClr val="D05F12"/>
                </a:solidFill>
              </a:rPr>
              <a:t>Ayudando a los/as niños/as a desarrollar el pensamiento crítico en Internet</a:t>
            </a:r>
            <a:endParaRPr/>
          </a:p>
        </p:txBody>
      </p:sp>
      <p:sp>
        <p:nvSpPr>
          <p:cNvPr id="85" name="Google Shape;85;gde21ef200a_0_0"/>
          <p:cNvSpPr txBox="1">
            <a:spLocks noGrp="1"/>
          </p:cNvSpPr>
          <p:nvPr>
            <p:ph type="body" idx="1"/>
          </p:nvPr>
        </p:nvSpPr>
        <p:spPr>
          <a:xfrm>
            <a:off x="406400" y="1248302"/>
            <a:ext cx="11277600" cy="287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b="1"/>
              <a:t>¿Por qué?</a:t>
            </a:r>
            <a:endParaRPr b="1"/>
          </a:p>
          <a:p>
            <a:pPr marL="457200" lvl="0" indent="-457200" algn="l" rtl="0">
              <a:lnSpc>
                <a:spcPct val="90000"/>
              </a:lnSpc>
              <a:spcBef>
                <a:spcPts val="1000"/>
              </a:spcBef>
              <a:spcAft>
                <a:spcPts val="0"/>
              </a:spcAft>
              <a:buSzPts val="2400"/>
              <a:buChar char="•"/>
            </a:pPr>
            <a:r>
              <a:rPr lang="en-GB" sz="2400"/>
              <a:t>Aunque el mundo digital ofrece un amplio abanico de información y oportunidades para los/as jóvenes, también es cada vez más difícil separar la realidad de la ficción. </a:t>
            </a:r>
            <a:endParaRPr/>
          </a:p>
          <a:p>
            <a:pPr marL="457200" lvl="0" indent="-457200" algn="l" rtl="0">
              <a:lnSpc>
                <a:spcPct val="90000"/>
              </a:lnSpc>
              <a:spcBef>
                <a:spcPts val="1000"/>
              </a:spcBef>
              <a:spcAft>
                <a:spcPts val="0"/>
              </a:spcAft>
              <a:buClr>
                <a:srgbClr val="6F6F6F"/>
              </a:buClr>
              <a:buSzPts val="2400"/>
              <a:buFont typeface="Calibri"/>
              <a:buChar char="•"/>
            </a:pPr>
            <a:r>
              <a:rPr lang="en-GB" sz="2400"/>
              <a:t>Los/as niños/as pasan mucho tiempo en Internet y toman constantemente decisiones sobre en qué confiar, por eso ahora es más importante que nunca que sepan cómo la persuasión y la manipulación pueden influir en sus decisiones, opiniones y lo que comparten.</a:t>
            </a:r>
            <a:endParaRPr/>
          </a:p>
        </p:txBody>
      </p:sp>
      <p:sp>
        <p:nvSpPr>
          <p:cNvPr id="86" name="Google Shape;86;gde21ef200a_0_0"/>
          <p:cNvSpPr txBox="1">
            <a:spLocks noGrp="1"/>
          </p:cNvSpPr>
          <p:nvPr>
            <p:ph type="sldNum" idx="12"/>
          </p:nvPr>
        </p:nvSpPr>
        <p:spPr>
          <a:xfrm>
            <a:off x="22225" y="773113"/>
            <a:ext cx="5652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GB"/>
              <a:t>2</a:t>
            </a:fld>
            <a:endParaRPr/>
          </a:p>
        </p:txBody>
      </p:sp>
      <p:sp>
        <p:nvSpPr>
          <p:cNvPr id="87" name="Google Shape;87;gde21ef200a_0_0"/>
          <p:cNvSpPr txBox="1"/>
          <p:nvPr/>
        </p:nvSpPr>
        <p:spPr>
          <a:xfrm>
            <a:off x="1702379" y="3931102"/>
            <a:ext cx="10121400" cy="229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F6F6F"/>
              </a:buClr>
              <a:buSzPts val="2800"/>
              <a:buFont typeface="Calibri"/>
              <a:buNone/>
            </a:pPr>
            <a:r>
              <a:rPr lang="en-GB" sz="2800" b="1">
                <a:solidFill>
                  <a:srgbClr val="6F6F6F"/>
                </a:solidFill>
                <a:latin typeface="Calibri"/>
                <a:ea typeface="Calibri"/>
                <a:cs typeface="Calibri"/>
                <a:sym typeface="Calibri"/>
              </a:rPr>
              <a:t>¿Eres un buen detective de </a:t>
            </a:r>
            <a:r>
              <a:rPr lang="en-GB" sz="2800" b="1" i="1">
                <a:solidFill>
                  <a:srgbClr val="6F6F6F"/>
                </a:solidFill>
                <a:latin typeface="Calibri"/>
                <a:ea typeface="Calibri"/>
                <a:cs typeface="Calibri"/>
                <a:sym typeface="Calibri"/>
              </a:rPr>
              <a:t>fakes</a:t>
            </a:r>
            <a:r>
              <a:rPr lang="en-GB" sz="2800" b="1" i="0" u="none" strike="noStrike" cap="none">
                <a:solidFill>
                  <a:srgbClr val="6F6F6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6F6F6F"/>
              </a:buClr>
              <a:buSzPts val="2400"/>
              <a:buFont typeface="Calibri"/>
              <a:buChar char="•"/>
            </a:pPr>
            <a:r>
              <a:rPr lang="en-GB" sz="2400">
                <a:solidFill>
                  <a:srgbClr val="6F6F6F"/>
                </a:solidFill>
                <a:latin typeface="Calibri"/>
                <a:ea typeface="Calibri"/>
                <a:cs typeface="Calibri"/>
                <a:sym typeface="Calibri"/>
              </a:rPr>
              <a:t>Le sugerimos que juegue a este cuestionario en familia (padres con hijos) para aprender y poner a prueba sus conocimientos, y averiguar si es capaz de detectar las noticias falsas, la desinformación y la mala información, y qué hacer si se encuentra con ellas.</a:t>
            </a:r>
            <a:endParaRPr sz="2400">
              <a:solidFill>
                <a:srgbClr val="6F6F6F"/>
              </a:solidFill>
              <a:latin typeface="Calibri"/>
              <a:ea typeface="Calibri"/>
              <a:cs typeface="Calibri"/>
              <a:sym typeface="Calibri"/>
            </a:endParaRPr>
          </a:p>
          <a:p>
            <a:pPr marL="457200" marR="0" lvl="0" indent="-457200" algn="l" rtl="0">
              <a:lnSpc>
                <a:spcPct val="90000"/>
              </a:lnSpc>
              <a:spcBef>
                <a:spcPts val="1000"/>
              </a:spcBef>
              <a:spcAft>
                <a:spcPts val="0"/>
              </a:spcAft>
              <a:buClr>
                <a:srgbClr val="6F6F6F"/>
              </a:buClr>
              <a:buSzPts val="2400"/>
              <a:buFont typeface="Calibri"/>
              <a:buChar char="•"/>
            </a:pPr>
            <a:r>
              <a:rPr lang="en-GB" sz="2400">
                <a:solidFill>
                  <a:srgbClr val="6F6F6F"/>
                </a:solidFill>
                <a:latin typeface="Calibri"/>
                <a:ea typeface="Calibri"/>
                <a:cs typeface="Calibri"/>
                <a:sym typeface="Calibri"/>
              </a:rPr>
              <a:t>Hay 4 preguntas seguidas de la opción de aprender más y debatir.</a:t>
            </a:r>
            <a:endParaRPr sz="2400">
              <a:solidFill>
                <a:srgbClr val="6F6F6F"/>
              </a:solidFill>
              <a:latin typeface="Calibri"/>
              <a:ea typeface="Calibri"/>
              <a:cs typeface="Calibri"/>
              <a:sym typeface="Calibri"/>
            </a:endParaRPr>
          </a:p>
        </p:txBody>
      </p:sp>
      <p:pic>
        <p:nvPicPr>
          <p:cNvPr id="88" name="Google Shape;88;gde21ef200a_0_0"/>
          <p:cNvPicPr preferRelativeResize="0"/>
          <p:nvPr/>
        </p:nvPicPr>
        <p:blipFill rotWithShape="1">
          <a:blip r:embed="rId3">
            <a:alphaModFix/>
          </a:blip>
          <a:srcRect/>
          <a:stretch/>
        </p:blipFill>
        <p:spPr>
          <a:xfrm>
            <a:off x="189920" y="3854902"/>
            <a:ext cx="1652159" cy="20972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7200">
                <a:solidFill>
                  <a:srgbClr val="D05F12"/>
                </a:solidFill>
              </a:rPr>
              <a:t>P4. Aprende y comenta</a:t>
            </a:r>
            <a:endParaRPr/>
          </a:p>
        </p:txBody>
      </p:sp>
      <p:sp>
        <p:nvSpPr>
          <p:cNvPr id="307" name="Google Shape;307;p20"/>
          <p:cNvSpPr txBox="1">
            <a:spLocks noGrp="1"/>
          </p:cNvSpPr>
          <p:nvPr>
            <p:ph type="body" idx="1"/>
          </p:nvPr>
        </p:nvSpPr>
        <p:spPr>
          <a:xfrm>
            <a:off x="727315" y="1335617"/>
            <a:ext cx="10515600" cy="4637856"/>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GB"/>
              <a:t>Este es un caso complicado y es posible que el video sea un vídeo </a:t>
            </a:r>
            <a:r>
              <a:rPr lang="en-GB" i="1"/>
              <a:t>deep fake</a:t>
            </a:r>
            <a:r>
              <a:rPr lang="en-GB"/>
              <a:t> (la capacidad de crear un vídeo de una persona que parece estar diciendo algo que en realidad nunca dijo).</a:t>
            </a:r>
            <a:endParaRPr/>
          </a:p>
          <a:p>
            <a:pPr marL="457200" lvl="0" indent="-457200" algn="l" rtl="0">
              <a:lnSpc>
                <a:spcPct val="90000"/>
              </a:lnSpc>
              <a:spcBef>
                <a:spcPts val="1000"/>
              </a:spcBef>
              <a:spcAft>
                <a:spcPts val="0"/>
              </a:spcAft>
              <a:buSzPts val="2800"/>
              <a:buChar char="•"/>
            </a:pPr>
            <a:r>
              <a:rPr lang="en-GB"/>
              <a:t>Es importante hablar rápidamente con una persona de autoridad y advertir de la publicación para evitar que se difunda más. </a:t>
            </a:r>
            <a:r>
              <a:rPr lang="en-GB" b="1"/>
              <a:t>No hacer nada no es una opción</a:t>
            </a:r>
            <a:r>
              <a:rPr lang="en-GB"/>
              <a:t>.</a:t>
            </a:r>
            <a:endParaRPr/>
          </a:p>
          <a:p>
            <a:pPr marL="457200" lvl="0" indent="-457200" algn="l" rtl="0">
              <a:lnSpc>
                <a:spcPct val="90000"/>
              </a:lnSpc>
              <a:spcBef>
                <a:spcPts val="1000"/>
              </a:spcBef>
              <a:spcAft>
                <a:spcPts val="0"/>
              </a:spcAft>
              <a:buSzPts val="2800"/>
              <a:buChar char="•"/>
            </a:pPr>
            <a:r>
              <a:rPr lang="en-GB"/>
              <a:t>Compartirlo con otras personas es arriesgado, incluso a través de un mensaje privado, ya que podrían no ser tan precavidos como tú y podría difundirse aún más.</a:t>
            </a:r>
            <a:endParaRPr/>
          </a:p>
          <a:p>
            <a:pPr marL="457200" lvl="0" indent="-457200" algn="l" rtl="0">
              <a:lnSpc>
                <a:spcPct val="90000"/>
              </a:lnSpc>
              <a:spcBef>
                <a:spcPts val="1000"/>
              </a:spcBef>
              <a:spcAft>
                <a:spcPts val="0"/>
              </a:spcAft>
              <a:buSzPts val="2800"/>
              <a:buChar char="•"/>
            </a:pPr>
            <a:r>
              <a:rPr lang="en-GB"/>
              <a:t>Habla con un adulto de confianza si no estás seguro de cómo afrontarlo adecuadamente.</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solidFill>
                  <a:srgbClr val="D05F12"/>
                </a:solidFill>
              </a:rPr>
              <a:t>P4. DEBATE</a:t>
            </a:r>
            <a:endParaRPr/>
          </a:p>
        </p:txBody>
      </p:sp>
      <p:sp>
        <p:nvSpPr>
          <p:cNvPr id="313" name="Google Shape;313;p21"/>
          <p:cNvSpPr txBox="1">
            <a:spLocks noGrp="1"/>
          </p:cNvSpPr>
          <p:nvPr>
            <p:ph type="body" idx="1"/>
          </p:nvPr>
        </p:nvSpPr>
        <p:spPr>
          <a:xfrm>
            <a:off x="736600" y="1438087"/>
            <a:ext cx="10515600" cy="45418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GB"/>
              <a:t>Antes de pasar a la siguiente pregunta, analiza lo siguiente para reflexionar sobre tus propias experiencias:</a:t>
            </a:r>
            <a:endParaRPr/>
          </a:p>
          <a:p>
            <a:pPr marL="0" lvl="0" indent="0" algn="l" rtl="0">
              <a:lnSpc>
                <a:spcPct val="90000"/>
              </a:lnSpc>
              <a:spcBef>
                <a:spcPts val="1000"/>
              </a:spcBef>
              <a:spcAft>
                <a:spcPts val="0"/>
              </a:spcAft>
              <a:buClr>
                <a:srgbClr val="6F6F6F"/>
              </a:buClr>
              <a:buSzPts val="2800"/>
              <a:buFont typeface="Calibri"/>
              <a:buNone/>
            </a:pPr>
            <a:endParaRPr/>
          </a:p>
          <a:p>
            <a:pPr marL="457200" lvl="0" indent="-457200" algn="l" rtl="0">
              <a:lnSpc>
                <a:spcPct val="90000"/>
              </a:lnSpc>
              <a:spcBef>
                <a:spcPts val="1000"/>
              </a:spcBef>
              <a:spcAft>
                <a:spcPts val="0"/>
              </a:spcAft>
              <a:buClr>
                <a:srgbClr val="6F6F6F"/>
              </a:buClr>
              <a:buSzPts val="2800"/>
              <a:buFont typeface="Calibri"/>
              <a:buChar char="•"/>
            </a:pPr>
            <a:r>
              <a:rPr lang="en-GB" b="1"/>
              <a:t>Si se demostrara que el vídeo es falso, ¿cómo crees que se sentiría la persona implicada? ¿Creerían los demás lo que han visto?</a:t>
            </a:r>
            <a:endParaRPr/>
          </a:p>
        </p:txBody>
      </p:sp>
      <p:sp>
        <p:nvSpPr>
          <p:cNvPr id="314" name="Google Shape;314;p21">
            <a:hlinkClick r:id="rId3" action="ppaction://hlinksldjump"/>
          </p:cNvPr>
          <p:cNvSpPr/>
          <p:nvPr/>
        </p:nvSpPr>
        <p:spPr>
          <a:xfrm>
            <a:off x="3693820" y="5130528"/>
            <a:ext cx="4306529" cy="934064"/>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solidFill>
                  <a:schemeClr val="dk1"/>
                </a:solidFill>
                <a:latin typeface="Calibri"/>
                <a:ea typeface="Calibri"/>
                <a:cs typeface="Calibri"/>
                <a:sym typeface="Calibri"/>
              </a:rPr>
              <a:t>Siguiente Pregunta</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e02745d474_0_9"/>
          <p:cNvSpPr txBox="1">
            <a:spLocks noGrp="1"/>
          </p:cNvSpPr>
          <p:nvPr>
            <p:ph type="title"/>
          </p:nvPr>
        </p:nvSpPr>
        <p:spPr>
          <a:xfrm>
            <a:off x="838200" y="0"/>
            <a:ext cx="9123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P4 Resultados: Qué tal lo hiciste</a:t>
            </a:r>
            <a:endParaRPr/>
          </a:p>
        </p:txBody>
      </p:sp>
      <p:sp>
        <p:nvSpPr>
          <p:cNvPr id="320" name="Google Shape;320;ge02745d474_0_9"/>
          <p:cNvSpPr txBox="1">
            <a:spLocks noGrp="1"/>
          </p:cNvSpPr>
          <p:nvPr>
            <p:ph type="body" idx="1"/>
          </p:nvPr>
        </p:nvSpPr>
        <p:spPr>
          <a:xfrm>
            <a:off x="635494" y="942841"/>
            <a:ext cx="9528900" cy="261120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Pregunta 4. Acabas de ver un vídeo en el que parece que un profesor de tu colegio dice que apoya a una organización terrorista. Conoces a esta persona y no puedes creer lo que estás viendo y oyendo, pero parece auténtico.</a:t>
            </a:r>
            <a:endParaRPr/>
          </a:p>
          <a:p>
            <a:pPr marL="0" lvl="0" indent="0" algn="l" rtl="0">
              <a:lnSpc>
                <a:spcPct val="90000"/>
              </a:lnSpc>
              <a:spcBef>
                <a:spcPts val="0"/>
              </a:spcBef>
              <a:spcAft>
                <a:spcPts val="0"/>
              </a:spcAft>
              <a:buClr>
                <a:srgbClr val="6F6F6F"/>
              </a:buClr>
              <a:buSzPts val="2800"/>
              <a:buFont typeface="Calibri"/>
              <a:buNone/>
            </a:pPr>
            <a:r>
              <a:rPr lang="en-GB"/>
              <a:t>¿Qué debes hacer?</a:t>
            </a:r>
            <a:endParaRPr/>
          </a:p>
          <a:p>
            <a:pPr marL="457200" lvl="0" indent="-457200" algn="l" rtl="0">
              <a:lnSpc>
                <a:spcPct val="90000"/>
              </a:lnSpc>
              <a:spcBef>
                <a:spcPts val="1000"/>
              </a:spcBef>
              <a:spcAft>
                <a:spcPts val="0"/>
              </a:spcAft>
              <a:buClr>
                <a:srgbClr val="6F6F6F"/>
              </a:buClr>
              <a:buSzPts val="2800"/>
              <a:buFont typeface="Calibri"/>
              <a:buChar char="•"/>
            </a:pPr>
            <a:r>
              <a:rPr lang="en-GB"/>
              <a:t>Tu respuesta es </a:t>
            </a:r>
            <a:r>
              <a:rPr lang="en-GB" b="1">
                <a:solidFill>
                  <a:srgbClr val="D05F12"/>
                </a:solidFill>
              </a:rPr>
              <a:t>incorrecta</a:t>
            </a:r>
            <a:r>
              <a:rPr lang="en-GB" b="1"/>
              <a:t>.</a:t>
            </a:r>
            <a:endParaRPr/>
          </a:p>
          <a:p>
            <a:pPr marL="0" lvl="0" indent="0" algn="l" rtl="0">
              <a:lnSpc>
                <a:spcPct val="90000"/>
              </a:lnSpc>
              <a:spcBef>
                <a:spcPts val="1000"/>
              </a:spcBef>
              <a:spcAft>
                <a:spcPts val="0"/>
              </a:spcAft>
              <a:buClr>
                <a:srgbClr val="6F6F6F"/>
              </a:buClr>
              <a:buSzPts val="2800"/>
              <a:buFont typeface="Calibri"/>
              <a:buNone/>
            </a:pPr>
            <a:endParaRPr b="1"/>
          </a:p>
          <a:p>
            <a:pPr marL="0" lvl="0" indent="0" algn="l" rtl="0">
              <a:lnSpc>
                <a:spcPct val="90000"/>
              </a:lnSpc>
              <a:spcBef>
                <a:spcPts val="1000"/>
              </a:spcBef>
              <a:spcAft>
                <a:spcPts val="0"/>
              </a:spcAft>
              <a:buClr>
                <a:srgbClr val="6F6F6F"/>
              </a:buClr>
              <a:buSzPts val="2800"/>
              <a:buFont typeface="Calibri"/>
              <a:buNone/>
            </a:pPr>
            <a:endParaRPr b="1"/>
          </a:p>
        </p:txBody>
      </p:sp>
      <p:sp>
        <p:nvSpPr>
          <p:cNvPr id="321" name="Google Shape;321;ge02745d474_0_9">
            <a:hlinkClick r:id="rId3" action="ppaction://hlinksldjump"/>
          </p:cNvPr>
          <p:cNvSpPr/>
          <p:nvPr/>
        </p:nvSpPr>
        <p:spPr>
          <a:xfrm rot="5400000">
            <a:off x="9691483" y="4469241"/>
            <a:ext cx="1632300" cy="1491600"/>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e02745d474_0_9"/>
          <p:cNvSpPr txBox="1"/>
          <p:nvPr/>
        </p:nvSpPr>
        <p:spPr>
          <a:xfrm>
            <a:off x="10134838" y="4398875"/>
            <a:ext cx="745800" cy="1259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Para leer más</a:t>
            </a:r>
            <a:endParaRPr sz="1800">
              <a:solidFill>
                <a:schemeClr val="dk1"/>
              </a:solidFill>
              <a:latin typeface="Calibri"/>
              <a:ea typeface="Calibri"/>
              <a:cs typeface="Calibri"/>
              <a:sym typeface="Calibri"/>
            </a:endParaRPr>
          </a:p>
        </p:txBody>
      </p:sp>
      <p:sp>
        <p:nvSpPr>
          <p:cNvPr id="323" name="Google Shape;323;ge02745d474_0_9"/>
          <p:cNvSpPr txBox="1"/>
          <p:nvPr/>
        </p:nvSpPr>
        <p:spPr>
          <a:xfrm>
            <a:off x="612132" y="4045094"/>
            <a:ext cx="5602800" cy="216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05F12"/>
              </a:buClr>
              <a:buSzPts val="2800"/>
              <a:buFont typeface="Calibri"/>
              <a:buNone/>
            </a:pPr>
            <a:r>
              <a:rPr lang="en-GB" sz="2800" b="1" dirty="0">
                <a:solidFill>
                  <a:srgbClr val="D05F12"/>
                </a:solidFill>
                <a:latin typeface="Calibri"/>
                <a:ea typeface="Calibri"/>
                <a:cs typeface="Calibri"/>
                <a:sym typeface="Calibri"/>
              </a:rPr>
              <a:t>La </a:t>
            </a:r>
            <a:r>
              <a:rPr lang="en-GB" sz="2800" b="1" dirty="0" err="1">
                <a:solidFill>
                  <a:srgbClr val="D05F12"/>
                </a:solidFill>
                <a:latin typeface="Calibri"/>
                <a:ea typeface="Calibri"/>
                <a:cs typeface="Calibri"/>
                <a:sym typeface="Calibri"/>
              </a:rPr>
              <a:t>respuesta</a:t>
            </a:r>
            <a:r>
              <a:rPr lang="en-GB" sz="2800" b="1" dirty="0">
                <a:solidFill>
                  <a:srgbClr val="D05F12"/>
                </a:solidFill>
                <a:latin typeface="Calibri"/>
                <a:ea typeface="Calibri"/>
                <a:cs typeface="Calibri"/>
                <a:sym typeface="Calibri"/>
              </a:rPr>
              <a:t> </a:t>
            </a:r>
            <a:r>
              <a:rPr lang="en-GB" sz="2800" b="1" dirty="0" err="1">
                <a:solidFill>
                  <a:srgbClr val="D05F12"/>
                </a:solidFill>
                <a:latin typeface="Calibri"/>
                <a:ea typeface="Calibri"/>
                <a:cs typeface="Calibri"/>
                <a:sym typeface="Calibri"/>
              </a:rPr>
              <a:t>correcta</a:t>
            </a:r>
            <a:r>
              <a:rPr lang="en-GB" sz="2800" b="1" dirty="0">
                <a:solidFill>
                  <a:srgbClr val="D05F12"/>
                </a:solidFill>
                <a:latin typeface="Calibri"/>
                <a:ea typeface="Calibri"/>
                <a:cs typeface="Calibri"/>
                <a:sym typeface="Calibri"/>
              </a:rPr>
              <a:t> es</a:t>
            </a:r>
            <a:r>
              <a:rPr lang="en-GB" sz="2800" b="1" i="0" u="none" strike="noStrike" cap="none" dirty="0">
                <a:solidFill>
                  <a:srgbClr val="D05F12"/>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6F6F6F"/>
              </a:buClr>
              <a:buSzPts val="2800"/>
              <a:buFont typeface="Calibri"/>
              <a:buNone/>
            </a:pPr>
            <a:r>
              <a:rPr lang="en-GB" sz="2800" dirty="0" err="1">
                <a:solidFill>
                  <a:srgbClr val="6F6F6F"/>
                </a:solidFill>
                <a:latin typeface="Calibri"/>
                <a:ea typeface="Calibri"/>
                <a:cs typeface="Calibri"/>
                <a:sym typeface="Calibri"/>
              </a:rPr>
              <a:t>Señala</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el</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contenido</a:t>
            </a:r>
            <a:r>
              <a:rPr lang="en-GB" sz="2800" dirty="0">
                <a:solidFill>
                  <a:srgbClr val="6F6F6F"/>
                </a:solidFill>
                <a:latin typeface="Calibri"/>
                <a:ea typeface="Calibri"/>
                <a:cs typeface="Calibri"/>
                <a:sym typeface="Calibri"/>
              </a:rPr>
              <a:t> y </a:t>
            </a:r>
            <a:r>
              <a:rPr lang="en-GB" sz="2800" dirty="0" err="1">
                <a:solidFill>
                  <a:srgbClr val="6F6F6F"/>
                </a:solidFill>
                <a:latin typeface="Calibri"/>
                <a:ea typeface="Calibri"/>
                <a:cs typeface="Calibri"/>
                <a:sym typeface="Calibri"/>
              </a:rPr>
              <a:t>habla</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también</a:t>
            </a:r>
            <a:r>
              <a:rPr lang="en-GB" sz="2800" dirty="0">
                <a:solidFill>
                  <a:srgbClr val="6F6F6F"/>
                </a:solidFill>
                <a:latin typeface="Calibri"/>
                <a:ea typeface="Calibri"/>
                <a:cs typeface="Calibri"/>
                <a:sym typeface="Calibri"/>
              </a:rPr>
              <a:t> con </a:t>
            </a:r>
            <a:r>
              <a:rPr lang="en-GB" sz="2800" dirty="0" err="1">
                <a:solidFill>
                  <a:srgbClr val="6F6F6F"/>
                </a:solidFill>
                <a:latin typeface="Calibri"/>
                <a:ea typeface="Calibri"/>
                <a:cs typeface="Calibri"/>
                <a:sym typeface="Calibri"/>
              </a:rPr>
              <a:t>alguien</a:t>
            </a:r>
            <a:r>
              <a:rPr lang="en-GB" sz="2800" dirty="0">
                <a:solidFill>
                  <a:srgbClr val="6F6F6F"/>
                </a:solidFill>
                <a:latin typeface="Calibri"/>
                <a:ea typeface="Calibri"/>
                <a:cs typeface="Calibri"/>
                <a:sym typeface="Calibri"/>
              </a:rPr>
              <a:t> de </a:t>
            </a:r>
            <a:r>
              <a:rPr lang="en-GB" sz="2800" dirty="0" err="1">
                <a:solidFill>
                  <a:srgbClr val="6F6F6F"/>
                </a:solidFill>
                <a:latin typeface="Calibri"/>
                <a:ea typeface="Calibri"/>
                <a:cs typeface="Calibri"/>
                <a:sym typeface="Calibri"/>
              </a:rPr>
              <a:t>tu</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escuela</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el</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responsable</a:t>
            </a:r>
            <a:r>
              <a:rPr lang="en-GB" sz="2800" dirty="0">
                <a:solidFill>
                  <a:srgbClr val="6F6F6F"/>
                </a:solidFill>
                <a:latin typeface="Calibri"/>
                <a:ea typeface="Calibri"/>
                <a:cs typeface="Calibri"/>
                <a:sym typeface="Calibri"/>
              </a:rPr>
              <a:t> </a:t>
            </a:r>
            <a:r>
              <a:rPr lang="en-GB" sz="2800" dirty="0" err="1">
                <a:solidFill>
                  <a:srgbClr val="6F6F6F"/>
                </a:solidFill>
                <a:latin typeface="Calibri"/>
                <a:ea typeface="Calibri"/>
                <a:cs typeface="Calibri"/>
                <a:sym typeface="Calibri"/>
              </a:rPr>
              <a:t>podría</a:t>
            </a:r>
            <a:r>
              <a:rPr lang="en-GB" sz="2800" dirty="0">
                <a:solidFill>
                  <a:srgbClr val="6F6F6F"/>
                </a:solidFill>
                <a:latin typeface="Calibri"/>
                <a:ea typeface="Calibri"/>
                <a:cs typeface="Calibri"/>
                <a:sym typeface="Calibri"/>
              </a:rPr>
              <a:t> no </a:t>
            </a:r>
            <a:r>
              <a:rPr lang="en-GB" sz="2800" dirty="0" err="1">
                <a:solidFill>
                  <a:srgbClr val="6F6F6F"/>
                </a:solidFill>
                <a:latin typeface="Calibri"/>
                <a:ea typeface="Calibri"/>
                <a:cs typeface="Calibri"/>
                <a:sym typeface="Calibri"/>
              </a:rPr>
              <a:t>estar</a:t>
            </a:r>
            <a:r>
              <a:rPr lang="en-GB" sz="2800" dirty="0">
                <a:solidFill>
                  <a:srgbClr val="6F6F6F"/>
                </a:solidFill>
                <a:latin typeface="Calibri"/>
                <a:ea typeface="Calibri"/>
                <a:cs typeface="Calibri"/>
                <a:sym typeface="Calibri"/>
              </a:rPr>
              <a:t> al tanto.</a:t>
            </a:r>
            <a:endParaRPr sz="2800" b="1" i="0" u="none" strike="noStrike" cap="none" dirty="0">
              <a:solidFill>
                <a:srgbClr val="6F6F6F"/>
              </a:solidFill>
              <a:latin typeface="Calibri"/>
              <a:ea typeface="Calibri"/>
              <a:cs typeface="Calibri"/>
              <a:sym typeface="Calibri"/>
            </a:endParaRPr>
          </a:p>
        </p:txBody>
      </p:sp>
      <p:grpSp>
        <p:nvGrpSpPr>
          <p:cNvPr id="324" name="Google Shape;324;ge02745d474_0_9"/>
          <p:cNvGrpSpPr/>
          <p:nvPr/>
        </p:nvGrpSpPr>
        <p:grpSpPr>
          <a:xfrm>
            <a:off x="6401954" y="2862756"/>
            <a:ext cx="3270900" cy="3168300"/>
            <a:chOff x="701790" y="3601813"/>
            <a:chExt cx="3270900" cy="3168300"/>
          </a:xfrm>
        </p:grpSpPr>
        <p:sp>
          <p:nvSpPr>
            <p:cNvPr id="325" name="Google Shape;325;ge02745d474_0_9"/>
            <p:cNvSpPr/>
            <p:nvPr/>
          </p:nvSpPr>
          <p:spPr>
            <a:xfrm>
              <a:off x="701790" y="3601813"/>
              <a:ext cx="3270900" cy="3168300"/>
            </a:xfrm>
            <a:prstGeom prst="rect">
              <a:avLst/>
            </a:prstGeom>
            <a:solidFill>
              <a:srgbClr val="0066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6" name="Google Shape;326;ge02745d474_0_9"/>
            <p:cNvPicPr preferRelativeResize="0"/>
            <p:nvPr/>
          </p:nvPicPr>
          <p:blipFill rotWithShape="1">
            <a:blip r:embed="rId4">
              <a:alphaModFix/>
            </a:blip>
            <a:srcRect/>
            <a:stretch/>
          </p:blipFill>
          <p:spPr>
            <a:xfrm>
              <a:off x="1075608" y="3923718"/>
              <a:ext cx="2513059" cy="2605451"/>
            </a:xfrm>
            <a:prstGeom prst="rect">
              <a:avLst/>
            </a:prstGeom>
            <a:noFill/>
            <a:ln>
              <a:noFill/>
            </a:ln>
          </p:spPr>
        </p:pic>
      </p:grpSp>
      <p:pic>
        <p:nvPicPr>
          <p:cNvPr id="327" name="Google Shape;327;ge02745d474_0_9"/>
          <p:cNvPicPr preferRelativeResize="0"/>
          <p:nvPr/>
        </p:nvPicPr>
        <p:blipFill rotWithShape="1">
          <a:blip r:embed="rId5">
            <a:alphaModFix/>
          </a:blip>
          <a:srcRect/>
          <a:stretch/>
        </p:blipFill>
        <p:spPr>
          <a:xfrm>
            <a:off x="10164268" y="1775123"/>
            <a:ext cx="1707485" cy="1700918"/>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711200" y="1149925"/>
            <a:ext cx="11040600" cy="795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4400" i="1">
                <a:solidFill>
                  <a:schemeClr val="accent2"/>
                </a:solidFill>
              </a:rPr>
              <a:t>Cuestionario 3: Detective de noticias falsas</a:t>
            </a:r>
            <a:endParaRPr/>
          </a:p>
        </p:txBody>
      </p:sp>
      <p:sp>
        <p:nvSpPr>
          <p:cNvPr id="333" name="Google Shape;333;p23"/>
          <p:cNvSpPr txBox="1">
            <a:spLocks noGrp="1"/>
          </p:cNvSpPr>
          <p:nvPr>
            <p:ph type="body" idx="1"/>
          </p:nvPr>
        </p:nvSpPr>
        <p:spPr>
          <a:xfrm>
            <a:off x="846667" y="2557992"/>
            <a:ext cx="10515600" cy="4541838"/>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0"/>
              </a:spcBef>
              <a:spcAft>
                <a:spcPts val="0"/>
              </a:spcAft>
              <a:buClr>
                <a:srgbClr val="6F6F6F"/>
              </a:buClr>
              <a:buSzPts val="2800"/>
              <a:buFont typeface="Calibri"/>
              <a:buNone/>
            </a:pPr>
            <a:endParaRPr/>
          </a:p>
          <a:p>
            <a:pPr marL="0" lvl="0" indent="0" algn="ctr" rtl="0">
              <a:lnSpc>
                <a:spcPct val="90000"/>
              </a:lnSpc>
              <a:spcBef>
                <a:spcPts val="1000"/>
              </a:spcBef>
              <a:spcAft>
                <a:spcPts val="0"/>
              </a:spcAft>
              <a:buClr>
                <a:schemeClr val="accent2"/>
              </a:buClr>
              <a:buSzPts val="4800"/>
              <a:buFont typeface="Calibri"/>
              <a:buNone/>
            </a:pPr>
            <a:r>
              <a:rPr lang="en-GB" sz="4800" b="1">
                <a:solidFill>
                  <a:schemeClr val="accent2"/>
                </a:solidFill>
              </a:rPr>
              <a:t>Enhorabuena por haber completado el cuestionario</a:t>
            </a:r>
            <a:endParaRPr/>
          </a:p>
          <a:p>
            <a:pPr marL="0" lvl="0" indent="0" algn="ctr" rtl="0">
              <a:lnSpc>
                <a:spcPct val="90000"/>
              </a:lnSpc>
              <a:spcBef>
                <a:spcPts val="1000"/>
              </a:spcBef>
              <a:spcAft>
                <a:spcPts val="0"/>
              </a:spcAft>
              <a:buClr>
                <a:srgbClr val="6F6F6F"/>
              </a:buClr>
              <a:buSzPts val="4800"/>
              <a:buFont typeface="Calibri"/>
              <a:buNone/>
            </a:pPr>
            <a:endParaRPr sz="4800">
              <a:solidFill>
                <a:schemeClr val="accent2"/>
              </a:solidFill>
            </a:endParaRPr>
          </a:p>
          <a:p>
            <a:pPr marL="457200" lvl="0" indent="-457200" algn="l" rtl="0">
              <a:lnSpc>
                <a:spcPct val="90000"/>
              </a:lnSpc>
              <a:spcBef>
                <a:spcPts val="1000"/>
              </a:spcBef>
              <a:spcAft>
                <a:spcPts val="0"/>
              </a:spcAft>
              <a:buClr>
                <a:srgbClr val="6F6F6F"/>
              </a:buClr>
              <a:buSzPts val="2800"/>
              <a:buFont typeface="Calibri"/>
              <a:buChar char="•"/>
            </a:pPr>
            <a:r>
              <a:rPr lang="en-GB"/>
              <a:t>¿Cómo te fue? ¿Cuál fue tu puntuación?</a:t>
            </a:r>
            <a:endParaRPr/>
          </a:p>
          <a:p>
            <a:pPr marL="0" lvl="0" indent="0" algn="l" rtl="0">
              <a:lnSpc>
                <a:spcPct val="90000"/>
              </a:lnSpc>
              <a:spcBef>
                <a:spcPts val="1000"/>
              </a:spcBef>
              <a:spcAft>
                <a:spcPts val="0"/>
              </a:spcAft>
              <a:buClr>
                <a:srgbClr val="6F6F6F"/>
              </a:buClr>
              <a:buSzPts val="2800"/>
              <a:buFont typeface="Calibri"/>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p:nvPr/>
        </p:nvSpPr>
        <p:spPr>
          <a:xfrm>
            <a:off x="10618839" y="91829"/>
            <a:ext cx="1415845" cy="91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5" name="Google Shape;95;p3"/>
          <p:cNvPicPr preferRelativeResize="0"/>
          <p:nvPr/>
        </p:nvPicPr>
        <p:blipFill rotWithShape="1">
          <a:blip r:embed="rId3">
            <a:alphaModFix/>
          </a:blip>
          <a:srcRect/>
          <a:stretch/>
        </p:blipFill>
        <p:spPr>
          <a:xfrm>
            <a:off x="3922037" y="6076841"/>
            <a:ext cx="3077004" cy="781159"/>
          </a:xfrm>
          <a:prstGeom prst="rect">
            <a:avLst/>
          </a:prstGeom>
          <a:noFill/>
          <a:ln>
            <a:noFill/>
          </a:ln>
        </p:spPr>
      </p:pic>
      <p:sp>
        <p:nvSpPr>
          <p:cNvPr id="96" name="Google Shape;96;p3"/>
          <p:cNvSpPr txBox="1">
            <a:spLocks noGrp="1"/>
          </p:cNvSpPr>
          <p:nvPr>
            <p:ph type="title"/>
          </p:nvPr>
        </p:nvSpPr>
        <p:spPr>
          <a:xfrm>
            <a:off x="501447" y="135152"/>
            <a:ext cx="10717160" cy="1027906"/>
          </a:xfrm>
          <a:prstGeom prst="rect">
            <a:avLst/>
          </a:prstGeom>
          <a:noFill/>
          <a:ln>
            <a:noFill/>
          </a:ln>
        </p:spPr>
        <p:txBody>
          <a:bodyPr spcFirstLastPara="1" wrap="square" lIns="91425" tIns="45700" rIns="91425" bIns="45700" anchor="ctr" anchorCtr="0">
            <a:noAutofit/>
          </a:bodyPr>
          <a:lstStyle/>
          <a:p>
            <a:pPr marL="895350" lvl="0" indent="-895350" algn="l" rtl="0">
              <a:lnSpc>
                <a:spcPct val="90000"/>
              </a:lnSpc>
              <a:spcBef>
                <a:spcPts val="0"/>
              </a:spcBef>
              <a:spcAft>
                <a:spcPts val="0"/>
              </a:spcAft>
              <a:buSzPts val="1400"/>
              <a:buNone/>
            </a:pPr>
            <a:r>
              <a:rPr lang="en-GB" sz="4000"/>
              <a:t>P1. ¿Cómo puedes saber si esta foto es real?</a:t>
            </a:r>
            <a:r>
              <a:rPr lang="en-GB" sz="3600"/>
              <a:t/>
            </a:r>
            <a:br>
              <a:rPr lang="en-GB" sz="3600"/>
            </a:br>
            <a:r>
              <a:rPr lang="en-GB" sz="3600">
                <a:solidFill>
                  <a:schemeClr val="accent2"/>
                </a:solidFill>
              </a:rPr>
              <a:t>Escoge 1 respuesta</a:t>
            </a:r>
            <a:endParaRPr sz="3600"/>
          </a:p>
        </p:txBody>
      </p:sp>
      <p:sp>
        <p:nvSpPr>
          <p:cNvPr id="97" name="Google Shape;97;p3"/>
          <p:cNvSpPr txBox="1">
            <a:spLocks noGrp="1"/>
          </p:cNvSpPr>
          <p:nvPr>
            <p:ph type="body" idx="1"/>
          </p:nvPr>
        </p:nvSpPr>
        <p:spPr>
          <a:xfrm>
            <a:off x="206062" y="1235304"/>
            <a:ext cx="4432051" cy="25200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F6F6F"/>
              </a:buClr>
              <a:buSzPts val="1600"/>
              <a:buFont typeface="Calibri"/>
              <a:buChar char="•"/>
            </a:pPr>
            <a:r>
              <a:rPr lang="en-GB" sz="1600"/>
              <a:t>Haga una búsqueda inversa de imágenes: comprueba dónde más se utiliza la imagen en Internet</a:t>
            </a:r>
            <a:endParaRPr sz="1600"/>
          </a:p>
        </p:txBody>
      </p:sp>
      <p:sp>
        <p:nvSpPr>
          <p:cNvPr id="98" name="Google Shape;98;p3"/>
          <p:cNvSpPr txBox="1">
            <a:spLocks noGrp="1"/>
          </p:cNvSpPr>
          <p:nvPr>
            <p:ph type="sldNum" idx="12"/>
          </p:nvPr>
        </p:nvSpPr>
        <p:spPr>
          <a:xfrm>
            <a:off x="22225" y="773113"/>
            <a:ext cx="56515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Calibri"/>
                <a:ea typeface="Calibri"/>
                <a:cs typeface="Calibri"/>
                <a:sym typeface="Calibri"/>
              </a:rPr>
              <a:t>3</a:t>
            </a:fld>
            <a:endParaRPr sz="1800" b="0" i="0" u="none" strike="noStrike" cap="none">
              <a:solidFill>
                <a:schemeClr val="dk1"/>
              </a:solidFill>
              <a:latin typeface="Calibri"/>
              <a:ea typeface="Calibri"/>
              <a:cs typeface="Calibri"/>
              <a:sym typeface="Calibri"/>
            </a:endParaRPr>
          </a:p>
        </p:txBody>
      </p:sp>
      <p:sp>
        <p:nvSpPr>
          <p:cNvPr id="99" name="Google Shape;99;p3"/>
          <p:cNvSpPr txBox="1"/>
          <p:nvPr/>
        </p:nvSpPr>
        <p:spPr>
          <a:xfrm>
            <a:off x="7810773" y="1223586"/>
            <a:ext cx="4287262" cy="25200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Haz una búsqueda de plagio: comprueba si la imagen es original o si ha sido plagiada/usada ilegalmente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6F6F6F"/>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100" name="Google Shape;100;p3"/>
          <p:cNvSpPr txBox="1"/>
          <p:nvPr/>
        </p:nvSpPr>
        <p:spPr>
          <a:xfrm>
            <a:off x="8260797" y="3945613"/>
            <a:ext cx="3686642" cy="25200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Todas son correctas</a:t>
            </a:r>
            <a:endParaRPr sz="1600" b="0" i="0" u="none" strike="noStrike" cap="none">
              <a:solidFill>
                <a:schemeClr val="dk1"/>
              </a:solidFill>
              <a:latin typeface="Calibri"/>
              <a:ea typeface="Calibri"/>
              <a:cs typeface="Calibri"/>
              <a:sym typeface="Calibri"/>
            </a:endParaRPr>
          </a:p>
        </p:txBody>
      </p:sp>
      <p:sp>
        <p:nvSpPr>
          <p:cNvPr id="101" name="Google Shape;101;p3"/>
          <p:cNvSpPr txBox="1"/>
          <p:nvPr/>
        </p:nvSpPr>
        <p:spPr>
          <a:xfrm>
            <a:off x="4475122" y="4108409"/>
            <a:ext cx="3598500" cy="25200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600"/>
              <a:buFont typeface="Calibri"/>
              <a:buChar char="•"/>
            </a:pPr>
            <a:r>
              <a:rPr lang="en-GB" sz="1600">
                <a:solidFill>
                  <a:schemeClr val="dk1"/>
                </a:solidFill>
                <a:latin typeface="Calibri"/>
                <a:ea typeface="Calibri"/>
                <a:cs typeface="Calibri"/>
                <a:sym typeface="Calibri"/>
              </a:rPr>
              <a:t>Compruebe el dominio y los enlaces externos: Asegúrate de que la fuente es fiable</a:t>
            </a:r>
            <a:endParaRPr sz="1600">
              <a:solidFill>
                <a:schemeClr val="dk1"/>
              </a:solidFill>
              <a:latin typeface="Calibri"/>
              <a:ea typeface="Calibri"/>
              <a:cs typeface="Calibri"/>
              <a:sym typeface="Calibri"/>
            </a:endParaRPr>
          </a:p>
          <a:p>
            <a:pPr marL="228600" marR="0" lvl="0" indent="-228600" algn="l" rtl="0">
              <a:lnSpc>
                <a:spcPct val="90000"/>
              </a:lnSpc>
              <a:spcBef>
                <a:spcPts val="0"/>
              </a:spcBef>
              <a:spcAft>
                <a:spcPts val="0"/>
              </a:spcAft>
              <a:buClr>
                <a:schemeClr val="dk1"/>
              </a:buClr>
              <a:buSzPts val="1600"/>
              <a:buFont typeface="Calibri"/>
              <a:buChar char="•"/>
            </a:pPr>
            <a:endParaRPr sz="1600">
              <a:solidFill>
                <a:schemeClr val="dk1"/>
              </a:solidFill>
              <a:latin typeface="Calibri"/>
              <a:ea typeface="Calibri"/>
              <a:cs typeface="Calibri"/>
              <a:sym typeface="Calibri"/>
            </a:endParaRPr>
          </a:p>
        </p:txBody>
      </p:sp>
      <p:sp>
        <p:nvSpPr>
          <p:cNvPr id="102" name="Google Shape;102;p3">
            <a:hlinkClick r:id="rId4" action="ppaction://hlinksldjump"/>
          </p:cNvPr>
          <p:cNvSpPr txBox="1"/>
          <p:nvPr/>
        </p:nvSpPr>
        <p:spPr>
          <a:xfrm>
            <a:off x="206062" y="3852370"/>
            <a:ext cx="4172016" cy="25200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6F6F6F"/>
              </a:buClr>
              <a:buSzPts val="1600"/>
              <a:buFont typeface="Calibri"/>
              <a:buChar char="•"/>
            </a:pPr>
            <a:r>
              <a:rPr lang="en-GB" sz="1600">
                <a:solidFill>
                  <a:srgbClr val="6F6F6F"/>
                </a:solidFill>
                <a:latin typeface="Calibri"/>
                <a:ea typeface="Calibri"/>
                <a:cs typeface="Calibri"/>
                <a:sym typeface="Calibri"/>
              </a:rPr>
              <a:t>Plantéate si la foto parece auténtica o si ha sido manipulada o retocada.</a:t>
            </a:r>
            <a:endParaRPr sz="1600" b="0" i="0" u="none" strike="noStrike" cap="none">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5">
            <a:alphaModFix/>
          </a:blip>
          <a:srcRect/>
          <a:stretch/>
        </p:blipFill>
        <p:spPr>
          <a:xfrm>
            <a:off x="10737822" y="572622"/>
            <a:ext cx="1360213" cy="448937"/>
          </a:xfrm>
          <a:prstGeom prst="rect">
            <a:avLst/>
          </a:prstGeom>
          <a:noFill/>
          <a:ln>
            <a:noFill/>
          </a:ln>
        </p:spPr>
      </p:pic>
      <p:pic>
        <p:nvPicPr>
          <p:cNvPr id="104" name="Google Shape;104;p3"/>
          <p:cNvPicPr preferRelativeResize="0"/>
          <p:nvPr/>
        </p:nvPicPr>
        <p:blipFill rotWithShape="1">
          <a:blip r:embed="rId6">
            <a:alphaModFix/>
          </a:blip>
          <a:srcRect/>
          <a:stretch/>
        </p:blipFill>
        <p:spPr>
          <a:xfrm>
            <a:off x="4873982" y="1163057"/>
            <a:ext cx="2700922" cy="2903297"/>
          </a:xfrm>
          <a:prstGeom prst="roundRect">
            <a:avLst>
              <a:gd name="adj" fmla="val 4167"/>
            </a:avLst>
          </a:prstGeom>
          <a:solidFill>
            <a:srgbClr val="FFFFFF"/>
          </a:solidFill>
          <a:ln w="19050" cap="sq" cmpd="sng">
            <a:solidFill>
              <a:srgbClr val="292929"/>
            </a:solidFill>
            <a:prstDash val="solid"/>
            <a:miter lim="800000"/>
            <a:headEnd type="none" w="sm" len="sm"/>
            <a:tailEnd type="none" w="sm" len="sm"/>
          </a:ln>
          <a:effectLst>
            <a:reflection stA="28000" endPos="28000" dist="5000" dir="5400000" sy="-100000" algn="bl" rotWithShape="0"/>
          </a:effectLst>
        </p:spPr>
      </p:pic>
      <p:pic>
        <p:nvPicPr>
          <p:cNvPr id="105" name="Google Shape;105;p3">
            <a:hlinkClick r:id="rId7" action="ppaction://hlinksldjump"/>
          </p:cNvPr>
          <p:cNvPicPr preferRelativeResize="0"/>
          <p:nvPr/>
        </p:nvPicPr>
        <p:blipFill rotWithShape="1">
          <a:blip r:embed="rId8">
            <a:alphaModFix/>
          </a:blip>
          <a:srcRect/>
          <a:stretch/>
        </p:blipFill>
        <p:spPr>
          <a:xfrm>
            <a:off x="9035132" y="4217271"/>
            <a:ext cx="2271676" cy="2192913"/>
          </a:xfrm>
          <a:prstGeom prst="rect">
            <a:avLst/>
          </a:prstGeom>
          <a:noFill/>
          <a:ln>
            <a:noFill/>
          </a:ln>
        </p:spPr>
      </p:pic>
      <p:sp>
        <p:nvSpPr>
          <p:cNvPr id="106" name="Google Shape;106;p3">
            <a:hlinkClick r:id="rId7" action="ppaction://hlinksldjump"/>
          </p:cNvPr>
          <p:cNvSpPr/>
          <p:nvPr/>
        </p:nvSpPr>
        <p:spPr>
          <a:xfrm>
            <a:off x="9228722" y="6177964"/>
            <a:ext cx="1944153" cy="374035"/>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Elige esta respuesta</a:t>
            </a:r>
            <a:endParaRPr sz="1600">
              <a:solidFill>
                <a:schemeClr val="dk1"/>
              </a:solidFill>
              <a:latin typeface="Calibri"/>
              <a:ea typeface="Calibri"/>
              <a:cs typeface="Calibri"/>
              <a:sym typeface="Calibri"/>
            </a:endParaRPr>
          </a:p>
        </p:txBody>
      </p:sp>
      <p:grpSp>
        <p:nvGrpSpPr>
          <p:cNvPr id="107" name="Google Shape;107;p3"/>
          <p:cNvGrpSpPr/>
          <p:nvPr/>
        </p:nvGrpSpPr>
        <p:grpSpPr>
          <a:xfrm>
            <a:off x="5523875" y="4689697"/>
            <a:ext cx="1857911" cy="1799635"/>
            <a:chOff x="4673715" y="453325"/>
            <a:chExt cx="3218277" cy="3215931"/>
          </a:xfrm>
        </p:grpSpPr>
        <p:sp>
          <p:nvSpPr>
            <p:cNvPr id="108" name="Google Shape;108;p3">
              <a:hlinkClick r:id="rId9" action="ppaction://hlinksldjump"/>
            </p:cNvPr>
            <p:cNvSpPr/>
            <p:nvPr/>
          </p:nvSpPr>
          <p:spPr>
            <a:xfrm>
              <a:off x="4673715" y="453325"/>
              <a:ext cx="3218277" cy="3215931"/>
            </a:xfrm>
            <a:prstGeom prst="rect">
              <a:avLst/>
            </a:prstGeom>
            <a:solidFill>
              <a:srgbClr val="92D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9" name="Google Shape;109;p3">
              <a:hlinkClick r:id="rId9" action="ppaction://hlinksldjump"/>
            </p:cNvPr>
            <p:cNvPicPr preferRelativeResize="0"/>
            <p:nvPr/>
          </p:nvPicPr>
          <p:blipFill rotWithShape="1">
            <a:blip r:embed="rId10">
              <a:alphaModFix/>
            </a:blip>
            <a:srcRect/>
            <a:stretch/>
          </p:blipFill>
          <p:spPr>
            <a:xfrm>
              <a:off x="5019675" y="1018871"/>
              <a:ext cx="2563544" cy="2129328"/>
            </a:xfrm>
            <a:prstGeom prst="rect">
              <a:avLst/>
            </a:prstGeom>
            <a:noFill/>
            <a:ln>
              <a:noFill/>
            </a:ln>
          </p:spPr>
        </p:pic>
      </p:grpSp>
      <p:sp>
        <p:nvSpPr>
          <p:cNvPr id="110" name="Google Shape;110;p3">
            <a:hlinkClick r:id="rId9" action="ppaction://hlinksldjump"/>
          </p:cNvPr>
          <p:cNvSpPr/>
          <p:nvPr/>
        </p:nvSpPr>
        <p:spPr>
          <a:xfrm>
            <a:off x="5301584" y="6364982"/>
            <a:ext cx="2250300" cy="33960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Elige esta respuesta</a:t>
            </a:r>
            <a:endParaRPr sz="1600">
              <a:solidFill>
                <a:schemeClr val="dk1"/>
              </a:solidFill>
              <a:latin typeface="Calibri"/>
              <a:ea typeface="Calibri"/>
              <a:cs typeface="Calibri"/>
              <a:sym typeface="Calibri"/>
            </a:endParaRPr>
          </a:p>
        </p:txBody>
      </p:sp>
      <p:pic>
        <p:nvPicPr>
          <p:cNvPr id="111" name="Google Shape;111;p3">
            <a:hlinkClick r:id="rId9" action="ppaction://hlinksldjump"/>
          </p:cNvPr>
          <p:cNvPicPr preferRelativeResize="0"/>
          <p:nvPr/>
        </p:nvPicPr>
        <p:blipFill rotWithShape="1">
          <a:blip r:embed="rId11">
            <a:alphaModFix/>
          </a:blip>
          <a:srcRect/>
          <a:stretch/>
        </p:blipFill>
        <p:spPr>
          <a:xfrm>
            <a:off x="1301158" y="1719591"/>
            <a:ext cx="2023995" cy="2023995"/>
          </a:xfrm>
          <a:prstGeom prst="rect">
            <a:avLst/>
          </a:prstGeom>
          <a:noFill/>
          <a:ln>
            <a:noFill/>
          </a:ln>
        </p:spPr>
      </p:pic>
      <p:sp>
        <p:nvSpPr>
          <p:cNvPr id="112" name="Google Shape;112;p3">
            <a:hlinkClick r:id="rId9" action="ppaction://hlinksldjump"/>
          </p:cNvPr>
          <p:cNvSpPr/>
          <p:nvPr/>
        </p:nvSpPr>
        <p:spPr>
          <a:xfrm>
            <a:off x="1188072" y="3410283"/>
            <a:ext cx="2250166" cy="339627"/>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Elige esta respuesta</a:t>
            </a:r>
            <a:endParaRPr sz="1600" b="0" i="0" u="none" strike="noStrike" cap="none">
              <a:solidFill>
                <a:schemeClr val="dk1"/>
              </a:solidFill>
              <a:latin typeface="Calibri"/>
              <a:ea typeface="Calibri"/>
              <a:cs typeface="Calibri"/>
              <a:sym typeface="Calibri"/>
            </a:endParaRPr>
          </a:p>
        </p:txBody>
      </p:sp>
      <p:pic>
        <p:nvPicPr>
          <p:cNvPr id="113" name="Google Shape;113;p3">
            <a:hlinkClick r:id="rId9" action="ppaction://hlinksldjump"/>
          </p:cNvPr>
          <p:cNvPicPr preferRelativeResize="0"/>
          <p:nvPr/>
        </p:nvPicPr>
        <p:blipFill rotWithShape="1">
          <a:blip r:embed="rId12">
            <a:alphaModFix/>
          </a:blip>
          <a:srcRect/>
          <a:stretch/>
        </p:blipFill>
        <p:spPr>
          <a:xfrm>
            <a:off x="9280180" y="1748188"/>
            <a:ext cx="1995371" cy="1995371"/>
          </a:xfrm>
          <a:prstGeom prst="rect">
            <a:avLst/>
          </a:prstGeom>
          <a:noFill/>
          <a:ln>
            <a:noFill/>
          </a:ln>
        </p:spPr>
      </p:pic>
      <p:sp>
        <p:nvSpPr>
          <p:cNvPr id="114" name="Google Shape;114;p3">
            <a:hlinkClick r:id="rId9" action="ppaction://hlinksldjump"/>
          </p:cNvPr>
          <p:cNvSpPr/>
          <p:nvPr/>
        </p:nvSpPr>
        <p:spPr>
          <a:xfrm>
            <a:off x="9152716" y="3403959"/>
            <a:ext cx="2250300" cy="339600"/>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600"/>
              <a:buFont typeface="Arial"/>
              <a:buNone/>
            </a:pPr>
            <a:r>
              <a:rPr lang="en-GB" sz="1600" dirty="0" err="1">
                <a:solidFill>
                  <a:schemeClr val="dk1"/>
                </a:solidFill>
                <a:latin typeface="Calibri"/>
                <a:ea typeface="Calibri"/>
                <a:cs typeface="Calibri"/>
                <a:sym typeface="Calibri"/>
              </a:rPr>
              <a:t>Elige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esta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respuesta</a:t>
            </a:r>
            <a:endParaRPr sz="1600" dirty="0">
              <a:solidFill>
                <a:schemeClr val="dk1"/>
              </a:solidFill>
              <a:latin typeface="Calibri"/>
              <a:ea typeface="Calibri"/>
              <a:cs typeface="Calibri"/>
              <a:sym typeface="Calibri"/>
            </a:endParaRPr>
          </a:p>
        </p:txBody>
      </p:sp>
      <p:pic>
        <p:nvPicPr>
          <p:cNvPr id="115" name="Google Shape;115;p3">
            <a:hlinkClick r:id="rId9" action="ppaction://hlinksldjump"/>
          </p:cNvPr>
          <p:cNvPicPr preferRelativeResize="0"/>
          <p:nvPr/>
        </p:nvPicPr>
        <p:blipFill rotWithShape="1">
          <a:blip r:embed="rId13">
            <a:alphaModFix/>
          </a:blip>
          <a:srcRect/>
          <a:stretch/>
        </p:blipFill>
        <p:spPr>
          <a:xfrm>
            <a:off x="1301158" y="4325266"/>
            <a:ext cx="1872483" cy="1872483"/>
          </a:xfrm>
          <a:prstGeom prst="rect">
            <a:avLst/>
          </a:prstGeom>
          <a:noFill/>
          <a:ln>
            <a:noFill/>
          </a:ln>
        </p:spPr>
      </p:pic>
      <p:sp>
        <p:nvSpPr>
          <p:cNvPr id="116" name="Google Shape;116;p3">
            <a:hlinkClick r:id="rId9" action="ppaction://hlinksldjump"/>
          </p:cNvPr>
          <p:cNvSpPr/>
          <p:nvPr/>
        </p:nvSpPr>
        <p:spPr>
          <a:xfrm>
            <a:off x="1162721" y="6070557"/>
            <a:ext cx="2250166" cy="339627"/>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Elige esta respuesta</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765704" y="25262"/>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P1 Resultados: Qué tal lo hiciste</a:t>
            </a:r>
            <a:endParaRPr/>
          </a:p>
        </p:txBody>
      </p:sp>
      <p:sp>
        <p:nvSpPr>
          <p:cNvPr id="122" name="Google Shape;122;p4"/>
          <p:cNvSpPr txBox="1">
            <a:spLocks noGrp="1"/>
          </p:cNvSpPr>
          <p:nvPr>
            <p:ph type="body" idx="1"/>
          </p:nvPr>
        </p:nvSpPr>
        <p:spPr>
          <a:xfrm>
            <a:off x="482033" y="1163651"/>
            <a:ext cx="8653500" cy="2251646"/>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Pregunta 1: ¿Cómo puedes saber si esta foto es real?  </a:t>
            </a:r>
            <a:endParaRPr/>
          </a:p>
          <a:p>
            <a:pPr marL="457200" lvl="0" indent="-457200" algn="l" rtl="0">
              <a:lnSpc>
                <a:spcPct val="90000"/>
              </a:lnSpc>
              <a:spcBef>
                <a:spcPts val="1000"/>
              </a:spcBef>
              <a:spcAft>
                <a:spcPts val="0"/>
              </a:spcAft>
              <a:buClr>
                <a:srgbClr val="6F6F6F"/>
              </a:buClr>
              <a:buSzPts val="2800"/>
              <a:buFont typeface="Calibri"/>
              <a:buChar char="•"/>
            </a:pPr>
            <a:r>
              <a:rPr lang="en-GB"/>
              <a:t>Tu respuesta es </a:t>
            </a:r>
            <a:r>
              <a:rPr lang="en-GB" b="1">
                <a:solidFill>
                  <a:srgbClr val="D05F12"/>
                </a:solidFill>
              </a:rPr>
              <a:t>correcta</a:t>
            </a:r>
            <a:r>
              <a:rPr lang="en-GB" b="1"/>
              <a:t>.</a:t>
            </a:r>
            <a:endParaRPr/>
          </a:p>
          <a:p>
            <a:pPr marL="0" lvl="0" indent="0" algn="l" rtl="0">
              <a:lnSpc>
                <a:spcPct val="90000"/>
              </a:lnSpc>
              <a:spcBef>
                <a:spcPts val="300"/>
              </a:spcBef>
              <a:spcAft>
                <a:spcPts val="0"/>
              </a:spcAft>
              <a:buNone/>
            </a:pPr>
            <a:r>
              <a:rPr lang="en-GB" sz="2000"/>
              <a:t>A Internet le encantan los animales, sobre todo si tienen un aspecto raro, bonito, o ambos. Así que no es extraño que esta foto de un gato con bigote y cejas se haya hecho viral.</a:t>
            </a:r>
            <a:endParaRPr sz="2000"/>
          </a:p>
          <a:p>
            <a:pPr marL="0" lvl="0" indent="0" algn="l" rtl="0">
              <a:lnSpc>
                <a:spcPct val="90000"/>
              </a:lnSpc>
              <a:spcBef>
                <a:spcPts val="300"/>
              </a:spcBef>
              <a:spcAft>
                <a:spcPts val="0"/>
              </a:spcAft>
              <a:buClr>
                <a:srgbClr val="6F6F6F"/>
              </a:buClr>
              <a:buSzPts val="2000"/>
              <a:buFont typeface="Calibri"/>
              <a:buNone/>
            </a:pPr>
            <a:r>
              <a:rPr lang="en-GB" sz="2000"/>
              <a:t>En realidad, el gato tiene ese increíble bigote, pero las cejas son el resultado de una hábil manipulación fotográfica.</a:t>
            </a:r>
            <a:endParaRPr sz="2000"/>
          </a:p>
          <a:p>
            <a:pPr marL="0" lvl="0" indent="0" algn="l" rtl="0">
              <a:lnSpc>
                <a:spcPct val="90000"/>
              </a:lnSpc>
              <a:spcBef>
                <a:spcPts val="1000"/>
              </a:spcBef>
              <a:spcAft>
                <a:spcPts val="0"/>
              </a:spcAft>
              <a:buClr>
                <a:srgbClr val="6F6F6F"/>
              </a:buClr>
              <a:buSzPts val="2800"/>
              <a:buFont typeface="Calibri"/>
              <a:buNone/>
            </a:pPr>
            <a:endParaRPr b="1"/>
          </a:p>
          <a:p>
            <a:pPr marL="0" lvl="0" indent="0" algn="l" rtl="0">
              <a:lnSpc>
                <a:spcPct val="90000"/>
              </a:lnSpc>
              <a:spcBef>
                <a:spcPts val="1000"/>
              </a:spcBef>
              <a:spcAft>
                <a:spcPts val="0"/>
              </a:spcAft>
              <a:buClr>
                <a:srgbClr val="6F6F6F"/>
              </a:buClr>
              <a:buSzPts val="2800"/>
              <a:buFont typeface="Calibri"/>
              <a:buNone/>
            </a:pPr>
            <a:endParaRPr b="1"/>
          </a:p>
        </p:txBody>
      </p:sp>
      <p:sp>
        <p:nvSpPr>
          <p:cNvPr id="123" name="Google Shape;123;p4"/>
          <p:cNvSpPr txBox="1">
            <a:spLocks noGrp="1"/>
          </p:cNvSpPr>
          <p:nvPr>
            <p:ph type="sldNum" idx="12"/>
          </p:nvPr>
        </p:nvSpPr>
        <p:spPr>
          <a:xfrm>
            <a:off x="22225" y="773113"/>
            <a:ext cx="56515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Calibri"/>
                <a:ea typeface="Calibri"/>
                <a:cs typeface="Calibri"/>
                <a:sym typeface="Calibri"/>
              </a:rPr>
              <a:t>4</a:t>
            </a:fld>
            <a:endParaRPr sz="1800" b="0" i="0" u="none" strike="noStrike" cap="none">
              <a:solidFill>
                <a:schemeClr val="dk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8972914" y="1025259"/>
            <a:ext cx="1679673" cy="1737152"/>
          </a:xfrm>
          <a:prstGeom prst="rect">
            <a:avLst/>
          </a:prstGeom>
          <a:noFill/>
          <a:ln>
            <a:noFill/>
          </a:ln>
        </p:spPr>
      </p:pic>
      <p:sp>
        <p:nvSpPr>
          <p:cNvPr id="125" name="Google Shape;125;p4">
            <a:hlinkClick r:id="rId4" action="ppaction://hlinksldjump"/>
          </p:cNvPr>
          <p:cNvSpPr/>
          <p:nvPr/>
        </p:nvSpPr>
        <p:spPr>
          <a:xfrm rot="5400000">
            <a:off x="10141635" y="4419557"/>
            <a:ext cx="2068642" cy="2032088"/>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10617201" y="4401275"/>
            <a:ext cx="1143000" cy="156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Descubre cómo comprobar las imágenes y las fotos</a:t>
            </a:r>
            <a:endParaRPr/>
          </a:p>
        </p:txBody>
      </p:sp>
      <p:sp>
        <p:nvSpPr>
          <p:cNvPr id="127" name="Google Shape;127;p4"/>
          <p:cNvSpPr txBox="1"/>
          <p:nvPr/>
        </p:nvSpPr>
        <p:spPr>
          <a:xfrm>
            <a:off x="3467291" y="3415297"/>
            <a:ext cx="5602913" cy="31431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D05F12"/>
              </a:buClr>
              <a:buSzPts val="2400"/>
              <a:buFont typeface="Calibri"/>
              <a:buNone/>
            </a:pPr>
            <a:r>
              <a:rPr lang="en-GB" sz="2400" b="1">
                <a:solidFill>
                  <a:srgbClr val="D05F12"/>
                </a:solidFill>
                <a:latin typeface="Calibri"/>
                <a:ea typeface="Calibri"/>
                <a:cs typeface="Calibri"/>
                <a:sym typeface="Calibri"/>
              </a:rPr>
              <a:t>TODAS las respuestas son correctas</a:t>
            </a:r>
            <a:r>
              <a:rPr lang="en-GB" sz="2400" b="1" i="0" u="none" strike="noStrike" cap="none">
                <a:solidFill>
                  <a:srgbClr val="D05F12"/>
                </a:solidFill>
                <a:latin typeface="Calibri"/>
                <a:ea typeface="Calibri"/>
                <a:cs typeface="Calibri"/>
                <a:sym typeface="Calibri"/>
              </a:rPr>
              <a:t>:</a:t>
            </a:r>
            <a:endParaRPr sz="2400" b="1" i="0" u="none" strike="noStrike" cap="none">
              <a:solidFill>
                <a:srgbClr val="D05F12"/>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Hacer una búsqueda inversa de imágenes</a:t>
            </a:r>
            <a:endParaRPr sz="1800">
              <a:solidFill>
                <a:srgbClr val="6F6F6F"/>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Hacer una búsqueda de plagios</a:t>
            </a:r>
            <a:endParaRPr sz="1800">
              <a:solidFill>
                <a:srgbClr val="6F6F6F"/>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Comprobar el dominio y los enlaces externos</a:t>
            </a:r>
            <a:endParaRPr sz="1800">
              <a:solidFill>
                <a:srgbClr val="6F6F6F"/>
              </a:solidFill>
              <a:latin typeface="Calibri"/>
              <a:ea typeface="Calibri"/>
              <a:cs typeface="Calibri"/>
              <a:sym typeface="Calibri"/>
            </a:endParaRPr>
          </a:p>
          <a:p>
            <a:pPr marL="265113" marR="0" lvl="0" indent="-265113"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Considerar si la foto parece genuina o ha sido manipulada o retocada</a:t>
            </a:r>
            <a:endParaRPr sz="1800">
              <a:solidFill>
                <a:srgbClr val="6F6F6F"/>
              </a:solidFill>
              <a:latin typeface="Calibri"/>
              <a:ea typeface="Calibri"/>
              <a:cs typeface="Calibri"/>
              <a:sym typeface="Calibri"/>
            </a:endParaRPr>
          </a:p>
        </p:txBody>
      </p:sp>
      <p:pic>
        <p:nvPicPr>
          <p:cNvPr id="128" name="Google Shape;128;p4"/>
          <p:cNvPicPr preferRelativeResize="0"/>
          <p:nvPr/>
        </p:nvPicPr>
        <p:blipFill rotWithShape="1">
          <a:blip r:embed="rId5">
            <a:alphaModFix/>
          </a:blip>
          <a:srcRect/>
          <a:stretch/>
        </p:blipFill>
        <p:spPr>
          <a:xfrm>
            <a:off x="8281446" y="3762407"/>
            <a:ext cx="1481961" cy="3146317"/>
          </a:xfrm>
          <a:prstGeom prst="rect">
            <a:avLst/>
          </a:prstGeom>
          <a:noFill/>
          <a:ln>
            <a:noFill/>
          </a:ln>
          <a:effectLst>
            <a:outerShdw blurRad="292100" dist="139700" dir="2700000" algn="tl" rotWithShape="0">
              <a:srgbClr val="333333">
                <a:alpha val="64313"/>
              </a:srgbClr>
            </a:outerShdw>
          </a:effectLst>
        </p:spPr>
      </p:pic>
      <p:pic>
        <p:nvPicPr>
          <p:cNvPr id="129" name="Google Shape;129;p4"/>
          <p:cNvPicPr preferRelativeResize="0"/>
          <p:nvPr/>
        </p:nvPicPr>
        <p:blipFill rotWithShape="1">
          <a:blip r:embed="rId6">
            <a:alphaModFix/>
          </a:blip>
          <a:srcRect/>
          <a:stretch/>
        </p:blipFill>
        <p:spPr>
          <a:xfrm>
            <a:off x="587375" y="3567697"/>
            <a:ext cx="2932530" cy="2830324"/>
          </a:xfrm>
          <a:prstGeom prst="rect">
            <a:avLst/>
          </a:prstGeom>
          <a:noFill/>
          <a:ln>
            <a:noFill/>
          </a:ln>
        </p:spPr>
      </p:pic>
      <p:pic>
        <p:nvPicPr>
          <p:cNvPr id="130" name="Google Shape;130;p4"/>
          <p:cNvPicPr preferRelativeResize="0"/>
          <p:nvPr/>
        </p:nvPicPr>
        <p:blipFill rotWithShape="1">
          <a:blip r:embed="rId7">
            <a:alphaModFix/>
          </a:blip>
          <a:srcRect/>
          <a:stretch/>
        </p:blipFill>
        <p:spPr>
          <a:xfrm>
            <a:off x="9322923" y="2890036"/>
            <a:ext cx="1218078" cy="1511243"/>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838200" y="179388"/>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solidFill>
                  <a:srgbClr val="D05F12"/>
                </a:solidFill>
              </a:rPr>
              <a:t>P1. Aprende y comenta</a:t>
            </a:r>
            <a:endParaRPr>
              <a:solidFill>
                <a:srgbClr val="D05F12"/>
              </a:solidFill>
            </a:endParaRPr>
          </a:p>
        </p:txBody>
      </p:sp>
      <p:sp>
        <p:nvSpPr>
          <p:cNvPr id="137" name="Google Shape;137;p5"/>
          <p:cNvSpPr txBox="1">
            <a:spLocks noGrp="1"/>
          </p:cNvSpPr>
          <p:nvPr>
            <p:ph type="body" idx="1"/>
          </p:nvPr>
        </p:nvSpPr>
        <p:spPr>
          <a:xfrm>
            <a:off x="587375" y="1384044"/>
            <a:ext cx="10628774" cy="4702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b="1"/>
              <a:t>Hay una serie de herramientas de comprobación de imágenes que puedes utilizar para averiguar si una fotografía o imagen es real o no:</a:t>
            </a:r>
            <a:endParaRPr/>
          </a:p>
          <a:p>
            <a:pPr marL="457200" lvl="0" indent="-457200" algn="l" rtl="0">
              <a:lnSpc>
                <a:spcPct val="90000"/>
              </a:lnSpc>
              <a:spcBef>
                <a:spcPts val="1000"/>
              </a:spcBef>
              <a:spcAft>
                <a:spcPts val="0"/>
              </a:spcAft>
              <a:buClr>
                <a:srgbClr val="D05F12"/>
              </a:buClr>
              <a:buSzPts val="2000"/>
              <a:buFont typeface="Calibri"/>
              <a:buAutoNum type="arabicPeriod"/>
            </a:pPr>
            <a:r>
              <a:rPr lang="en-GB" sz="2000" b="1">
                <a:solidFill>
                  <a:srgbClr val="D05F12"/>
                </a:solidFill>
              </a:rPr>
              <a:t>Para hacer una búsqueda inversa de imágenes:</a:t>
            </a:r>
            <a:r>
              <a:rPr lang="en-GB" sz="2000"/>
              <a:t> Ve a </a:t>
            </a:r>
            <a:r>
              <a:rPr lang="en-GB" sz="2000" u="sng">
                <a:solidFill>
                  <a:schemeClr val="hlink"/>
                </a:solidFill>
                <a:hlinkClick r:id="rId3"/>
              </a:rPr>
              <a:t>Google Imágenes</a:t>
            </a:r>
            <a:r>
              <a:rPr lang="en-GB" sz="2000"/>
              <a:t>, haz clic en el icono de la cámara y pega la URL de una imagen que hayas visto a la red, sube una imagen desde tu disco duro o arrastra una imagen desde otra ventana.</a:t>
            </a:r>
            <a:endParaRPr sz="2000"/>
          </a:p>
          <a:p>
            <a:pPr marL="449262" lvl="0" indent="0" algn="l" rtl="0">
              <a:lnSpc>
                <a:spcPct val="90000"/>
              </a:lnSpc>
              <a:spcBef>
                <a:spcPts val="1000"/>
              </a:spcBef>
              <a:spcAft>
                <a:spcPts val="0"/>
              </a:spcAft>
              <a:buNone/>
            </a:pPr>
            <a:r>
              <a:rPr lang="en-GB" sz="2000" b="1"/>
              <a:t>TinEye</a:t>
            </a:r>
            <a:r>
              <a:rPr lang="en-GB" sz="2000"/>
              <a:t> (</a:t>
            </a:r>
            <a:r>
              <a:rPr lang="en-GB" sz="2000" u="sng">
                <a:solidFill>
                  <a:schemeClr val="hlink"/>
                </a:solidFill>
                <a:hlinkClick r:id="rId4"/>
              </a:rPr>
              <a:t>https://tineye.com/</a:t>
            </a:r>
            <a:r>
              <a:rPr lang="en-GB" sz="2000"/>
              <a:t>) es un sitio web muy útil para la búsqueda inversa de imágenes. Si arrastras una imagen o copias la URL, el sitio web te dirá dónde se utiliza en la red. De este modo, puedes averiguar si la misma imagen ha sido modificada.</a:t>
            </a:r>
            <a:endParaRPr sz="2000"/>
          </a:p>
          <a:p>
            <a:pPr marL="457200" lvl="0" indent="-457200" algn="l" rtl="0">
              <a:lnSpc>
                <a:spcPct val="90000"/>
              </a:lnSpc>
              <a:spcBef>
                <a:spcPts val="1000"/>
              </a:spcBef>
              <a:spcAft>
                <a:spcPts val="0"/>
              </a:spcAft>
              <a:buClr>
                <a:srgbClr val="D05F12"/>
              </a:buClr>
              <a:buSzPts val="2000"/>
              <a:buFont typeface="Calibri"/>
              <a:buAutoNum type="arabicPeriod" startAt="2"/>
            </a:pPr>
            <a:r>
              <a:rPr lang="en-GB" sz="2000" b="1">
                <a:solidFill>
                  <a:srgbClr val="D05F12"/>
                </a:solidFill>
              </a:rPr>
              <a:t>Para hacer una búsqueda de plagio:</a:t>
            </a:r>
            <a:r>
              <a:rPr lang="en-GB" sz="2000"/>
              <a:t> Ve a </a:t>
            </a:r>
            <a:r>
              <a:rPr lang="en-GB" sz="2000" b="1"/>
              <a:t>Copyscape</a:t>
            </a:r>
            <a:r>
              <a:rPr lang="en-GB" sz="2000"/>
              <a:t> https://www.copyscape.com. Este sitio permite buscar si una imagen o un archivo es original, o plagiado/copiado ilegalmente.</a:t>
            </a:r>
            <a:endParaRPr sz="2000"/>
          </a:p>
          <a:p>
            <a:pPr marL="457200" lvl="0" indent="-457200" algn="l" rtl="0">
              <a:lnSpc>
                <a:spcPct val="90000"/>
              </a:lnSpc>
              <a:spcBef>
                <a:spcPts val="1000"/>
              </a:spcBef>
              <a:spcAft>
                <a:spcPts val="0"/>
              </a:spcAft>
              <a:buClr>
                <a:srgbClr val="D05F12"/>
              </a:buClr>
              <a:buSzPts val="2000"/>
              <a:buFont typeface="Calibri"/>
              <a:buAutoNum type="arabicPeriod" startAt="2"/>
            </a:pPr>
            <a:r>
              <a:rPr lang="en-GB" sz="2000" b="1">
                <a:solidFill>
                  <a:srgbClr val="D05F12"/>
                </a:solidFill>
              </a:rPr>
              <a:t>FotoForensics:</a:t>
            </a:r>
            <a:r>
              <a:rPr lang="en-GB" sz="2000"/>
              <a:t> </a:t>
            </a:r>
            <a:r>
              <a:rPr lang="en-GB" sz="2000" u="sng">
                <a:solidFill>
                  <a:schemeClr val="hlink"/>
                </a:solidFill>
                <a:hlinkClick r:id="rId5"/>
              </a:rPr>
              <a:t>http://fotoforensics.com</a:t>
            </a:r>
            <a:r>
              <a:rPr lang="en-GB" sz="2000"/>
              <a:t> es un servicio gratuito que proporciona una introducción a la fotografía forense; con su ayuda, puedes determinar si una imagen es real o generada por ordenador, si fue modificada e incluso cómo fue modificada.</a:t>
            </a:r>
            <a:endParaRPr sz="2000"/>
          </a:p>
          <a:p>
            <a:pPr marL="0" lvl="0" indent="0" algn="ctr" rtl="0">
              <a:lnSpc>
                <a:spcPct val="90000"/>
              </a:lnSpc>
              <a:spcBef>
                <a:spcPts val="1000"/>
              </a:spcBef>
              <a:spcAft>
                <a:spcPts val="0"/>
              </a:spcAft>
              <a:buClr>
                <a:srgbClr val="6F6F6F"/>
              </a:buClr>
              <a:buSzPts val="2000"/>
              <a:buFont typeface="Calibri"/>
              <a:buNone/>
            </a:pPr>
            <a:r>
              <a:rPr lang="en-GB" sz="2000" i="1"/>
              <a:t>Sin embargo, depende de tu habilidad para utilizar estas herramientas y descubrir la verdad.</a:t>
            </a:r>
            <a:endParaRPr sz="1050" i="1"/>
          </a:p>
          <a:p>
            <a:pPr marL="457200" lvl="0" indent="-279400" algn="l" rtl="0">
              <a:lnSpc>
                <a:spcPct val="90000"/>
              </a:lnSpc>
              <a:spcBef>
                <a:spcPts val="1000"/>
              </a:spcBef>
              <a:spcAft>
                <a:spcPts val="0"/>
              </a:spcAft>
              <a:buClr>
                <a:srgbClr val="6F6F6F"/>
              </a:buClr>
              <a:buSzPts val="2800"/>
              <a:buFont typeface="Calibri"/>
              <a:buNone/>
            </a:pP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475457"/>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solidFill>
                  <a:srgbClr val="D05F12"/>
                </a:solidFill>
              </a:rPr>
              <a:t>P1. PARA DEBATIR</a:t>
            </a:r>
            <a:endParaRPr>
              <a:solidFill>
                <a:srgbClr val="D05F12"/>
              </a:solidFill>
            </a:endParaRPr>
          </a:p>
        </p:txBody>
      </p:sp>
      <p:sp>
        <p:nvSpPr>
          <p:cNvPr id="143" name="Google Shape;143;p6"/>
          <p:cNvSpPr txBox="1">
            <a:spLocks noGrp="1"/>
          </p:cNvSpPr>
          <p:nvPr>
            <p:ph type="body" idx="1"/>
          </p:nvPr>
        </p:nvSpPr>
        <p:spPr>
          <a:xfrm>
            <a:off x="255639" y="2107073"/>
            <a:ext cx="11631561" cy="39594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Antes de pasar a la siguiente pregunta, analiza lo siguiente para reflexionar sobre tus propias experiencias:</a:t>
            </a:r>
            <a:endParaRPr/>
          </a:p>
          <a:p>
            <a:pPr marL="457200" lvl="0" indent="-457200" algn="l" rtl="0">
              <a:lnSpc>
                <a:spcPct val="90000"/>
              </a:lnSpc>
              <a:spcBef>
                <a:spcPts val="1000"/>
              </a:spcBef>
              <a:spcAft>
                <a:spcPts val="0"/>
              </a:spcAft>
              <a:buClr>
                <a:srgbClr val="6F6F6F"/>
              </a:buClr>
              <a:buSzPts val="2800"/>
              <a:buFont typeface="Calibri"/>
              <a:buChar char="•"/>
            </a:pPr>
            <a:r>
              <a:rPr lang="en-GB" b="1"/>
              <a:t>¿Te has encontrado alguna vez con imágenes que parezcan casi increíbles pero que luego hayan resultado ser ciertas?</a:t>
            </a:r>
            <a:endParaRPr/>
          </a:p>
        </p:txBody>
      </p:sp>
      <p:sp>
        <p:nvSpPr>
          <p:cNvPr id="144" name="Google Shape;144;p6">
            <a:hlinkClick r:id="rId3" action="ppaction://hlinksldjump"/>
          </p:cNvPr>
          <p:cNvSpPr/>
          <p:nvPr/>
        </p:nvSpPr>
        <p:spPr>
          <a:xfrm>
            <a:off x="3913239" y="4984955"/>
            <a:ext cx="4306529" cy="934064"/>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solidFill>
                  <a:schemeClr val="dk1"/>
                </a:solidFill>
                <a:latin typeface="Calibri"/>
                <a:ea typeface="Calibri"/>
                <a:cs typeface="Calibri"/>
                <a:sym typeface="Calibri"/>
              </a:rPr>
              <a:t>Siguiente Pregunta</a:t>
            </a:r>
            <a:endParaRPr sz="3200"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de21ef200a_0_86"/>
          <p:cNvSpPr txBox="1">
            <a:spLocks noGrp="1"/>
          </p:cNvSpPr>
          <p:nvPr>
            <p:ph type="title"/>
          </p:nvPr>
        </p:nvSpPr>
        <p:spPr>
          <a:xfrm>
            <a:off x="765704" y="25262"/>
            <a:ext cx="9123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P1 Resultados: Qué tal lo hiciste</a:t>
            </a:r>
            <a:endParaRPr/>
          </a:p>
        </p:txBody>
      </p:sp>
      <p:sp>
        <p:nvSpPr>
          <p:cNvPr id="150" name="Google Shape;150;gde21ef200a_0_86"/>
          <p:cNvSpPr txBox="1">
            <a:spLocks noGrp="1"/>
          </p:cNvSpPr>
          <p:nvPr>
            <p:ph type="body" idx="1"/>
          </p:nvPr>
        </p:nvSpPr>
        <p:spPr>
          <a:xfrm>
            <a:off x="482033" y="1163651"/>
            <a:ext cx="8653500" cy="225150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800"/>
              <a:buFont typeface="Calibri"/>
              <a:buNone/>
            </a:pPr>
            <a:r>
              <a:rPr lang="en-GB"/>
              <a:t>Pregunta 1: ¿Cómo puedes saber si esta foto es real?  </a:t>
            </a:r>
            <a:endParaRPr/>
          </a:p>
          <a:p>
            <a:pPr marL="457200" lvl="0" indent="-457200" algn="l" rtl="0">
              <a:lnSpc>
                <a:spcPct val="90000"/>
              </a:lnSpc>
              <a:spcBef>
                <a:spcPts val="1000"/>
              </a:spcBef>
              <a:spcAft>
                <a:spcPts val="0"/>
              </a:spcAft>
              <a:buClr>
                <a:srgbClr val="6F6F6F"/>
              </a:buClr>
              <a:buSzPts val="2800"/>
              <a:buFont typeface="Calibri"/>
              <a:buChar char="•"/>
            </a:pPr>
            <a:r>
              <a:rPr lang="en-GB"/>
              <a:t>Tu respuesta </a:t>
            </a:r>
            <a:r>
              <a:rPr lang="en-GB" b="1">
                <a:solidFill>
                  <a:srgbClr val="D05F12"/>
                </a:solidFill>
              </a:rPr>
              <a:t>no es la correcta</a:t>
            </a:r>
            <a:r>
              <a:rPr lang="en-GB" b="1"/>
              <a:t>.</a:t>
            </a:r>
            <a:endParaRPr/>
          </a:p>
          <a:p>
            <a:pPr marL="0" lvl="0" indent="0" algn="l" rtl="0">
              <a:lnSpc>
                <a:spcPct val="90000"/>
              </a:lnSpc>
              <a:spcBef>
                <a:spcPts val="300"/>
              </a:spcBef>
              <a:spcAft>
                <a:spcPts val="0"/>
              </a:spcAft>
              <a:buNone/>
            </a:pPr>
            <a:r>
              <a:rPr lang="en-GB" sz="2000"/>
              <a:t>A Internet le encantan los animales, sobre todo si tienen un aspecto raro, bonito, o ambos. Así que no es extraño que esta foto de un gato con bigote y cejas se haya hecho viral.</a:t>
            </a:r>
            <a:endParaRPr sz="2000"/>
          </a:p>
          <a:p>
            <a:pPr marL="0" lvl="0" indent="0" algn="l" rtl="0">
              <a:lnSpc>
                <a:spcPct val="90000"/>
              </a:lnSpc>
              <a:spcBef>
                <a:spcPts val="300"/>
              </a:spcBef>
              <a:spcAft>
                <a:spcPts val="0"/>
              </a:spcAft>
              <a:buClr>
                <a:srgbClr val="6F6F6F"/>
              </a:buClr>
              <a:buSzPts val="2000"/>
              <a:buFont typeface="Calibri"/>
              <a:buNone/>
            </a:pPr>
            <a:r>
              <a:rPr lang="en-GB" sz="2000"/>
              <a:t>En realidad, el gato tiene ese increíble bigote, pero las cejas son el resultado de una hábil manipulación fotográfica.</a:t>
            </a:r>
            <a:endParaRPr sz="2000"/>
          </a:p>
          <a:p>
            <a:pPr marL="0" lvl="0" indent="0" algn="l" rtl="0">
              <a:lnSpc>
                <a:spcPct val="90000"/>
              </a:lnSpc>
              <a:spcBef>
                <a:spcPts val="1000"/>
              </a:spcBef>
              <a:spcAft>
                <a:spcPts val="0"/>
              </a:spcAft>
              <a:buClr>
                <a:srgbClr val="6F6F6F"/>
              </a:buClr>
              <a:buSzPts val="2800"/>
              <a:buFont typeface="Calibri"/>
              <a:buNone/>
            </a:pPr>
            <a:endParaRPr b="1"/>
          </a:p>
          <a:p>
            <a:pPr marL="0" lvl="0" indent="0" algn="l" rtl="0">
              <a:lnSpc>
                <a:spcPct val="90000"/>
              </a:lnSpc>
              <a:spcBef>
                <a:spcPts val="1000"/>
              </a:spcBef>
              <a:spcAft>
                <a:spcPts val="0"/>
              </a:spcAft>
              <a:buClr>
                <a:srgbClr val="6F6F6F"/>
              </a:buClr>
              <a:buSzPts val="2800"/>
              <a:buFont typeface="Calibri"/>
              <a:buNone/>
            </a:pPr>
            <a:endParaRPr b="1"/>
          </a:p>
        </p:txBody>
      </p:sp>
      <p:sp>
        <p:nvSpPr>
          <p:cNvPr id="151" name="Google Shape;151;gde21ef200a_0_86"/>
          <p:cNvSpPr txBox="1">
            <a:spLocks noGrp="1"/>
          </p:cNvSpPr>
          <p:nvPr>
            <p:ph type="sldNum" idx="12"/>
          </p:nvPr>
        </p:nvSpPr>
        <p:spPr>
          <a:xfrm>
            <a:off x="22225" y="773113"/>
            <a:ext cx="5652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Calibri"/>
                <a:ea typeface="Calibri"/>
                <a:cs typeface="Calibri"/>
                <a:sym typeface="Calibri"/>
              </a:rPr>
              <a:t>7</a:t>
            </a:fld>
            <a:endParaRPr sz="1800" b="0" i="0" u="none" strike="noStrike" cap="none">
              <a:solidFill>
                <a:schemeClr val="dk1"/>
              </a:solidFill>
              <a:latin typeface="Calibri"/>
              <a:ea typeface="Calibri"/>
              <a:cs typeface="Calibri"/>
              <a:sym typeface="Calibri"/>
            </a:endParaRPr>
          </a:p>
        </p:txBody>
      </p:sp>
      <p:sp>
        <p:nvSpPr>
          <p:cNvPr id="152" name="Google Shape;152;gde21ef200a_0_86">
            <a:hlinkClick r:id="rId3" action="ppaction://hlinksldjump"/>
          </p:cNvPr>
          <p:cNvSpPr/>
          <p:nvPr/>
        </p:nvSpPr>
        <p:spPr>
          <a:xfrm rot="5400000">
            <a:off x="10141650" y="4419430"/>
            <a:ext cx="2068500" cy="2032200"/>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gde21ef200a_0_86"/>
          <p:cNvSpPr txBox="1"/>
          <p:nvPr/>
        </p:nvSpPr>
        <p:spPr>
          <a:xfrm>
            <a:off x="10617201" y="4401275"/>
            <a:ext cx="1143000" cy="156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err="1"/>
              <a:t>Descubre</a:t>
            </a:r>
            <a:r>
              <a:rPr lang="en-GB" dirty="0"/>
              <a:t> </a:t>
            </a:r>
            <a:r>
              <a:rPr lang="en-GB" dirty="0" err="1"/>
              <a:t>cómo</a:t>
            </a:r>
            <a:r>
              <a:rPr lang="en-GB" dirty="0"/>
              <a:t> </a:t>
            </a:r>
            <a:r>
              <a:rPr lang="en-GB" dirty="0" err="1"/>
              <a:t>comprobar</a:t>
            </a:r>
            <a:r>
              <a:rPr lang="en-GB" dirty="0"/>
              <a:t> las </a:t>
            </a:r>
            <a:r>
              <a:rPr lang="en-GB" dirty="0" err="1"/>
              <a:t>imágenes</a:t>
            </a:r>
            <a:r>
              <a:rPr lang="en-GB" dirty="0"/>
              <a:t> y las </a:t>
            </a:r>
            <a:r>
              <a:rPr lang="en-GB" dirty="0" err="1"/>
              <a:t>fotos</a:t>
            </a:r>
            <a:endParaRPr dirty="0"/>
          </a:p>
        </p:txBody>
      </p:sp>
      <p:sp>
        <p:nvSpPr>
          <p:cNvPr id="154" name="Google Shape;154;gde21ef200a_0_86"/>
          <p:cNvSpPr txBox="1"/>
          <p:nvPr/>
        </p:nvSpPr>
        <p:spPr>
          <a:xfrm>
            <a:off x="3467291" y="3415297"/>
            <a:ext cx="5602800" cy="3143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D05F12"/>
              </a:buClr>
              <a:buSzPts val="2400"/>
              <a:buFont typeface="Calibri"/>
              <a:buNone/>
            </a:pPr>
            <a:r>
              <a:rPr lang="en-GB" sz="2400" b="1">
                <a:solidFill>
                  <a:srgbClr val="D05F12"/>
                </a:solidFill>
                <a:latin typeface="Calibri"/>
                <a:ea typeface="Calibri"/>
                <a:cs typeface="Calibri"/>
                <a:sym typeface="Calibri"/>
              </a:rPr>
              <a:t>TODAS las respuestas son correctas</a:t>
            </a:r>
            <a:r>
              <a:rPr lang="en-GB" sz="2400" b="1" i="0" u="none" strike="noStrike" cap="none">
                <a:solidFill>
                  <a:srgbClr val="D05F12"/>
                </a:solidFill>
                <a:latin typeface="Calibri"/>
                <a:ea typeface="Calibri"/>
                <a:cs typeface="Calibri"/>
                <a:sym typeface="Calibri"/>
              </a:rPr>
              <a:t>:</a:t>
            </a:r>
            <a:endParaRPr sz="2400" b="1" i="0" u="none" strike="noStrike" cap="none">
              <a:solidFill>
                <a:srgbClr val="D05F12"/>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Hacer una búsqueda inversa de imágenes</a:t>
            </a:r>
            <a:endParaRPr sz="1800">
              <a:solidFill>
                <a:srgbClr val="6F6F6F"/>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Hacer una búsqueda de plagios</a:t>
            </a:r>
            <a:endParaRPr sz="1800">
              <a:solidFill>
                <a:srgbClr val="6F6F6F"/>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Comprobar el dominio y los enlaces externos</a:t>
            </a:r>
            <a:endParaRPr sz="1800">
              <a:solidFill>
                <a:srgbClr val="6F6F6F"/>
              </a:solidFill>
              <a:latin typeface="Calibri"/>
              <a:ea typeface="Calibri"/>
              <a:cs typeface="Calibri"/>
              <a:sym typeface="Calibri"/>
            </a:endParaRPr>
          </a:p>
          <a:p>
            <a:pPr marL="265112" marR="0" lvl="0" indent="-265112" algn="l" rtl="0">
              <a:lnSpc>
                <a:spcPct val="90000"/>
              </a:lnSpc>
              <a:spcBef>
                <a:spcPts val="1000"/>
              </a:spcBef>
              <a:spcAft>
                <a:spcPts val="0"/>
              </a:spcAft>
              <a:buClr>
                <a:srgbClr val="6F6F6F"/>
              </a:buClr>
              <a:buSzPts val="1800"/>
              <a:buFont typeface="Calibri"/>
              <a:buChar char="•"/>
            </a:pPr>
            <a:r>
              <a:rPr lang="en-GB" sz="1800">
                <a:solidFill>
                  <a:srgbClr val="6F6F6F"/>
                </a:solidFill>
                <a:latin typeface="Calibri"/>
                <a:ea typeface="Calibri"/>
                <a:cs typeface="Calibri"/>
                <a:sym typeface="Calibri"/>
              </a:rPr>
              <a:t>Considerar si la foto parece genuina o ha sido manipulada o retocada</a:t>
            </a:r>
            <a:endParaRPr sz="1800">
              <a:solidFill>
                <a:srgbClr val="6F6F6F"/>
              </a:solidFill>
              <a:latin typeface="Calibri"/>
              <a:ea typeface="Calibri"/>
              <a:cs typeface="Calibri"/>
              <a:sym typeface="Calibri"/>
            </a:endParaRPr>
          </a:p>
        </p:txBody>
      </p:sp>
      <p:pic>
        <p:nvPicPr>
          <p:cNvPr id="155" name="Google Shape;155;gde21ef200a_0_86"/>
          <p:cNvPicPr preferRelativeResize="0"/>
          <p:nvPr/>
        </p:nvPicPr>
        <p:blipFill rotWithShape="1">
          <a:blip r:embed="rId4">
            <a:alphaModFix/>
          </a:blip>
          <a:srcRect/>
          <a:stretch/>
        </p:blipFill>
        <p:spPr>
          <a:xfrm>
            <a:off x="8281446" y="3762407"/>
            <a:ext cx="1481961" cy="3146318"/>
          </a:xfrm>
          <a:prstGeom prst="rect">
            <a:avLst/>
          </a:prstGeom>
          <a:noFill/>
          <a:ln>
            <a:noFill/>
          </a:ln>
          <a:effectLst>
            <a:outerShdw blurRad="292100" dist="139700" dir="2700000" algn="tl" rotWithShape="0">
              <a:srgbClr val="333333">
                <a:alpha val="64310"/>
              </a:srgbClr>
            </a:outerShdw>
          </a:effectLst>
        </p:spPr>
      </p:pic>
      <p:pic>
        <p:nvPicPr>
          <p:cNvPr id="156" name="Google Shape;156;gde21ef200a_0_86"/>
          <p:cNvPicPr preferRelativeResize="0"/>
          <p:nvPr/>
        </p:nvPicPr>
        <p:blipFill rotWithShape="1">
          <a:blip r:embed="rId5">
            <a:alphaModFix/>
          </a:blip>
          <a:srcRect/>
          <a:stretch/>
        </p:blipFill>
        <p:spPr>
          <a:xfrm>
            <a:off x="587375" y="3567697"/>
            <a:ext cx="2932530" cy="2830324"/>
          </a:xfrm>
          <a:prstGeom prst="rect">
            <a:avLst/>
          </a:prstGeom>
          <a:noFill/>
          <a:ln>
            <a:noFill/>
          </a:ln>
        </p:spPr>
      </p:pic>
      <p:pic>
        <p:nvPicPr>
          <p:cNvPr id="157" name="Google Shape;157;gde21ef200a_0_86"/>
          <p:cNvPicPr preferRelativeResize="0"/>
          <p:nvPr/>
        </p:nvPicPr>
        <p:blipFill rotWithShape="1">
          <a:blip r:embed="rId6">
            <a:alphaModFix/>
          </a:blip>
          <a:srcRect/>
          <a:stretch/>
        </p:blipFill>
        <p:spPr>
          <a:xfrm>
            <a:off x="9322923" y="2890036"/>
            <a:ext cx="1218000" cy="15111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58" name="Google Shape;158;gde21ef200a_0_86"/>
          <p:cNvPicPr preferRelativeResize="0"/>
          <p:nvPr/>
        </p:nvPicPr>
        <p:blipFill rotWithShape="1">
          <a:blip r:embed="rId7">
            <a:alphaModFix/>
          </a:blip>
          <a:srcRect/>
          <a:stretch/>
        </p:blipFill>
        <p:spPr>
          <a:xfrm>
            <a:off x="8920402" y="1034130"/>
            <a:ext cx="1389312" cy="1383969"/>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8">
            <a:hlinkClick r:id="rId3" action="ppaction://hlinksldjump"/>
          </p:cNvPr>
          <p:cNvPicPr preferRelativeResize="0"/>
          <p:nvPr/>
        </p:nvPicPr>
        <p:blipFill rotWithShape="1">
          <a:blip r:embed="rId4">
            <a:alphaModFix/>
          </a:blip>
          <a:srcRect/>
          <a:stretch/>
        </p:blipFill>
        <p:spPr>
          <a:xfrm>
            <a:off x="634394" y="3346895"/>
            <a:ext cx="2790457" cy="2630572"/>
          </a:xfrm>
          <a:prstGeom prst="rect">
            <a:avLst/>
          </a:prstGeom>
          <a:noFill/>
          <a:ln>
            <a:noFill/>
          </a:ln>
        </p:spPr>
      </p:pic>
      <p:sp>
        <p:nvSpPr>
          <p:cNvPr id="165" name="Google Shape;165;p8"/>
          <p:cNvSpPr txBox="1">
            <a:spLocks noGrp="1"/>
          </p:cNvSpPr>
          <p:nvPr>
            <p:ph type="title"/>
          </p:nvPr>
        </p:nvSpPr>
        <p:spPr>
          <a:xfrm>
            <a:off x="580312" y="12604"/>
            <a:ext cx="10104621" cy="24134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sz="2800"/>
              <a:t>P2. Un amigo ha compartido un post de una conocida tienda del centro de la ciudad que dice que si te gusta y lo compartes tienes la oportunidad de ganar un viaje de compras gratis por valor de 1000 euros. Dice que cuantas más veces lo compartas, más posibilidades tendrás de ganar. ¿Qué debes hacer? </a:t>
            </a:r>
            <a:r>
              <a:rPr lang="en-GB"/>
              <a:t/>
            </a:r>
            <a:br>
              <a:rPr lang="en-GB"/>
            </a:br>
            <a:r>
              <a:rPr lang="en-GB" sz="2800">
                <a:solidFill>
                  <a:schemeClr val="accent2"/>
                </a:solidFill>
              </a:rPr>
              <a:t>Esoge una respuesta</a:t>
            </a:r>
            <a:endParaRPr sz="2800"/>
          </a:p>
        </p:txBody>
      </p:sp>
      <p:sp>
        <p:nvSpPr>
          <p:cNvPr id="166" name="Google Shape;166;p8"/>
          <p:cNvSpPr txBox="1">
            <a:spLocks noGrp="1"/>
          </p:cNvSpPr>
          <p:nvPr>
            <p:ph type="body" idx="3"/>
          </p:nvPr>
        </p:nvSpPr>
        <p:spPr>
          <a:xfrm>
            <a:off x="143933" y="2346271"/>
            <a:ext cx="3942000" cy="37698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Font typeface="Calibri"/>
              <a:buChar char="•"/>
            </a:pPr>
            <a:r>
              <a:rPr lang="en-GB" sz="2000">
                <a:solidFill>
                  <a:schemeClr val="dk1"/>
                </a:solidFill>
              </a:rPr>
              <a:t>Este tipo de publicaciones están diseñadas para recopilar tu información o datos personales: no hagas clic ni compartas</a:t>
            </a:r>
            <a:endParaRPr/>
          </a:p>
        </p:txBody>
      </p:sp>
      <p:sp>
        <p:nvSpPr>
          <p:cNvPr id="167" name="Google Shape;167;p8"/>
          <p:cNvSpPr txBox="1">
            <a:spLocks noGrp="1"/>
          </p:cNvSpPr>
          <p:nvPr>
            <p:ph type="body" idx="4"/>
          </p:nvPr>
        </p:nvSpPr>
        <p:spPr>
          <a:xfrm>
            <a:off x="4276623" y="2346271"/>
            <a:ext cx="3740249" cy="384952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6F6F6F"/>
              </a:buClr>
              <a:buSzPts val="2000"/>
              <a:buFont typeface="Calibri"/>
              <a:buChar char="•"/>
            </a:pPr>
            <a:r>
              <a:rPr lang="en-GB" sz="2000"/>
              <a:t>¿Qué puedes perder? - ¡Es sólo un clic y puedes usar ese dinero en la tienda!</a:t>
            </a:r>
            <a:endParaRPr sz="2000"/>
          </a:p>
        </p:txBody>
      </p:sp>
      <p:sp>
        <p:nvSpPr>
          <p:cNvPr id="168" name="Google Shape;168;p8"/>
          <p:cNvSpPr txBox="1"/>
          <p:nvPr/>
        </p:nvSpPr>
        <p:spPr>
          <a:xfrm>
            <a:off x="8456327" y="2346271"/>
            <a:ext cx="3515540" cy="384952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Compártelo con todos tus amigos para aumentar tus posibilidades de ganar</a:t>
            </a:r>
            <a:endParaRPr sz="2800" b="0" i="0" u="none" strike="noStrike" cap="none">
              <a:solidFill>
                <a:srgbClr val="6F6F6F"/>
              </a:solidFill>
              <a:latin typeface="Calibri"/>
              <a:ea typeface="Calibri"/>
              <a:cs typeface="Calibri"/>
              <a:sym typeface="Calibri"/>
            </a:endParaRPr>
          </a:p>
        </p:txBody>
      </p:sp>
      <p:sp>
        <p:nvSpPr>
          <p:cNvPr id="169" name="Google Shape;169;p8">
            <a:hlinkClick r:id="rId3" action="ppaction://hlinksldjump"/>
          </p:cNvPr>
          <p:cNvSpPr/>
          <p:nvPr/>
        </p:nvSpPr>
        <p:spPr>
          <a:xfrm>
            <a:off x="841091" y="5738731"/>
            <a:ext cx="2498264" cy="42444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Escoge esta respuesta</a:t>
            </a:r>
            <a:endParaRPr sz="1800" b="0" i="0" u="none" strike="noStrike" cap="none">
              <a:solidFill>
                <a:schemeClr val="dk1"/>
              </a:solidFill>
              <a:latin typeface="Calibri"/>
              <a:ea typeface="Calibri"/>
              <a:cs typeface="Calibri"/>
              <a:sym typeface="Calibri"/>
            </a:endParaRPr>
          </a:p>
        </p:txBody>
      </p:sp>
      <p:pic>
        <p:nvPicPr>
          <p:cNvPr id="170" name="Google Shape;170;p8">
            <a:hlinkClick r:id="rId5" action="ppaction://hlinksldjump"/>
          </p:cNvPr>
          <p:cNvPicPr preferRelativeResize="0"/>
          <p:nvPr/>
        </p:nvPicPr>
        <p:blipFill rotWithShape="1">
          <a:blip r:embed="rId6">
            <a:alphaModFix/>
          </a:blip>
          <a:srcRect/>
          <a:stretch/>
        </p:blipFill>
        <p:spPr>
          <a:xfrm>
            <a:off x="8749550" y="3112692"/>
            <a:ext cx="2818541" cy="2712544"/>
          </a:xfrm>
          <a:prstGeom prst="rect">
            <a:avLst/>
          </a:prstGeom>
          <a:noFill/>
          <a:ln>
            <a:noFill/>
          </a:ln>
        </p:spPr>
      </p:pic>
      <p:grpSp>
        <p:nvGrpSpPr>
          <p:cNvPr id="171" name="Google Shape;171;p8"/>
          <p:cNvGrpSpPr/>
          <p:nvPr/>
        </p:nvGrpSpPr>
        <p:grpSpPr>
          <a:xfrm>
            <a:off x="4716078" y="3277450"/>
            <a:ext cx="2915610" cy="2700017"/>
            <a:chOff x="1085910" y="677341"/>
            <a:chExt cx="3554361" cy="3421627"/>
          </a:xfrm>
        </p:grpSpPr>
        <p:sp>
          <p:nvSpPr>
            <p:cNvPr id="172" name="Google Shape;172;p8">
              <a:hlinkClick r:id="rId5" action="ppaction://hlinksldjump"/>
            </p:cNvPr>
            <p:cNvSpPr/>
            <p:nvPr/>
          </p:nvSpPr>
          <p:spPr>
            <a:xfrm>
              <a:off x="1085910" y="677341"/>
              <a:ext cx="3554361" cy="3421627"/>
            </a:xfrm>
            <a:prstGeom prst="rect">
              <a:avLst/>
            </a:prstGeom>
            <a:solidFill>
              <a:srgbClr val="00B0F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3" name="Google Shape;173;p8">
              <a:hlinkClick r:id="rId5" action="ppaction://hlinksldjump"/>
            </p:cNvPr>
            <p:cNvPicPr preferRelativeResize="0"/>
            <p:nvPr/>
          </p:nvPicPr>
          <p:blipFill rotWithShape="1">
            <a:blip r:embed="rId7">
              <a:alphaModFix/>
            </a:blip>
            <a:srcRect/>
            <a:stretch/>
          </p:blipFill>
          <p:spPr>
            <a:xfrm>
              <a:off x="1471624" y="1173547"/>
              <a:ext cx="2686425" cy="2429214"/>
            </a:xfrm>
            <a:prstGeom prst="rect">
              <a:avLst/>
            </a:prstGeom>
            <a:noFill/>
            <a:ln>
              <a:noFill/>
            </a:ln>
          </p:spPr>
        </p:pic>
      </p:grpSp>
      <p:sp>
        <p:nvSpPr>
          <p:cNvPr id="174" name="Google Shape;174;p8">
            <a:hlinkClick r:id="rId5" action="ppaction://hlinksldjump"/>
          </p:cNvPr>
          <p:cNvSpPr/>
          <p:nvPr/>
        </p:nvSpPr>
        <p:spPr>
          <a:xfrm>
            <a:off x="4924080" y="5750243"/>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Escoge esta respuesta</a:t>
            </a:r>
            <a:endParaRPr sz="1800">
              <a:solidFill>
                <a:schemeClr val="dk1"/>
              </a:solidFill>
              <a:latin typeface="Calibri"/>
              <a:ea typeface="Calibri"/>
              <a:cs typeface="Calibri"/>
              <a:sym typeface="Calibri"/>
            </a:endParaRPr>
          </a:p>
        </p:txBody>
      </p:sp>
      <p:sp>
        <p:nvSpPr>
          <p:cNvPr id="175" name="Google Shape;175;p8">
            <a:hlinkClick r:id="rId5" action="ppaction://hlinksldjump"/>
          </p:cNvPr>
          <p:cNvSpPr/>
          <p:nvPr/>
        </p:nvSpPr>
        <p:spPr>
          <a:xfrm>
            <a:off x="8954140" y="5763172"/>
            <a:ext cx="2517058" cy="432619"/>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Escoge esta respuesta</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838200" y="0"/>
            <a:ext cx="9123363"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GB"/>
              <a:t>P2. Resultados: Qué tal lo hiciste</a:t>
            </a:r>
            <a:endParaRPr/>
          </a:p>
        </p:txBody>
      </p:sp>
      <p:sp>
        <p:nvSpPr>
          <p:cNvPr id="181" name="Google Shape;181;p9"/>
          <p:cNvSpPr txBox="1">
            <a:spLocks noGrp="1"/>
          </p:cNvSpPr>
          <p:nvPr>
            <p:ph type="body" idx="1"/>
          </p:nvPr>
        </p:nvSpPr>
        <p:spPr>
          <a:xfrm>
            <a:off x="400326" y="1235050"/>
            <a:ext cx="10464300" cy="1914600"/>
          </a:xfrm>
          <a:prstGeom prst="rect">
            <a:avLst/>
          </a:prstGeom>
          <a:noFill/>
          <a:ln w="9525" cap="flat" cmpd="sng">
            <a:solidFill>
              <a:srgbClr val="D05F1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F6F6F"/>
              </a:buClr>
              <a:buSzPts val="2400"/>
              <a:buFont typeface="Calibri"/>
              <a:buNone/>
            </a:pPr>
            <a:r>
              <a:rPr lang="en-GB" sz="2400"/>
              <a:t>Pregunta 2: Un amigo ha compartido un post de una conocida tienda del centro de la ciudad que dice que si te gusta y lo compartes tienes la oportunidad de ganar un viaje de compras gratis por valor de 1000 euros. Dice que cuantas más veces lo compartas, más posibilidades tendrás de ganar. ¿Qué debes hacer? </a:t>
            </a:r>
            <a:r>
              <a:rPr lang="en-GB"/>
              <a:t/>
            </a:r>
            <a:br>
              <a:rPr lang="en-GB"/>
            </a:br>
            <a:r>
              <a:rPr lang="en-GB"/>
              <a:t>Tu respuesta es </a:t>
            </a:r>
            <a:r>
              <a:rPr lang="en-GB" b="1">
                <a:solidFill>
                  <a:srgbClr val="D05F12"/>
                </a:solidFill>
              </a:rPr>
              <a:t>correcta</a:t>
            </a:r>
            <a:r>
              <a:rPr lang="en-GB" b="1"/>
              <a:t>.</a:t>
            </a:r>
            <a:endParaRPr/>
          </a:p>
          <a:p>
            <a:pPr marL="0" lvl="0" indent="0" algn="l" rtl="0">
              <a:lnSpc>
                <a:spcPct val="90000"/>
              </a:lnSpc>
              <a:spcBef>
                <a:spcPts val="1000"/>
              </a:spcBef>
              <a:spcAft>
                <a:spcPts val="0"/>
              </a:spcAft>
              <a:buClr>
                <a:srgbClr val="6F6F6F"/>
              </a:buClr>
              <a:buSzPts val="2800"/>
              <a:buFont typeface="Calibri"/>
              <a:buNone/>
            </a:pPr>
            <a:endParaRPr b="1"/>
          </a:p>
        </p:txBody>
      </p:sp>
      <p:sp>
        <p:nvSpPr>
          <p:cNvPr id="182" name="Google Shape;182;p9"/>
          <p:cNvSpPr txBox="1"/>
          <p:nvPr/>
        </p:nvSpPr>
        <p:spPr>
          <a:xfrm>
            <a:off x="650650" y="3456328"/>
            <a:ext cx="5177476" cy="20404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05F12"/>
              </a:buClr>
              <a:buSzPts val="2800"/>
              <a:buFont typeface="Calibri"/>
              <a:buNone/>
            </a:pPr>
            <a:r>
              <a:rPr lang="en-GB" sz="2800" b="1">
                <a:solidFill>
                  <a:srgbClr val="D05F12"/>
                </a:solidFill>
                <a:latin typeface="Calibri"/>
                <a:ea typeface="Calibri"/>
                <a:cs typeface="Calibri"/>
                <a:sym typeface="Calibri"/>
              </a:rPr>
              <a:t>Sí, la respuesta correcta es</a:t>
            </a:r>
            <a:r>
              <a:rPr lang="en-GB" sz="2800" b="1" i="0" u="none" strike="noStrike" cap="none">
                <a:solidFill>
                  <a:srgbClr val="D05F1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Este tipo de publicaciones están diseñadas para recopilar tu información o datos personales: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Calibri"/>
              <a:buNone/>
            </a:pPr>
            <a:r>
              <a:rPr lang="en-GB" sz="2800" b="1">
                <a:solidFill>
                  <a:schemeClr val="dk1"/>
                </a:solidFill>
                <a:latin typeface="Calibri"/>
                <a:ea typeface="Calibri"/>
                <a:cs typeface="Calibri"/>
                <a:sym typeface="Calibri"/>
              </a:rPr>
              <a:t>¡No hagas clic y no compartas!</a:t>
            </a:r>
            <a:endParaRPr sz="2800" b="1" i="0" u="none" strike="noStrike" cap="none">
              <a:solidFill>
                <a:srgbClr val="6F6F6F"/>
              </a:solidFill>
              <a:latin typeface="Calibri"/>
              <a:ea typeface="Calibri"/>
              <a:cs typeface="Calibri"/>
              <a:sym typeface="Calibri"/>
            </a:endParaRPr>
          </a:p>
          <a:p>
            <a:pPr marL="0" marR="0" lvl="0" indent="0" algn="l" rtl="0">
              <a:lnSpc>
                <a:spcPct val="90000"/>
              </a:lnSpc>
              <a:spcBef>
                <a:spcPts val="1000"/>
              </a:spcBef>
              <a:spcAft>
                <a:spcPts val="0"/>
              </a:spcAft>
              <a:buClr>
                <a:srgbClr val="6F6F6F"/>
              </a:buClr>
              <a:buSzPts val="2800"/>
              <a:buFont typeface="Calibri"/>
              <a:buNone/>
            </a:pPr>
            <a:endParaRPr sz="2800" b="1" i="0" u="none" strike="noStrike" cap="none">
              <a:solidFill>
                <a:srgbClr val="6F6F6F"/>
              </a:solidFill>
              <a:latin typeface="Calibri"/>
              <a:ea typeface="Calibri"/>
              <a:cs typeface="Calibri"/>
              <a:sym typeface="Calibri"/>
            </a:endParaRPr>
          </a:p>
        </p:txBody>
      </p:sp>
      <p:pic>
        <p:nvPicPr>
          <p:cNvPr id="183" name="Google Shape;183;p9"/>
          <p:cNvPicPr preferRelativeResize="0"/>
          <p:nvPr/>
        </p:nvPicPr>
        <p:blipFill rotWithShape="1">
          <a:blip r:embed="rId3">
            <a:alphaModFix/>
          </a:blip>
          <a:srcRect/>
          <a:stretch/>
        </p:blipFill>
        <p:spPr>
          <a:xfrm>
            <a:off x="10336525" y="2220880"/>
            <a:ext cx="1679673" cy="1737152"/>
          </a:xfrm>
          <a:prstGeom prst="rect">
            <a:avLst/>
          </a:prstGeom>
          <a:noFill/>
          <a:ln>
            <a:noFill/>
          </a:ln>
        </p:spPr>
      </p:pic>
      <p:sp>
        <p:nvSpPr>
          <p:cNvPr id="184" name="Google Shape;184;p9">
            <a:hlinkClick r:id="rId4" action="ppaction://hlinksldjump"/>
          </p:cNvPr>
          <p:cNvSpPr/>
          <p:nvPr/>
        </p:nvSpPr>
        <p:spPr>
          <a:xfrm rot="5400000">
            <a:off x="9582788" y="4546912"/>
            <a:ext cx="1632153" cy="1491453"/>
          </a:xfrm>
          <a:prstGeom prst="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9"/>
          <p:cNvSpPr txBox="1"/>
          <p:nvPr/>
        </p:nvSpPr>
        <p:spPr>
          <a:xfrm>
            <a:off x="10025988" y="4476550"/>
            <a:ext cx="745726" cy="125929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Para leer más</a:t>
            </a:r>
            <a:endParaRPr sz="1800" b="0" i="0" u="none" strike="noStrike" cap="none">
              <a:solidFill>
                <a:schemeClr val="dk1"/>
              </a:solidFill>
              <a:latin typeface="Calibri"/>
              <a:ea typeface="Calibri"/>
              <a:cs typeface="Calibri"/>
              <a:sym typeface="Calibri"/>
            </a:endParaRPr>
          </a:p>
        </p:txBody>
      </p:sp>
      <p:pic>
        <p:nvPicPr>
          <p:cNvPr id="186" name="Google Shape;186;p9"/>
          <p:cNvPicPr preferRelativeResize="0"/>
          <p:nvPr/>
        </p:nvPicPr>
        <p:blipFill rotWithShape="1">
          <a:blip r:embed="rId5">
            <a:alphaModFix/>
          </a:blip>
          <a:srcRect/>
          <a:stretch/>
        </p:blipFill>
        <p:spPr>
          <a:xfrm>
            <a:off x="6078461" y="3048396"/>
            <a:ext cx="3074006" cy="2897874"/>
          </a:xfrm>
          <a:prstGeom prst="rect">
            <a:avLst/>
          </a:prstGeom>
          <a:noFill/>
          <a:ln>
            <a:noFill/>
          </a:ln>
        </p:spPr>
      </p:pic>
      <p:pic>
        <p:nvPicPr>
          <p:cNvPr id="187" name="Google Shape;187;p9"/>
          <p:cNvPicPr preferRelativeResize="0"/>
          <p:nvPr/>
        </p:nvPicPr>
        <p:blipFill rotWithShape="1">
          <a:blip r:embed="rId6">
            <a:clrChange>
              <a:clrFrom>
                <a:srgbClr val="FFFFFF"/>
              </a:clrFrom>
              <a:clrTo>
                <a:srgbClr val="FFFFFF">
                  <a:alpha val="0"/>
                </a:srgbClr>
              </a:clrTo>
            </a:clrChange>
            <a:alphaModFix/>
          </a:blip>
          <a:srcRect/>
          <a:stretch/>
        </p:blipFill>
        <p:spPr>
          <a:xfrm>
            <a:off x="6938203" y="3958015"/>
            <a:ext cx="1354521" cy="1323852"/>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2042</Words>
  <Application>Microsoft Office PowerPoint</Application>
  <PresentationFormat>Widescreen</PresentationFormat>
  <Paragraphs>191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Roboto</vt:lpstr>
      <vt:lpstr>Office</vt:lpstr>
      <vt:lpstr>APRICOT: Attentive parental education for wise being and co-being in changing times</vt:lpstr>
      <vt:lpstr>Ayudando a los/as niños/as a desarrollar el pensamiento crítico en Internet</vt:lpstr>
      <vt:lpstr>P1. ¿Cómo puedes saber si esta foto es real? Escoge 1 respuesta</vt:lpstr>
      <vt:lpstr>P1 Resultados: Qué tal lo hiciste</vt:lpstr>
      <vt:lpstr>P1. Aprende y comenta</vt:lpstr>
      <vt:lpstr>P1. PARA DEBATIR</vt:lpstr>
      <vt:lpstr>P1 Resultados: Qué tal lo hiciste</vt:lpstr>
      <vt:lpstr>P2. Un amigo ha compartido un post de una conocida tienda del centro de la ciudad que dice que si te gusta y lo compartes tienes la oportunidad de ganar un viaje de compras gratis por valor de 1000 euros. Dice que cuantas más veces lo compartas, más posibilidades tendrás de ganar. ¿Qué debes hacer?  Esoge una respuesta</vt:lpstr>
      <vt:lpstr>P2. Resultados: Qué tal lo hiciste</vt:lpstr>
      <vt:lpstr>P2. Aprende y comenta</vt:lpstr>
      <vt:lpstr>P2. DEBATE</vt:lpstr>
      <vt:lpstr>P2. Resultados: Qué tal lo hiciste</vt:lpstr>
      <vt:lpstr> P3: Una amiga ha compartido un post en su timeline en Facebook - está advirtiendo a la gente de que el COVID 19 es un bulo y que no hay peligro para el público en general. Tú no te lo crees, ¿qué deberías hacer? Escoge 1 respuesta</vt:lpstr>
      <vt:lpstr>P3 Resultados: Qué tal lo hiciste</vt:lpstr>
      <vt:lpstr>P3. Aprende y comenta</vt:lpstr>
      <vt:lpstr>P3. DEBATE</vt:lpstr>
      <vt:lpstr>P3 Resultados: Qué tal lo hiciste</vt:lpstr>
      <vt:lpstr>P4. Acabas de ver un vídeo en el que parece que un profesor de tu colegio dice que apoya a una organización terrorista. Conoces a esta persona y no puedes creer lo que estás viendo y oyendo, pero parece auténtico. ¿Qué debes hacer? Escoge una respuesta</vt:lpstr>
      <vt:lpstr>P4 Resultados: Qué tal lo hiciste</vt:lpstr>
      <vt:lpstr>P4. Aprende y comenta</vt:lpstr>
      <vt:lpstr>P4. DEBATE</vt:lpstr>
      <vt:lpstr>P4 Resultados: Qué tal lo hiciste</vt:lpstr>
      <vt:lpstr>Cuestionario 3: Detective de noticias falsas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APRICOT: Attentive parental education for wise being and co-being in changing times</dc:title>
  <dc:creator>Hilary Hale</dc:creator>
  <cp:lastModifiedBy>Hilary</cp:lastModifiedBy>
  <cp:revision>5</cp:revision>
  <dcterms:created xsi:type="dcterms:W3CDTF">2021-01-14T08:54:13Z</dcterms:created>
  <dcterms:modified xsi:type="dcterms:W3CDTF">2021-10-05T10:23:45Z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standard&amp;commercial=n&amp;derivatives=sa&amp;jurisdiction=</vt:lpwstr>
  </property>
  <property fmtid="{D5CDD505-2E9C-101B-9397-08002B2CF9AE}" pid="3" name="CreativeCommonsLicenseURL">
    <vt:lpwstr>http://creativecommons.org/licenses/by-nc-sa/4.0/</vt:lpwstr>
  </property>
  <property fmtid="{D5CDD505-2E9C-101B-9397-08002B2CF9AE}" pid="4" name="CreativeCommonsLicenseXml">
    <vt:lpwstr>&lt;?xml version="1.0" encoding="utf-8"?&gt;&lt;result&gt;&lt;license-uri&gt;http://creativecommons.org/licenses/by-nc-sa/4.0/&lt;/license-uri&gt;&lt;license-name&gt;Attribution-NonCommercial-ShareAlike 4.0 International&lt;/license-name&gt;&lt;deprecated&gt;false&lt;/deprecated&gt;&lt;rdf&gt;&lt;rdf:RDF xmlns=</vt:lpwstr>
  </property>
</Properties>
</file>