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6" roundtripDataSignature="AMtx7mheiHbe2zgwMEfGB58noXd8vcUk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39C6AF4-B01A-4EC6-B17D-27312AAB06B0}">
  <a:tblStyle styleId="{C39C6AF4-B01A-4EC6-B17D-27312AAB06B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https://youtu.be/HD5MmuLDeFE</a:t>
            </a:r>
            <a:endParaRPr/>
          </a:p>
        </p:txBody>
      </p:sp>
      <p:sp>
        <p:nvSpPr>
          <p:cNvPr id="185" name="Google Shape;18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93" name="Google Shape;19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219" name="Google Shape;21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228" name="Google Shape;22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0fcca12f0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0fcca12f0b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249" name="Google Shape;249;g10fcca12f0b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0fcca12f0b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10fcca12f0b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chemeClr val="dk1"/>
              </a:buClr>
              <a:buSzPts val="1200"/>
              <a:buFont typeface="Calibri"/>
              <a:buNone/>
            </a:pPr>
            <a:r>
              <a:t/>
            </a:r>
            <a:endParaRPr sz="1200"/>
          </a:p>
          <a:p>
            <a:pPr indent="0" lvl="0" marL="0" marR="0" rtl="0" algn="l">
              <a:lnSpc>
                <a:spcPct val="120000"/>
              </a:lnSpc>
              <a:spcBef>
                <a:spcPts val="0"/>
              </a:spcBef>
              <a:spcAft>
                <a:spcPts val="0"/>
              </a:spcAft>
              <a:buClr>
                <a:schemeClr val="dk1"/>
              </a:buClr>
              <a:buSzPts val="1200"/>
              <a:buFont typeface="Calibri"/>
              <a:buNone/>
            </a:pPr>
            <a:r>
              <a:rPr lang="en-GB" sz="1200"/>
              <a:t>La desinformación se comparte a través de diferentes mecanismos:</a:t>
            </a:r>
            <a:endParaRPr/>
          </a:p>
          <a:p>
            <a:pPr indent="0" lvl="0" marL="0" rtl="0" algn="l">
              <a:lnSpc>
                <a:spcPct val="120000"/>
              </a:lnSpc>
              <a:spcBef>
                <a:spcPts val="0"/>
              </a:spcBef>
              <a:spcAft>
                <a:spcPts val="0"/>
              </a:spcAft>
              <a:buSzPts val="1400"/>
              <a:buNone/>
            </a:pPr>
            <a:r>
              <a:rPr b="1" lang="en-GB"/>
              <a:t>De audiencia a coproductor: </a:t>
            </a:r>
            <a:r>
              <a:rPr lang="en-GB"/>
              <a:t>la era digital ha cambiado la relación entre el editor y la audiencia. Hoy en día, todos pueden participar en la producción de noticias e información, en adelante también noticias falsas y desinformación, y compartirlas a través de correos electrónicos, blogs o redes sociales.</a:t>
            </a:r>
            <a:endParaRPr b="1"/>
          </a:p>
          <a:p>
            <a:pPr indent="0" lvl="0" marL="0" rtl="0" algn="l">
              <a:lnSpc>
                <a:spcPct val="120000"/>
              </a:lnSpc>
              <a:spcBef>
                <a:spcPts val="0"/>
              </a:spcBef>
              <a:spcAft>
                <a:spcPts val="0"/>
              </a:spcAft>
              <a:buSzPts val="1400"/>
              <a:buNone/>
            </a:pPr>
            <a:r>
              <a:rPr b="1" lang="en-GB"/>
              <a:t>Volviéndose 'viral': </a:t>
            </a:r>
            <a:r>
              <a:rPr lang="en-GB"/>
              <a:t>las redes sociales como Facebook, Twitter y YouTube se han convertido en canales bien conocidos para difundir desinformación. De hecho, la investigación muestra que la información falsa se difunde más fácilmente en Twitter que las noticias verdaderas (Vosoughi et al. 2018). Una de las explicaciones es que las historias falsas a menudo abordan reacciones emocionales.</a:t>
            </a:r>
            <a:endParaRPr/>
          </a:p>
          <a:p>
            <a:pPr indent="0" lvl="0" marL="0" rtl="0" algn="l">
              <a:lnSpc>
                <a:spcPct val="120000"/>
              </a:lnSpc>
              <a:spcBef>
                <a:spcPts val="0"/>
              </a:spcBef>
              <a:spcAft>
                <a:spcPts val="0"/>
              </a:spcAft>
              <a:buSzPts val="1400"/>
              <a:buNone/>
            </a:pPr>
            <a:r>
              <a:rPr b="1" lang="en-GB"/>
              <a:t>Alfabetización digital crítica débil </a:t>
            </a:r>
            <a:r>
              <a:rPr lang="en-GB"/>
              <a:t>: existe una tendencia entre los usuarios digitales débiles (p. ej., personas mayores) a compartir fácilmente información errónea (Adler-Nissen et al. 2018).</a:t>
            </a:r>
            <a:endParaRPr/>
          </a:p>
          <a:p>
            <a:pPr indent="0" lvl="0" marL="0" rtl="0" algn="l">
              <a:lnSpc>
                <a:spcPct val="120000"/>
              </a:lnSpc>
              <a:spcBef>
                <a:spcPts val="0"/>
              </a:spcBef>
              <a:spcAft>
                <a:spcPts val="0"/>
              </a:spcAft>
              <a:buSzPts val="1400"/>
              <a:buNone/>
            </a:pPr>
            <a:r>
              <a:rPr b="1" lang="en-GB"/>
              <a:t>Exposición selectiva y pensamiento motivado </a:t>
            </a:r>
            <a:r>
              <a:rPr lang="en-GB"/>
              <a:t>: las personas tienden a aceptar afirmaciones/argumentos que corresponden a sus propias creencias y a elegir fuentes que confirman sus opiniones y creencias existentes.</a:t>
            </a:r>
            <a:endParaRPr/>
          </a:p>
          <a:p>
            <a:pPr indent="-357187" lvl="0" marL="357187" rtl="0" algn="l">
              <a:lnSpc>
                <a:spcPct val="120000"/>
              </a:lnSpc>
              <a:spcBef>
                <a:spcPts val="0"/>
              </a:spcBef>
              <a:spcAft>
                <a:spcPts val="0"/>
              </a:spcAft>
              <a:buClr>
                <a:schemeClr val="dk1"/>
              </a:buClr>
              <a:buSzPts val="1200"/>
              <a:buFont typeface="Calibri"/>
              <a:buNone/>
            </a:pPr>
            <a:r>
              <a:rPr lang="en-GB"/>
              <a:t>Las personas también tienden a participar en grupos en las redes sociales que reflejan sus propias creencias, lo que a menudo se conoce como "cámaras de eco".</a:t>
            </a:r>
            <a:endParaRPr/>
          </a:p>
          <a:p>
            <a:pPr indent="-357187" lvl="0" marL="357187" rtl="0" algn="l">
              <a:lnSpc>
                <a:spcPct val="120000"/>
              </a:lnSpc>
              <a:spcBef>
                <a:spcPts val="0"/>
              </a:spcBef>
              <a:spcAft>
                <a:spcPts val="0"/>
              </a:spcAft>
              <a:buClr>
                <a:schemeClr val="dk1"/>
              </a:buClr>
              <a:buSzPts val="1200"/>
              <a:buFont typeface="Calibri"/>
              <a:buNone/>
            </a:pPr>
            <a:r>
              <a:rPr lang="en-GB"/>
              <a:t>Sin embargo, los estudios muestran que los usuarios de las redes sociales están expuestos a una mayor cantidad de opiniones diferentes que los usuarios de los medios tradicionales (Adler-Nissen et al. 2018).</a:t>
            </a:r>
            <a:endParaRPr/>
          </a:p>
          <a:p>
            <a:pPr indent="0" lvl="0" marL="0" rtl="0" algn="l">
              <a:lnSpc>
                <a:spcPct val="100000"/>
              </a:lnSpc>
              <a:spcBef>
                <a:spcPts val="0"/>
              </a:spcBef>
              <a:spcAft>
                <a:spcPts val="0"/>
              </a:spcAft>
              <a:buSzPts val="1400"/>
              <a:buNone/>
            </a:pPr>
            <a:r>
              <a:t/>
            </a:r>
            <a:endParaRPr/>
          </a:p>
        </p:txBody>
      </p:sp>
      <p:sp>
        <p:nvSpPr>
          <p:cNvPr id="260" name="Google Shape;260;g10fcca12f0b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0fcca12f0b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0fcca12f0b_1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Denis</a:t>
            </a:r>
            <a:endParaRPr/>
          </a:p>
          <a:p>
            <a:pPr indent="0" lvl="0" marL="0" rtl="0" algn="l">
              <a:lnSpc>
                <a:spcPct val="100000"/>
              </a:lnSpc>
              <a:spcBef>
                <a:spcPts val="0"/>
              </a:spcBef>
              <a:spcAft>
                <a:spcPts val="0"/>
              </a:spcAft>
              <a:buSzPts val="1400"/>
              <a:buNone/>
            </a:pPr>
            <a:r>
              <a:rPr b="1" lang="en-GB">
                <a:solidFill>
                  <a:srgbClr val="654EA3"/>
                </a:solidFill>
              </a:rPr>
              <a:t>trolls </a:t>
            </a:r>
            <a:r>
              <a:rPr lang="en-GB">
                <a:solidFill>
                  <a:srgbClr val="654EA3"/>
                </a:solidFill>
              </a:rPr>
              <a:t>son perfiles de redes sociales falsos que están controlados por personas, por ejemplo, que trabajan para organizaciones de presión, servicios especiales, etc.</a:t>
            </a:r>
            <a:endParaRPr/>
          </a:p>
          <a:p>
            <a:pPr indent="0" lvl="0" marL="0" marR="0" rtl="0" algn="l">
              <a:lnSpc>
                <a:spcPct val="100000"/>
              </a:lnSpc>
              <a:spcBef>
                <a:spcPts val="0"/>
              </a:spcBef>
              <a:spcAft>
                <a:spcPts val="0"/>
              </a:spcAft>
              <a:buClr>
                <a:schemeClr val="dk1"/>
              </a:buClr>
              <a:buSzPts val="1200"/>
              <a:buFont typeface="Calibri"/>
              <a:buNone/>
            </a:pPr>
            <a:r>
              <a:rPr b="1" lang="en-GB" sz="1200"/>
              <a:t>bots </a:t>
            </a:r>
            <a:r>
              <a:rPr lang="en-GB" sz="1200"/>
              <a:t>son perfiles automatizados que fingen ser personas reales, pero están controlados por algoritmos programados.</a:t>
            </a:r>
            <a:endParaRPr/>
          </a:p>
          <a:p>
            <a:pPr indent="0" lvl="0" marL="0" marR="0" rtl="0" algn="l">
              <a:lnSpc>
                <a:spcPct val="100000"/>
              </a:lnSpc>
              <a:spcBef>
                <a:spcPts val="0"/>
              </a:spcBef>
              <a:spcAft>
                <a:spcPts val="0"/>
              </a:spcAft>
              <a:buClr>
                <a:srgbClr val="654EA3"/>
              </a:buClr>
              <a:buSzPts val="1200"/>
              <a:buFont typeface="Calibri"/>
              <a:buNone/>
            </a:pPr>
            <a:r>
              <a:rPr b="1" lang="en-GB" sz="1200">
                <a:solidFill>
                  <a:srgbClr val="654EA3"/>
                </a:solidFill>
              </a:rPr>
              <a:t>Los humanos </a:t>
            </a:r>
            <a:r>
              <a:rPr lang="en-GB" sz="1200">
                <a:solidFill>
                  <a:srgbClr val="654EA3"/>
                </a:solidFill>
              </a:rPr>
              <a:t>también son distribuidores y creadores de información falsa, deliberadamente o no.</a:t>
            </a:r>
            <a:endParaRPr b="1"/>
          </a:p>
        </p:txBody>
      </p:sp>
      <p:sp>
        <p:nvSpPr>
          <p:cNvPr id="269" name="Google Shape;269;g10fcca12f0b_1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solidFill>
                  <a:srgbClr val="000000"/>
                </a:solidFill>
              </a:rPr>
              <a:t>‹#›</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0fcca12f0b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10fcca12f0b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Todas las imágenes utilizadas en este módulo se encuentran bajo la </a:t>
            </a:r>
            <a:r>
              <a:rPr b="0" i="0" lang="en-GB" sz="1200">
                <a:solidFill>
                  <a:schemeClr val="dk1"/>
                </a:solidFill>
                <a:latin typeface="Calibri"/>
                <a:ea typeface="Calibri"/>
                <a:cs typeface="Calibri"/>
                <a:sym typeface="Calibri"/>
              </a:rPr>
              <a:t>Licencia de Pixabay, lo que las hace seguras de usar sin pedir permiso o dar crédito al artista. Puede copiar, modificar, distribuir y usar las imágenes, incluso con fines comerciales, todo sin pedir permiso ni dar créditos al artista.</a:t>
            </a:r>
            <a:endParaRPr/>
          </a:p>
        </p:txBody>
      </p:sp>
      <p:sp>
        <p:nvSpPr>
          <p:cNvPr id="286" name="Google Shape;286;g10fcca12f0b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0fcca12f0b_1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10fcca12f0b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0fcca12f0b_1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g10fcca12f0b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0fcca12f0b_1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10fcca12f0b_1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0fcca12f0b_1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10fcca12f0b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fcca12f0b_1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10fcca12f0b_1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10fcca12f0b_1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0fcca12f0b_1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10fcca12f0b_1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10fcca12f0b_1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fcca12f0b_1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0fcca12f0b_1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10fcca12f0b_1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0fcca12f0b_1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10fcca12f0b_1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0fcca12f0b_1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10fcca12f0b_1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a:t>Al pensar críticamente podemos:</a:t>
            </a:r>
            <a:endParaRPr/>
          </a:p>
          <a:p>
            <a:pPr indent="0" lvl="0" marL="0" rtl="0" algn="l">
              <a:lnSpc>
                <a:spcPct val="100000"/>
              </a:lnSpc>
              <a:spcBef>
                <a:spcPts val="0"/>
              </a:spcBef>
              <a:spcAft>
                <a:spcPts val="0"/>
              </a:spcAft>
              <a:buSzPts val="1400"/>
              <a:buNone/>
            </a:pPr>
            <a:r>
              <a:rPr lang="en-GB"/>
              <a:t>sopesar cuánto confiamos en la información que leemos;</a:t>
            </a:r>
            <a:endParaRPr/>
          </a:p>
          <a:p>
            <a:pPr indent="0" lvl="0" marL="0" rtl="0" algn="l">
              <a:lnSpc>
                <a:spcPct val="100000"/>
              </a:lnSpc>
              <a:spcBef>
                <a:spcPts val="0"/>
              </a:spcBef>
              <a:spcAft>
                <a:spcPts val="0"/>
              </a:spcAft>
              <a:buSzPts val="1400"/>
              <a:buNone/>
            </a:pPr>
            <a:r>
              <a:rPr lang="en-GB"/>
              <a:t>considere qué tan 'sólido' es el contenido/la información;</a:t>
            </a:r>
            <a:endParaRPr/>
          </a:p>
          <a:p>
            <a:pPr indent="0" lvl="0" marL="0" rtl="0" algn="l">
              <a:lnSpc>
                <a:spcPct val="100000"/>
              </a:lnSpc>
              <a:spcBef>
                <a:spcPts val="0"/>
              </a:spcBef>
              <a:spcAft>
                <a:spcPts val="0"/>
              </a:spcAft>
              <a:buSzPts val="1400"/>
              <a:buNone/>
            </a:pPr>
            <a:r>
              <a:rPr lang="en-GB"/>
              <a:t>Cuestionar las declaraciones del autor.</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en-GB"/>
              <a:t>El objetivo del pensamiento crítico es tratar de mantener una </a:t>
            </a:r>
            <a:r>
              <a:rPr b="1" lang="en-GB"/>
              <a:t>posición 'objetiva' </a:t>
            </a:r>
            <a:r>
              <a:rPr lang="en-GB"/>
              <a:t>.</a:t>
            </a:r>
            <a:endParaRPr/>
          </a:p>
          <a:p>
            <a:pPr indent="0" lvl="0" marL="0" rtl="0" algn="l">
              <a:lnSpc>
                <a:spcPct val="100000"/>
              </a:lnSpc>
              <a:spcBef>
                <a:spcPts val="0"/>
              </a:spcBef>
              <a:spcAft>
                <a:spcPts val="0"/>
              </a:spcAft>
              <a:buSzPts val="1400"/>
              <a:buNone/>
            </a:pPr>
            <a:r>
              <a:rPr lang="en-GB"/>
              <a:t>La verificación de hechos no es ciencia espacial, está impulsada por la pregunta básica: </a:t>
            </a:r>
            <a:r>
              <a:rPr b="1" lang="en-GB"/>
              <a:t>"¿Cómo sabemos eso?"</a:t>
            </a:r>
            <a:endParaRPr/>
          </a:p>
          <a:p>
            <a:pPr indent="0" lvl="0" marL="0" rtl="0" algn="l">
              <a:lnSpc>
                <a:spcPct val="100000"/>
              </a:lnSpc>
              <a:spcBef>
                <a:spcPts val="0"/>
              </a:spcBef>
              <a:spcAft>
                <a:spcPts val="0"/>
              </a:spcAft>
              <a:buSzPts val="1400"/>
              <a:buNone/>
            </a:pPr>
            <a:r>
              <a:t/>
            </a:r>
            <a:endParaRPr/>
          </a:p>
        </p:txBody>
      </p:sp>
      <p:sp>
        <p:nvSpPr>
          <p:cNvPr id="371" name="Google Shape;371;g10fcca12f0b_1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1200"/>
              <a:buFont typeface="Arial"/>
              <a:buNone/>
            </a:pPr>
            <a:r>
              <a:rPr b="1" lang="en-GB"/>
              <a:t>Hilary</a:t>
            </a:r>
            <a:endParaRPr b="1"/>
          </a:p>
          <a:p>
            <a:pPr indent="0" lvl="0" marL="0" rtl="0" algn="l">
              <a:lnSpc>
                <a:spcPct val="110000"/>
              </a:lnSpc>
              <a:spcBef>
                <a:spcPts val="0"/>
              </a:spcBef>
              <a:spcAft>
                <a:spcPts val="0"/>
              </a:spcAft>
              <a:buClr>
                <a:schemeClr val="dk1"/>
              </a:buClr>
              <a:buSzPts val="1200"/>
              <a:buFont typeface="Arial"/>
              <a:buNone/>
            </a:pPr>
            <a:r>
              <a:t/>
            </a:r>
            <a:endParaRPr/>
          </a:p>
          <a:p>
            <a:pPr indent="-171450" lvl="0" marL="171450" rtl="0" algn="l">
              <a:lnSpc>
                <a:spcPct val="110000"/>
              </a:lnSpc>
              <a:spcBef>
                <a:spcPts val="0"/>
              </a:spcBef>
              <a:spcAft>
                <a:spcPts val="0"/>
              </a:spcAft>
              <a:buClr>
                <a:schemeClr val="dk1"/>
              </a:buClr>
              <a:buSzPts val="1200"/>
              <a:buFont typeface="Arial"/>
              <a:buChar char="•"/>
            </a:pPr>
            <a:r>
              <a:rPr lang="en-GB"/>
              <a:t>In the Digital Information Age, news and information are shared more rapidly on digital medias than ever before</a:t>
            </a:r>
            <a:endParaRPr/>
          </a:p>
          <a:p>
            <a:pPr indent="-171450" lvl="0" marL="171450" rtl="0" algn="l">
              <a:lnSpc>
                <a:spcPct val="110000"/>
              </a:lnSpc>
              <a:spcBef>
                <a:spcPts val="0"/>
              </a:spcBef>
              <a:spcAft>
                <a:spcPts val="0"/>
              </a:spcAft>
              <a:buClr>
                <a:schemeClr val="dk1"/>
              </a:buClr>
              <a:buSzPts val="1200"/>
              <a:buFont typeface="Arial"/>
              <a:buChar char="•"/>
            </a:pPr>
            <a:r>
              <a:rPr lang="en-GB"/>
              <a:t>the ability to discern true information from false information has become highly important and at the same time very difficult.</a:t>
            </a:r>
            <a:endParaRPr/>
          </a:p>
          <a:p>
            <a:pPr indent="0" lvl="0" marL="0" rtl="0" algn="l">
              <a:lnSpc>
                <a:spcPct val="110000"/>
              </a:lnSpc>
              <a:spcBef>
                <a:spcPts val="0"/>
              </a:spcBef>
              <a:spcAft>
                <a:spcPts val="0"/>
              </a:spcAft>
              <a:buClr>
                <a:schemeClr val="dk1"/>
              </a:buClr>
              <a:buSzPts val="1200"/>
              <a:buFont typeface="Calibri"/>
              <a:buNone/>
            </a:pPr>
            <a:r>
              <a:t/>
            </a:r>
            <a:endParaRPr/>
          </a:p>
          <a:p>
            <a:pPr indent="0" lvl="0" marL="0" rtl="0" algn="l">
              <a:lnSpc>
                <a:spcPct val="110000"/>
              </a:lnSpc>
              <a:spcBef>
                <a:spcPts val="0"/>
              </a:spcBef>
              <a:spcAft>
                <a:spcPts val="0"/>
              </a:spcAft>
              <a:buClr>
                <a:schemeClr val="dk1"/>
              </a:buClr>
              <a:buSzPts val="1200"/>
              <a:buFont typeface="Calibri"/>
              <a:buNone/>
            </a:pPr>
            <a:r>
              <a:rPr lang="en-GB"/>
              <a:t>We are going to examine…..</a:t>
            </a:r>
            <a:endParaRPr/>
          </a:p>
          <a:p>
            <a:pPr indent="0" lvl="0" marL="0" rtl="0" algn="l">
              <a:lnSpc>
                <a:spcPct val="100000"/>
              </a:lnSpc>
              <a:spcBef>
                <a:spcPts val="0"/>
              </a:spcBef>
              <a:spcAft>
                <a:spcPts val="0"/>
              </a:spcAft>
              <a:buSzPts val="1400"/>
              <a:buNone/>
            </a:pPr>
            <a:r>
              <a:t/>
            </a:r>
            <a:endParaRPr/>
          </a:p>
        </p:txBody>
      </p:sp>
      <p:sp>
        <p:nvSpPr>
          <p:cNvPr id="128" name="Google Shape;12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0fcca12f0b_1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10fcca12f0b_1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0fcca12f0b_1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10fcca12f0b_1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0fcca12f0b_1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10fcca12f0b_1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0fcca12f0b_1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g10fcca12f0b_1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0fcca12f0b_1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g10fcca12f0b_1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0fcca12f0b_1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g10fcca12f0b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0fcca12f0b_1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10fcca12f0b_1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0fcca12f0b_1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g10fcca12f0b_1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0fcca12f0b_1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g10fcca12f0b_1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0fcca12f0b_1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g10fcca12f0b_1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0fcca12f0b_1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g10fcca12f0b_1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0fcca12f0b_1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g10fcca12f0b_1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0fcca12f0b_1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10fcca12f0b_1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0fcca12f0b_1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g10fcca12f0b_1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0fcca12f0b_1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10fcca12f0b_1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g10fcca12f0b_1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0fcca12f0b_1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10fcca12f0b_1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g10fcca12f0b_1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0fcca12f0b_1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g10fcca12f0b_1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0fcca12f0b_1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g10fcca12f0b_1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0fcca12f0b_1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10fcca12f0b_1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0fcca12f0b_1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10fcca12f0b_1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Respuestas: 1E. 2A. 3D. 4B. 5C. 6F</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543" name="Google Shape;543;g10fcca12f0b_1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https://youtu.be/HnNOv-vak_k</a:t>
            </a:r>
            <a:endParaRPr/>
          </a:p>
        </p:txBody>
      </p:sp>
      <p:sp>
        <p:nvSpPr>
          <p:cNvPr id="142" name="Google Shape;14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0fcca12f0b_1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g10fcca12f0b_1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0fcca12f0b_1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g10fcca12f0b_1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0fcca12f0b_1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10fcca12f0b_1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g10fcca12f0b_1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0fcca12f0b_1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g10fcca12f0b_1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0fcca12f0b_1_5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g10fcca12f0b_1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0fcca12f0b_1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g10fcca12f0b_1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0fcca12f0b_1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g10fcca12f0b_1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0fcca12f0b_1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g10fcca12f0b_1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0fcca12f0b_1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g10fcca12f0b_1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0fcca12f0b_1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g10fcca12f0b_1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Todas las imágenes utilizadas en este módulo están bajo la licencia de Pixabay, lo que las hace seguras para usar sin pedir permiso o dar crédito al artista. Puede copiar, modificar, distribuir y usar las imágenes, incluso con fines comerciales, todo sin pedir permiso ni dar créditos al artista.</a:t>
            </a:r>
            <a:endParaRPr/>
          </a:p>
        </p:txBody>
      </p:sp>
      <p:sp>
        <p:nvSpPr>
          <p:cNvPr id="149" name="Google Shape;1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0fcca12f0b_1_5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g10fcca12f0b_1_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0fcca12f0b_1_6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g10fcca12f0b_1_6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0fcca12f0b_1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g10fcca12f0b_1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0fcca12f0b_1_6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6" name="Google Shape;656;g10fcca12f0b_1_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0fcca12f0b_1_6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10fcca12f0b_1_6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5" name="Google Shape;665;g10fcca12f0b_1_6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0fcca12f0b_1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10fcca12f0b_1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rPr lang="en-GB"/>
              <a:t>Entonces ya sabes cómo saber si un medio de comunicación es producto de la desinformación.</a:t>
            </a:r>
            <a:endParaRPr/>
          </a:p>
          <a:p>
            <a:pPr indent="0" lvl="0" marL="0" rtl="0" algn="just">
              <a:lnSpc>
                <a:spcPct val="100000"/>
              </a:lnSpc>
              <a:spcBef>
                <a:spcPts val="0"/>
              </a:spcBef>
              <a:spcAft>
                <a:spcPts val="0"/>
              </a:spcAft>
              <a:buSzPts val="1400"/>
              <a:buNone/>
            </a:pPr>
            <a:r>
              <a:rPr lang="en-GB"/>
              <a:t>¿Cómo seguirlo? Puede informar a los medios sobre una pieza de desinformación. La mayoría de ellos no los publican a propósito y tomarán medidas una vez que se los informe.</a:t>
            </a:r>
            <a:endParaRPr/>
          </a:p>
          <a:p>
            <a:pPr indent="0" lvl="0" marL="0" rtl="0" algn="just">
              <a:lnSpc>
                <a:spcPct val="100000"/>
              </a:lnSpc>
              <a:spcBef>
                <a:spcPts val="0"/>
              </a:spcBef>
              <a:spcAft>
                <a:spcPts val="0"/>
              </a:spcAft>
              <a:buSzPts val="1400"/>
              <a:buNone/>
            </a:pPr>
            <a:r>
              <a:rPr lang="en-GB"/>
              <a:t>En esta sección, aprenderá a denunciar desinformación sobre:</a:t>
            </a:r>
            <a:endParaRPr/>
          </a:p>
          <a:p>
            <a:pPr indent="0" lvl="1" marL="457200" rtl="0" algn="l">
              <a:lnSpc>
                <a:spcPct val="100000"/>
              </a:lnSpc>
              <a:spcBef>
                <a:spcPts val="0"/>
              </a:spcBef>
              <a:spcAft>
                <a:spcPts val="0"/>
              </a:spcAft>
              <a:buSzPts val="1400"/>
              <a:buNone/>
            </a:pPr>
            <a:r>
              <a:rPr lang="en-GB"/>
              <a:t>Google;</a:t>
            </a:r>
            <a:endParaRPr/>
          </a:p>
          <a:p>
            <a:pPr indent="0" lvl="1" marL="457200" rtl="0" algn="l">
              <a:lnSpc>
                <a:spcPct val="100000"/>
              </a:lnSpc>
              <a:spcBef>
                <a:spcPts val="0"/>
              </a:spcBef>
              <a:spcAft>
                <a:spcPts val="0"/>
              </a:spcAft>
              <a:buSzPts val="1400"/>
              <a:buNone/>
            </a:pPr>
            <a:r>
              <a:rPr lang="en-GB"/>
              <a:t>Facebook e Instagram;</a:t>
            </a:r>
            <a:endParaRPr/>
          </a:p>
          <a:p>
            <a:pPr indent="0" lvl="1" marL="457200" rtl="0" algn="l">
              <a:lnSpc>
                <a:spcPct val="100000"/>
              </a:lnSpc>
              <a:spcBef>
                <a:spcPts val="0"/>
              </a:spcBef>
              <a:spcAft>
                <a:spcPts val="0"/>
              </a:spcAft>
              <a:buSzPts val="1400"/>
              <a:buNone/>
            </a:pPr>
            <a:r>
              <a:rPr lang="en-GB"/>
              <a:t>Gorjeo;</a:t>
            </a:r>
            <a:endParaRPr/>
          </a:p>
          <a:p>
            <a:pPr indent="0" lvl="1" marL="457200" rtl="0" algn="l">
              <a:lnSpc>
                <a:spcPct val="100000"/>
              </a:lnSpc>
              <a:spcBef>
                <a:spcPts val="0"/>
              </a:spcBef>
              <a:spcAft>
                <a:spcPts val="0"/>
              </a:spcAft>
              <a:buSzPts val="1400"/>
              <a:buNone/>
            </a:pPr>
            <a:r>
              <a:rPr lang="en-GB"/>
              <a:t>Y otras herramientas útiles.</a:t>
            </a:r>
            <a:endParaRPr/>
          </a:p>
          <a:p>
            <a:pPr indent="0" lvl="0" marL="0" rtl="0" algn="l">
              <a:lnSpc>
                <a:spcPct val="100000"/>
              </a:lnSpc>
              <a:spcBef>
                <a:spcPts val="0"/>
              </a:spcBef>
              <a:spcAft>
                <a:spcPts val="0"/>
              </a:spcAft>
              <a:buSzPts val="1400"/>
              <a:buNone/>
            </a:pPr>
            <a:r>
              <a:t/>
            </a:r>
            <a:endParaRPr/>
          </a:p>
        </p:txBody>
      </p:sp>
      <p:sp>
        <p:nvSpPr>
          <p:cNvPr id="674" name="Google Shape;674;g10fcca12f0b_1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0fcca12f0b_1_6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10fcca12f0b_1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0fcca12f0b_1_6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9" name="Google Shape;689;g10fcca12f0b_1_6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0fcca12f0b_1_7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g10fcca12f0b_1_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0fcca12f0b_1_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10fcca12f0b_1_7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g10fcca12f0b_1_7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57" name="Google Shape;1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0fcca12f0b_1_7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10fcca12f0b_1_7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sz="1200"/>
              <a:t>Los elementos de esta presentación se atribuyen, con agradecimiento, al Consorcio Erasmus+ No Alternative Facts con su licencia Creative Commons OER: www.noalternativefacts.net</a:t>
            </a:r>
            <a:endParaRPr/>
          </a:p>
          <a:p>
            <a:pPr indent="0" lvl="0" marL="0" rtl="0" algn="l">
              <a:lnSpc>
                <a:spcPct val="100000"/>
              </a:lnSpc>
              <a:spcBef>
                <a:spcPts val="0"/>
              </a:spcBef>
              <a:spcAft>
                <a:spcPts val="0"/>
              </a:spcAft>
              <a:buSzPts val="1400"/>
              <a:buNone/>
            </a:pPr>
            <a:r>
              <a:t/>
            </a:r>
            <a:endParaRPr/>
          </a:p>
        </p:txBody>
      </p:sp>
      <p:sp>
        <p:nvSpPr>
          <p:cNvPr id="714" name="Google Shape;714;g10fcca12f0b_1_7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GB"/>
              <a:t>Hoy en día, el término 'noticias falsas' se ha vuelto ampliamente utilizado. La práctica de llamar a la información “noticias falsas” es una advertencia útil para los lectores/oyentes, pero también puede generar incertidumbre sobre la confiabilidad de las noticias y la información en general, y también de la confiabilidad de las personas y/u organizaciones.</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rPr b="1" lang="en-GB"/>
              <a:t>¡Sin embargo, las "noticias falsas" no son un concepto nuevo! Falsificar información, hechos históricos o “embellecer una historia” ha sucedido a lo largo de la historia. Hoy, en la era de los medios de comunicación, hay más... y, por supuesto, la información y las noticias falsas se difunden más fácilmente a través de las redes sociales.</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rPr b="1" lang="en-GB"/>
              <a:t>“Fake News” significa literalmente noticias falsas/fabricadas. Por lo tanto, como término no cubre todo tipo de información falsa que puede encontrar en los medios digitales hoy en día.</a:t>
            </a:r>
            <a:endParaRPr b="1"/>
          </a:p>
          <a:p>
            <a:pPr indent="0" lvl="0" marL="0" rtl="0" algn="l">
              <a:lnSpc>
                <a:spcPct val="100000"/>
              </a:lnSpc>
              <a:spcBef>
                <a:spcPts val="0"/>
              </a:spcBef>
              <a:spcAft>
                <a:spcPts val="0"/>
              </a:spcAft>
              <a:buClr>
                <a:schemeClr val="dk1"/>
              </a:buClr>
              <a:buSzPts val="1100"/>
              <a:buFont typeface="Arial"/>
              <a:buNone/>
            </a:pPr>
            <a:r>
              <a:rPr b="1" lang="en-GB"/>
              <a:t>En las siguientes diapositivas, se le presentan definiciones y ejemplos de noticias falsas, información errónea, desinformación y mala información.</a:t>
            </a:r>
            <a:endParaRPr b="1"/>
          </a:p>
          <a:p>
            <a:pPr indent="0" lvl="0" marL="0" rtl="0" algn="l">
              <a:lnSpc>
                <a:spcPct val="100000"/>
              </a:lnSpc>
              <a:spcBef>
                <a:spcPts val="0"/>
              </a:spcBef>
              <a:spcAft>
                <a:spcPts val="0"/>
              </a:spcAft>
              <a:buSzPts val="1400"/>
              <a:buNone/>
            </a:pPr>
            <a:r>
              <a:t/>
            </a:r>
            <a:endParaRPr b="1"/>
          </a:p>
        </p:txBody>
      </p:sp>
      <p:sp>
        <p:nvSpPr>
          <p:cNvPr id="165" name="Google Shape;16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jpg"/><Relationship Id="rId6" Type="http://schemas.openxmlformats.org/officeDocument/2006/relationships/image" Target="../media/image6.jpg"/><Relationship Id="rId7"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14" name="Shape 14"/>
        <p:cNvGrpSpPr/>
        <p:nvPr/>
      </p:nvGrpSpPr>
      <p:grpSpPr>
        <a:xfrm>
          <a:off x="0" y="0"/>
          <a:ext cx="0" cy="0"/>
          <a:chOff x="0" y="0"/>
          <a:chExt cx="0" cy="0"/>
        </a:xfrm>
      </p:grpSpPr>
      <p:pic>
        <p:nvPicPr>
          <p:cNvPr id="15" name="Google Shape;15;p72"/>
          <p:cNvPicPr preferRelativeResize="0"/>
          <p:nvPr/>
        </p:nvPicPr>
        <p:blipFill rotWithShape="1">
          <a:blip r:embed="rId2">
            <a:alphaModFix/>
          </a:blip>
          <a:srcRect b="0" l="0" r="0" t="0"/>
          <a:stretch/>
        </p:blipFill>
        <p:spPr>
          <a:xfrm>
            <a:off x="9856788" y="139700"/>
            <a:ext cx="1925637" cy="646113"/>
          </a:xfrm>
          <a:prstGeom prst="rect">
            <a:avLst/>
          </a:prstGeom>
          <a:solidFill>
            <a:srgbClr val="FFFFFF"/>
          </a:solidFill>
          <a:ln>
            <a:noFill/>
          </a:ln>
        </p:spPr>
      </p:pic>
      <p:sp>
        <p:nvSpPr>
          <p:cNvPr id="16" name="Google Shape;16;p72"/>
          <p:cNvSpPr/>
          <p:nvPr/>
        </p:nvSpPr>
        <p:spPr>
          <a:xfrm>
            <a:off x="0" y="1447800"/>
            <a:ext cx="1008063" cy="792163"/>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 name="Google Shape;17;p72"/>
          <p:cNvSpPr/>
          <p:nvPr/>
        </p:nvSpPr>
        <p:spPr>
          <a:xfrm>
            <a:off x="0" y="1892300"/>
            <a:ext cx="1008063" cy="792163"/>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8" name="Google Shape;18;p72"/>
          <p:cNvPicPr preferRelativeResize="0"/>
          <p:nvPr/>
        </p:nvPicPr>
        <p:blipFill rotWithShape="1">
          <a:blip r:embed="rId3">
            <a:alphaModFix/>
          </a:blip>
          <a:srcRect b="0" l="0" r="0" t="0"/>
          <a:stretch/>
        </p:blipFill>
        <p:spPr>
          <a:xfrm>
            <a:off x="10545763" y="6115050"/>
            <a:ext cx="1236662" cy="468313"/>
          </a:xfrm>
          <a:prstGeom prst="rect">
            <a:avLst/>
          </a:prstGeom>
          <a:noFill/>
          <a:ln>
            <a:noFill/>
          </a:ln>
        </p:spPr>
      </p:pic>
      <p:pic>
        <p:nvPicPr>
          <p:cNvPr id="19" name="Google Shape;19;p72"/>
          <p:cNvPicPr preferRelativeResize="0"/>
          <p:nvPr/>
        </p:nvPicPr>
        <p:blipFill rotWithShape="1">
          <a:blip r:embed="rId4">
            <a:alphaModFix/>
          </a:blip>
          <a:srcRect b="0" l="0" r="0" t="0"/>
          <a:stretch/>
        </p:blipFill>
        <p:spPr>
          <a:xfrm>
            <a:off x="3932238" y="6007100"/>
            <a:ext cx="1358900" cy="684213"/>
          </a:xfrm>
          <a:prstGeom prst="rect">
            <a:avLst/>
          </a:prstGeom>
          <a:noFill/>
          <a:ln>
            <a:noFill/>
          </a:ln>
        </p:spPr>
      </p:pic>
      <p:pic>
        <p:nvPicPr>
          <p:cNvPr id="20" name="Google Shape;20;p72"/>
          <p:cNvPicPr preferRelativeResize="0"/>
          <p:nvPr/>
        </p:nvPicPr>
        <p:blipFill rotWithShape="1">
          <a:blip r:embed="rId5">
            <a:alphaModFix/>
          </a:blip>
          <a:srcRect b="0" l="0" r="0" t="0"/>
          <a:stretch/>
        </p:blipFill>
        <p:spPr>
          <a:xfrm>
            <a:off x="7513638" y="5880100"/>
            <a:ext cx="941387" cy="936625"/>
          </a:xfrm>
          <a:prstGeom prst="rect">
            <a:avLst/>
          </a:prstGeom>
          <a:noFill/>
          <a:ln>
            <a:noFill/>
          </a:ln>
        </p:spPr>
      </p:pic>
      <p:pic>
        <p:nvPicPr>
          <p:cNvPr id="21" name="Google Shape;21;p72"/>
          <p:cNvPicPr preferRelativeResize="0"/>
          <p:nvPr/>
        </p:nvPicPr>
        <p:blipFill rotWithShape="1">
          <a:blip r:embed="rId6">
            <a:alphaModFix/>
          </a:blip>
          <a:srcRect b="0" l="0" r="0" t="0"/>
          <a:stretch/>
        </p:blipFill>
        <p:spPr>
          <a:xfrm>
            <a:off x="304800" y="5822950"/>
            <a:ext cx="1404938" cy="1050925"/>
          </a:xfrm>
          <a:prstGeom prst="rect">
            <a:avLst/>
          </a:prstGeom>
          <a:noFill/>
          <a:ln>
            <a:noFill/>
          </a:ln>
        </p:spPr>
      </p:pic>
      <p:pic>
        <p:nvPicPr>
          <p:cNvPr descr="U:\02.Veikla\07.Renginiai\Renginiu bylos\2015\5R78 KA2 Start-up\002 Papildomos medziagos rengimas\PRAKTINIS VADOVAS DOTACIJU GAVEJAMS\Praktinio vadovo priedai\17 priedas. EU veliava_funded.jpg" id="22" name="Google Shape;22;p72"/>
          <p:cNvPicPr preferRelativeResize="0"/>
          <p:nvPr/>
        </p:nvPicPr>
        <p:blipFill rotWithShape="1">
          <a:blip r:embed="rId7">
            <a:alphaModFix/>
          </a:blip>
          <a:srcRect b="0" l="0" r="0" t="0"/>
          <a:stretch/>
        </p:blipFill>
        <p:spPr>
          <a:xfrm>
            <a:off x="315913" y="223838"/>
            <a:ext cx="2478087" cy="536575"/>
          </a:xfrm>
          <a:prstGeom prst="rect">
            <a:avLst/>
          </a:prstGeom>
          <a:noFill/>
          <a:ln>
            <a:noFill/>
          </a:ln>
        </p:spPr>
      </p:pic>
      <p:sp>
        <p:nvSpPr>
          <p:cNvPr id="23" name="Google Shape;23;p72"/>
          <p:cNvSpPr txBox="1"/>
          <p:nvPr>
            <p:ph type="ctrTitle"/>
          </p:nvPr>
        </p:nvSpPr>
        <p:spPr>
          <a:xfrm>
            <a:off x="1524000" y="1389064"/>
            <a:ext cx="9944100" cy="150199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4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4" name="Google Shape;24;p72"/>
          <p:cNvSpPr txBox="1"/>
          <p:nvPr>
            <p:ph idx="12" type="sldNum"/>
          </p:nvPr>
        </p:nvSpPr>
        <p:spPr>
          <a:xfrm>
            <a:off x="0" y="2063750"/>
            <a:ext cx="1036638" cy="649288"/>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grpSp>
        <p:nvGrpSpPr>
          <p:cNvPr id="25" name="Google Shape;25;p72"/>
          <p:cNvGrpSpPr/>
          <p:nvPr/>
        </p:nvGrpSpPr>
        <p:grpSpPr>
          <a:xfrm>
            <a:off x="6246497" y="4291224"/>
            <a:ext cx="1416175" cy="1145930"/>
            <a:chOff x="7270623" y="250340"/>
            <a:chExt cx="1416175" cy="1145930"/>
          </a:xfrm>
        </p:grpSpPr>
        <p:sp>
          <p:nvSpPr>
            <p:cNvPr id="26" name="Google Shape;26;p72"/>
            <p:cNvSpPr/>
            <p:nvPr/>
          </p:nvSpPr>
          <p:spPr>
            <a:xfrm rot="5400000">
              <a:off x="7675717" y="368985"/>
              <a:ext cx="1113522" cy="908641"/>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 name="Google Shape;27;p72"/>
            <p:cNvSpPr/>
            <p:nvPr/>
          </p:nvSpPr>
          <p:spPr>
            <a:xfrm rot="5400000">
              <a:off x="7147450" y="373513"/>
              <a:ext cx="1145930" cy="899584"/>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81"/>
          <p:cNvSpPr/>
          <p:nvPr/>
        </p:nvSpPr>
        <p:spPr>
          <a:xfrm>
            <a:off x="231140" y="243840"/>
            <a:ext cx="11724640" cy="6377939"/>
          </a:xfrm>
          <a:prstGeom prst="rect">
            <a:avLst/>
          </a:prstGeom>
          <a:solidFill>
            <a:schemeClr val="accent1"/>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81"/>
          <p:cNvSpPr txBox="1"/>
          <p:nvPr>
            <p:ph type="ctrTitle"/>
          </p:nvPr>
        </p:nvSpPr>
        <p:spPr>
          <a:xfrm>
            <a:off x="1109980" y="882376"/>
            <a:ext cx="9966960" cy="2926080"/>
          </a:xfrm>
          <a:prstGeom prst="rect">
            <a:avLst/>
          </a:prstGeom>
          <a:noFill/>
          <a:ln>
            <a:noFill/>
          </a:ln>
        </p:spPr>
        <p:txBody>
          <a:bodyPr anchorCtr="0" anchor="b" bIns="45700" lIns="91425" spcFirstLastPara="1" rIns="91425" wrap="square" tIns="45700">
            <a:normAutofit/>
          </a:bodyPr>
          <a:lstStyle>
            <a:lvl1pPr lvl="0" algn="ctr">
              <a:lnSpc>
                <a:spcPct val="85000"/>
              </a:lnSpc>
              <a:spcBef>
                <a:spcPts val="0"/>
              </a:spcBef>
              <a:spcAft>
                <a:spcPts val="0"/>
              </a:spcAft>
              <a:buSzPts val="1400"/>
              <a:buNone/>
              <a:defRPr b="1" sz="7200" cap="none">
                <a:solidFill>
                  <a:srgbClr val="FFFFFF"/>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5" name="Google Shape;105;p81"/>
          <p:cNvSpPr txBox="1"/>
          <p:nvPr>
            <p:ph idx="1" type="subTitle"/>
          </p:nvPr>
        </p:nvSpPr>
        <p:spPr>
          <a:xfrm>
            <a:off x="1709530" y="3869634"/>
            <a:ext cx="8767860" cy="138816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FFFFF"/>
              </a:buClr>
              <a:buSzPts val="2200"/>
              <a:buFont typeface="Calibri"/>
              <a:buNone/>
              <a:defRPr sz="2200">
                <a:solidFill>
                  <a:srgbClr val="FFFFFF"/>
                </a:solidFill>
              </a:defRPr>
            </a:lvl1pPr>
            <a:lvl2pPr lvl="1" algn="ctr">
              <a:lnSpc>
                <a:spcPct val="90000"/>
              </a:lnSpc>
              <a:spcBef>
                <a:spcPts val="500"/>
              </a:spcBef>
              <a:spcAft>
                <a:spcPts val="0"/>
              </a:spcAft>
              <a:buClr>
                <a:srgbClr val="6F6F6F"/>
              </a:buClr>
              <a:buSzPts val="2200"/>
              <a:buFont typeface="Calibri"/>
              <a:buNone/>
              <a:defRPr sz="2200"/>
            </a:lvl2pPr>
            <a:lvl3pPr lvl="2" algn="ctr">
              <a:lnSpc>
                <a:spcPct val="90000"/>
              </a:lnSpc>
              <a:spcBef>
                <a:spcPts val="500"/>
              </a:spcBef>
              <a:spcAft>
                <a:spcPts val="0"/>
              </a:spcAft>
              <a:buClr>
                <a:srgbClr val="6F6F6F"/>
              </a:buClr>
              <a:buSzPts val="2200"/>
              <a:buFont typeface="Calibri"/>
              <a:buNone/>
              <a:defRPr sz="2200"/>
            </a:lvl3pPr>
            <a:lvl4pPr lvl="3" algn="ctr">
              <a:lnSpc>
                <a:spcPct val="90000"/>
              </a:lnSpc>
              <a:spcBef>
                <a:spcPts val="500"/>
              </a:spcBef>
              <a:spcAft>
                <a:spcPts val="0"/>
              </a:spcAft>
              <a:buClr>
                <a:srgbClr val="6F6F6F"/>
              </a:buClr>
              <a:buSzPts val="2000"/>
              <a:buFont typeface="Calibri"/>
              <a:buNone/>
              <a:defRPr sz="2000"/>
            </a:lvl4pPr>
            <a:lvl5pPr lvl="4" algn="ctr">
              <a:lnSpc>
                <a:spcPct val="90000"/>
              </a:lnSpc>
              <a:spcBef>
                <a:spcPts val="500"/>
              </a:spcBef>
              <a:spcAft>
                <a:spcPts val="0"/>
              </a:spcAft>
              <a:buClr>
                <a:srgbClr val="6F6F6F"/>
              </a:buClr>
              <a:buSzPts val="2000"/>
              <a:buFont typeface="Calibri"/>
              <a:buNone/>
              <a:defRPr sz="2000"/>
            </a:lvl5pPr>
            <a:lvl6pPr lvl="5" algn="ctr">
              <a:lnSpc>
                <a:spcPct val="90000"/>
              </a:lnSpc>
              <a:spcBef>
                <a:spcPts val="500"/>
              </a:spcBef>
              <a:spcAft>
                <a:spcPts val="0"/>
              </a:spcAft>
              <a:buClr>
                <a:schemeClr val="dk1"/>
              </a:buClr>
              <a:buSzPts val="2000"/>
              <a:buNone/>
              <a:defRPr sz="2000"/>
            </a:lvl6pPr>
            <a:lvl7pPr lvl="6" algn="ctr">
              <a:lnSpc>
                <a:spcPct val="90000"/>
              </a:lnSpc>
              <a:spcBef>
                <a:spcPts val="500"/>
              </a:spcBef>
              <a:spcAft>
                <a:spcPts val="0"/>
              </a:spcAft>
              <a:buClr>
                <a:schemeClr val="dk1"/>
              </a:buClr>
              <a:buSzPts val="2000"/>
              <a:buNone/>
              <a:defRPr sz="2000"/>
            </a:lvl7pPr>
            <a:lvl8pPr lvl="7" algn="ctr">
              <a:lnSpc>
                <a:spcPct val="90000"/>
              </a:lnSpc>
              <a:spcBef>
                <a:spcPts val="500"/>
              </a:spcBef>
              <a:spcAft>
                <a:spcPts val="0"/>
              </a:spcAft>
              <a:buClr>
                <a:schemeClr val="dk1"/>
              </a:buClr>
              <a:buSzPts val="2000"/>
              <a:buNone/>
              <a:defRPr sz="2000"/>
            </a:lvl8pPr>
            <a:lvl9pPr lvl="8" algn="ctr">
              <a:lnSpc>
                <a:spcPct val="90000"/>
              </a:lnSpc>
              <a:spcBef>
                <a:spcPts val="500"/>
              </a:spcBef>
              <a:spcAft>
                <a:spcPts val="0"/>
              </a:spcAft>
              <a:buClr>
                <a:schemeClr val="dk1"/>
              </a:buClr>
              <a:buSzPts val="2000"/>
              <a:buNone/>
              <a:defRPr sz="2000"/>
            </a:lvl9pPr>
          </a:lstStyle>
          <a:p/>
        </p:txBody>
      </p:sp>
      <p:sp>
        <p:nvSpPr>
          <p:cNvPr id="106" name="Google Shape;106;p81"/>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1"/>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81"/>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cxnSp>
        <p:nvCxnSpPr>
          <p:cNvPr id="109" name="Google Shape;109;p81"/>
          <p:cNvCxnSpPr/>
          <p:nvPr/>
        </p:nvCxnSpPr>
        <p:spPr>
          <a:xfrm>
            <a:off x="1978660" y="3733800"/>
            <a:ext cx="8229601" cy="0"/>
          </a:xfrm>
          <a:prstGeom prst="straightConnector1">
            <a:avLst/>
          </a:prstGeom>
          <a:noFill/>
          <a:ln cap="flat" cmpd="sng" w="9525">
            <a:solidFill>
              <a:srgbClr val="FFFFFF"/>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8" name="Shape 28"/>
        <p:cNvGrpSpPr/>
        <p:nvPr/>
      </p:nvGrpSpPr>
      <p:grpSpPr>
        <a:xfrm>
          <a:off x="0" y="0"/>
          <a:ext cx="0" cy="0"/>
          <a:chOff x="0" y="0"/>
          <a:chExt cx="0" cy="0"/>
        </a:xfrm>
      </p:grpSpPr>
      <p:pic>
        <p:nvPicPr>
          <p:cNvPr id="29" name="Google Shape;29;p73"/>
          <p:cNvPicPr preferRelativeResize="0"/>
          <p:nvPr/>
        </p:nvPicPr>
        <p:blipFill rotWithShape="1">
          <a:blip r:embed="rId2">
            <a:alphaModFix/>
          </a:blip>
          <a:srcRect b="0" l="0" r="0" t="0"/>
          <a:stretch/>
        </p:blipFill>
        <p:spPr>
          <a:xfrm>
            <a:off x="10104438" y="519113"/>
            <a:ext cx="1925637" cy="646112"/>
          </a:xfrm>
          <a:prstGeom prst="rect">
            <a:avLst/>
          </a:prstGeom>
          <a:solidFill>
            <a:srgbClr val="FFFFFF"/>
          </a:solidFill>
          <a:ln>
            <a:noFill/>
          </a:ln>
        </p:spPr>
      </p:pic>
      <p:sp>
        <p:nvSpPr>
          <p:cNvPr id="30" name="Google Shape;30;p73"/>
          <p:cNvSpPr/>
          <p:nvPr/>
        </p:nvSpPr>
        <p:spPr>
          <a:xfrm>
            <a:off x="0" y="358775"/>
            <a:ext cx="708025" cy="593725"/>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 name="Google Shape;31;p73"/>
          <p:cNvSpPr/>
          <p:nvPr/>
        </p:nvSpPr>
        <p:spPr>
          <a:xfrm>
            <a:off x="0" y="647700"/>
            <a:ext cx="708025" cy="636588"/>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2" name="Google Shape;32;p73"/>
          <p:cNvPicPr preferRelativeResize="0"/>
          <p:nvPr/>
        </p:nvPicPr>
        <p:blipFill rotWithShape="1">
          <a:blip r:embed="rId3">
            <a:alphaModFix/>
          </a:blip>
          <a:srcRect b="0" l="0" r="0" t="0"/>
          <a:stretch/>
        </p:blipFill>
        <p:spPr>
          <a:xfrm>
            <a:off x="4014788" y="6238875"/>
            <a:ext cx="2909887" cy="600075"/>
          </a:xfrm>
          <a:prstGeom prst="rect">
            <a:avLst/>
          </a:prstGeom>
          <a:noFill/>
          <a:ln>
            <a:noFill/>
          </a:ln>
        </p:spPr>
      </p:pic>
      <p:pic>
        <p:nvPicPr>
          <p:cNvPr id="33" name="Google Shape;33;p73"/>
          <p:cNvPicPr preferRelativeResize="0"/>
          <p:nvPr/>
        </p:nvPicPr>
        <p:blipFill rotWithShape="1">
          <a:blip r:embed="rId4">
            <a:alphaModFix/>
          </a:blip>
          <a:srcRect b="0" l="0" r="0" t="0"/>
          <a:stretch/>
        </p:blipFill>
        <p:spPr>
          <a:xfrm>
            <a:off x="176213" y="6364288"/>
            <a:ext cx="1892300" cy="409575"/>
          </a:xfrm>
          <a:prstGeom prst="rect">
            <a:avLst/>
          </a:prstGeom>
          <a:noFill/>
          <a:ln>
            <a:noFill/>
          </a:ln>
        </p:spPr>
      </p:pic>
      <p:sp>
        <p:nvSpPr>
          <p:cNvPr id="34" name="Google Shape;34;p73"/>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5" name="Google Shape;35;p73"/>
          <p:cNvSpPr txBox="1"/>
          <p:nvPr>
            <p:ph idx="1" type="body"/>
          </p:nvPr>
        </p:nvSpPr>
        <p:spPr>
          <a:xfrm>
            <a:off x="838200" y="1635125"/>
            <a:ext cx="10515600" cy="45418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6F6F6F"/>
              </a:buClr>
              <a:buSzPts val="2800"/>
              <a:buFont typeface="Calibri"/>
              <a:buChar char="•"/>
              <a:defRPr/>
            </a:lvl1pPr>
            <a:lvl2pPr indent="-381000" lvl="1" marL="914400" algn="l">
              <a:lnSpc>
                <a:spcPct val="90000"/>
              </a:lnSpc>
              <a:spcBef>
                <a:spcPts val="500"/>
              </a:spcBef>
              <a:spcAft>
                <a:spcPts val="0"/>
              </a:spcAft>
              <a:buClr>
                <a:srgbClr val="6F6F6F"/>
              </a:buClr>
              <a:buSzPts val="2400"/>
              <a:buFont typeface="Calibri"/>
              <a:buChar char="•"/>
              <a:defRPr/>
            </a:lvl2pPr>
            <a:lvl3pPr indent="-355600" lvl="2" marL="1371600" algn="l">
              <a:lnSpc>
                <a:spcPct val="90000"/>
              </a:lnSpc>
              <a:spcBef>
                <a:spcPts val="500"/>
              </a:spcBef>
              <a:spcAft>
                <a:spcPts val="0"/>
              </a:spcAft>
              <a:buClr>
                <a:srgbClr val="6F6F6F"/>
              </a:buClr>
              <a:buSzPts val="2000"/>
              <a:buFont typeface="Calibri"/>
              <a:buChar char="•"/>
              <a:defRPr/>
            </a:lvl3pPr>
            <a:lvl4pPr indent="-342900" lvl="3" marL="1828800" algn="l">
              <a:lnSpc>
                <a:spcPct val="90000"/>
              </a:lnSpc>
              <a:spcBef>
                <a:spcPts val="500"/>
              </a:spcBef>
              <a:spcAft>
                <a:spcPts val="0"/>
              </a:spcAft>
              <a:buClr>
                <a:srgbClr val="6F6F6F"/>
              </a:buClr>
              <a:buSzPts val="1800"/>
              <a:buFont typeface="Calibri"/>
              <a:buChar char="•"/>
              <a:defRPr/>
            </a:lvl4pPr>
            <a:lvl5pPr indent="-342900" lvl="4" marL="2286000" algn="l">
              <a:lnSpc>
                <a:spcPct val="90000"/>
              </a:lnSpc>
              <a:spcBef>
                <a:spcPts val="500"/>
              </a:spcBef>
              <a:spcAft>
                <a:spcPts val="0"/>
              </a:spcAft>
              <a:buClr>
                <a:srgbClr val="6F6F6F"/>
              </a:buClr>
              <a:buSzPts val="1800"/>
              <a:buFont typeface="Calibri"/>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3"/>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7" name="Google Shape;37;p73"/>
          <p:cNvSpPr txBox="1"/>
          <p:nvPr/>
        </p:nvSpPr>
        <p:spPr>
          <a:xfrm>
            <a:off x="7391400" y="65087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888888"/>
                </a:solidFill>
                <a:latin typeface="Calibri"/>
                <a:ea typeface="Calibri"/>
                <a:cs typeface="Calibri"/>
                <a:sym typeface="Calibri"/>
              </a:rPr>
              <a:t>Project-Nr: 2019-1-LT01-KA204-060481</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38" name="Shape 38"/>
        <p:cNvGrpSpPr/>
        <p:nvPr/>
      </p:nvGrpSpPr>
      <p:grpSpPr>
        <a:xfrm>
          <a:off x="0" y="0"/>
          <a:ext cx="0" cy="0"/>
          <a:chOff x="0" y="0"/>
          <a:chExt cx="0" cy="0"/>
        </a:xfrm>
      </p:grpSpPr>
      <p:pic>
        <p:nvPicPr>
          <p:cNvPr id="39" name="Google Shape;39;p74"/>
          <p:cNvPicPr preferRelativeResize="0"/>
          <p:nvPr/>
        </p:nvPicPr>
        <p:blipFill rotWithShape="1">
          <a:blip r:embed="rId2">
            <a:alphaModFix/>
          </a:blip>
          <a:srcRect b="0" l="0" r="0" t="0"/>
          <a:stretch/>
        </p:blipFill>
        <p:spPr>
          <a:xfrm>
            <a:off x="10104438" y="519113"/>
            <a:ext cx="1925637" cy="646112"/>
          </a:xfrm>
          <a:prstGeom prst="rect">
            <a:avLst/>
          </a:prstGeom>
          <a:solidFill>
            <a:srgbClr val="FFFFFF"/>
          </a:solidFill>
          <a:ln>
            <a:noFill/>
          </a:ln>
        </p:spPr>
      </p:pic>
      <p:sp>
        <p:nvSpPr>
          <p:cNvPr id="40" name="Google Shape;40;p74"/>
          <p:cNvSpPr/>
          <p:nvPr/>
        </p:nvSpPr>
        <p:spPr>
          <a:xfrm>
            <a:off x="0" y="358775"/>
            <a:ext cx="708025" cy="593725"/>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 name="Google Shape;41;p74"/>
          <p:cNvSpPr/>
          <p:nvPr/>
        </p:nvSpPr>
        <p:spPr>
          <a:xfrm>
            <a:off x="0" y="647700"/>
            <a:ext cx="708025" cy="636588"/>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2" name="Google Shape;42;p74"/>
          <p:cNvPicPr preferRelativeResize="0"/>
          <p:nvPr/>
        </p:nvPicPr>
        <p:blipFill rotWithShape="1">
          <a:blip r:embed="rId3">
            <a:alphaModFix/>
          </a:blip>
          <a:srcRect b="0" l="0" r="0" t="0"/>
          <a:stretch/>
        </p:blipFill>
        <p:spPr>
          <a:xfrm>
            <a:off x="4014788" y="6238875"/>
            <a:ext cx="2909887" cy="600075"/>
          </a:xfrm>
          <a:prstGeom prst="rect">
            <a:avLst/>
          </a:prstGeom>
          <a:noFill/>
          <a:ln>
            <a:noFill/>
          </a:ln>
        </p:spPr>
      </p:pic>
      <p:pic>
        <p:nvPicPr>
          <p:cNvPr id="43" name="Google Shape;43;p74"/>
          <p:cNvPicPr preferRelativeResize="0"/>
          <p:nvPr/>
        </p:nvPicPr>
        <p:blipFill rotWithShape="1">
          <a:blip r:embed="rId4">
            <a:alphaModFix/>
          </a:blip>
          <a:srcRect b="0" l="0" r="0" t="0"/>
          <a:stretch/>
        </p:blipFill>
        <p:spPr>
          <a:xfrm>
            <a:off x="176213" y="6364288"/>
            <a:ext cx="1892300" cy="409575"/>
          </a:xfrm>
          <a:prstGeom prst="rect">
            <a:avLst/>
          </a:prstGeom>
          <a:noFill/>
          <a:ln>
            <a:noFill/>
          </a:ln>
        </p:spPr>
      </p:pic>
      <p:sp>
        <p:nvSpPr>
          <p:cNvPr id="44" name="Google Shape;44;p74"/>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5" name="Google Shape;45;p74"/>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6" name="Google Shape;46;p74"/>
          <p:cNvSpPr txBox="1"/>
          <p:nvPr/>
        </p:nvSpPr>
        <p:spPr>
          <a:xfrm>
            <a:off x="7391400" y="65087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888888"/>
                </a:solidFill>
                <a:latin typeface="Calibri"/>
                <a:ea typeface="Calibri"/>
                <a:cs typeface="Calibri"/>
                <a:sym typeface="Calibri"/>
              </a:rPr>
              <a:t>Project-Nr: 2019-1-LT01-KA204-060481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47" name="Shape 47"/>
        <p:cNvGrpSpPr/>
        <p:nvPr/>
      </p:nvGrpSpPr>
      <p:grpSpPr>
        <a:xfrm>
          <a:off x="0" y="0"/>
          <a:ext cx="0" cy="0"/>
          <a:chOff x="0" y="0"/>
          <a:chExt cx="0" cy="0"/>
        </a:xfrm>
      </p:grpSpPr>
      <p:pic>
        <p:nvPicPr>
          <p:cNvPr id="48" name="Google Shape;48;p75"/>
          <p:cNvPicPr preferRelativeResize="0"/>
          <p:nvPr/>
        </p:nvPicPr>
        <p:blipFill rotWithShape="1">
          <a:blip r:embed="rId2">
            <a:alphaModFix/>
          </a:blip>
          <a:srcRect b="0" l="0" r="0" t="0"/>
          <a:stretch/>
        </p:blipFill>
        <p:spPr>
          <a:xfrm>
            <a:off x="10104438" y="519113"/>
            <a:ext cx="1925637" cy="646112"/>
          </a:xfrm>
          <a:prstGeom prst="rect">
            <a:avLst/>
          </a:prstGeom>
          <a:solidFill>
            <a:srgbClr val="FFFFFF"/>
          </a:solidFill>
          <a:ln>
            <a:noFill/>
          </a:ln>
        </p:spPr>
      </p:pic>
      <p:sp>
        <p:nvSpPr>
          <p:cNvPr id="49" name="Google Shape;49;p75"/>
          <p:cNvSpPr/>
          <p:nvPr/>
        </p:nvSpPr>
        <p:spPr>
          <a:xfrm>
            <a:off x="0" y="358775"/>
            <a:ext cx="708025" cy="593725"/>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 name="Google Shape;50;p75"/>
          <p:cNvSpPr/>
          <p:nvPr/>
        </p:nvSpPr>
        <p:spPr>
          <a:xfrm>
            <a:off x="0" y="647700"/>
            <a:ext cx="708025" cy="636588"/>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F6F6F"/>
              </a:solidFill>
              <a:latin typeface="Calibri"/>
              <a:ea typeface="Calibri"/>
              <a:cs typeface="Calibri"/>
              <a:sym typeface="Calibri"/>
            </a:endParaRPr>
          </a:p>
        </p:txBody>
      </p:sp>
      <p:pic>
        <p:nvPicPr>
          <p:cNvPr id="51" name="Google Shape;51;p75"/>
          <p:cNvPicPr preferRelativeResize="0"/>
          <p:nvPr/>
        </p:nvPicPr>
        <p:blipFill rotWithShape="1">
          <a:blip r:embed="rId3">
            <a:alphaModFix/>
          </a:blip>
          <a:srcRect b="0" l="0" r="0" t="0"/>
          <a:stretch/>
        </p:blipFill>
        <p:spPr>
          <a:xfrm>
            <a:off x="4014788" y="6238875"/>
            <a:ext cx="2909887" cy="600075"/>
          </a:xfrm>
          <a:prstGeom prst="rect">
            <a:avLst/>
          </a:prstGeom>
          <a:noFill/>
          <a:ln>
            <a:noFill/>
          </a:ln>
        </p:spPr>
      </p:pic>
      <p:pic>
        <p:nvPicPr>
          <p:cNvPr id="52" name="Google Shape;52;p75"/>
          <p:cNvPicPr preferRelativeResize="0"/>
          <p:nvPr/>
        </p:nvPicPr>
        <p:blipFill rotWithShape="1">
          <a:blip r:embed="rId4">
            <a:alphaModFix/>
          </a:blip>
          <a:srcRect b="0" l="0" r="0" t="0"/>
          <a:stretch/>
        </p:blipFill>
        <p:spPr>
          <a:xfrm>
            <a:off x="176213" y="6364288"/>
            <a:ext cx="1892300" cy="409575"/>
          </a:xfrm>
          <a:prstGeom prst="rect">
            <a:avLst/>
          </a:prstGeom>
          <a:noFill/>
          <a:ln>
            <a:noFill/>
          </a:ln>
        </p:spPr>
      </p:pic>
      <p:sp>
        <p:nvSpPr>
          <p:cNvPr id="53" name="Google Shape;53;p75"/>
          <p:cNvSpPr txBox="1"/>
          <p:nvPr>
            <p:ph idx="11" type="ftr"/>
          </p:nvPr>
        </p:nvSpPr>
        <p:spPr>
          <a:xfrm>
            <a:off x="72390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5"/>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p76"/>
          <p:cNvSpPr txBox="1"/>
          <p:nvPr>
            <p:ph type="title"/>
          </p:nvPr>
        </p:nvSpPr>
        <p:spPr>
          <a:xfrm>
            <a:off x="1106424" y="1173575"/>
            <a:ext cx="9966960" cy="2926080"/>
          </a:xfrm>
          <a:prstGeom prst="rect">
            <a:avLst/>
          </a:prstGeom>
          <a:noFill/>
          <a:ln>
            <a:noFill/>
          </a:ln>
        </p:spPr>
        <p:txBody>
          <a:bodyPr anchorCtr="0" anchor="b" bIns="45700" lIns="91425" spcFirstLastPara="1" rIns="91425" wrap="square" tIns="45700">
            <a:noAutofit/>
          </a:bodyPr>
          <a:lstStyle>
            <a:lvl1pPr lvl="0" algn="ctr">
              <a:lnSpc>
                <a:spcPct val="85000"/>
              </a:lnSpc>
              <a:spcBef>
                <a:spcPts val="0"/>
              </a:spcBef>
              <a:spcAft>
                <a:spcPts val="0"/>
              </a:spcAft>
              <a:buSzPts val="1400"/>
              <a:buNone/>
              <a:defRPr b="0" sz="7200" cap="none"/>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7" name="Google Shape;57;p76"/>
          <p:cNvSpPr txBox="1"/>
          <p:nvPr>
            <p:ph idx="1" type="body"/>
          </p:nvPr>
        </p:nvSpPr>
        <p:spPr>
          <a:xfrm>
            <a:off x="1709928" y="4154520"/>
            <a:ext cx="8769096" cy="136380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accent1"/>
              </a:buClr>
              <a:buSzPts val="2200"/>
              <a:buFont typeface="Calibri"/>
              <a:buNone/>
              <a:defRPr sz="2200">
                <a:solidFill>
                  <a:schemeClr val="accent1"/>
                </a:solidFill>
              </a:defRPr>
            </a:lvl1pPr>
            <a:lvl2pPr indent="-228600" lvl="1" marL="914400" algn="l">
              <a:lnSpc>
                <a:spcPct val="90000"/>
              </a:lnSpc>
              <a:spcBef>
                <a:spcPts val="500"/>
              </a:spcBef>
              <a:spcAft>
                <a:spcPts val="0"/>
              </a:spcAft>
              <a:buClr>
                <a:srgbClr val="888888"/>
              </a:buClr>
              <a:buSzPts val="1800"/>
              <a:buFont typeface="Calibri"/>
              <a:buNone/>
              <a:defRPr sz="1800">
                <a:solidFill>
                  <a:srgbClr val="888888"/>
                </a:solidFill>
              </a:defRPr>
            </a:lvl2pPr>
            <a:lvl3pPr indent="-228600" lvl="2" marL="1371600" algn="l">
              <a:lnSpc>
                <a:spcPct val="90000"/>
              </a:lnSpc>
              <a:spcBef>
                <a:spcPts val="500"/>
              </a:spcBef>
              <a:spcAft>
                <a:spcPts val="0"/>
              </a:spcAft>
              <a:buClr>
                <a:srgbClr val="888888"/>
              </a:buClr>
              <a:buSzPts val="1600"/>
              <a:buFont typeface="Calibri"/>
              <a:buNone/>
              <a:defRPr sz="1600">
                <a:solidFill>
                  <a:srgbClr val="888888"/>
                </a:solidFill>
              </a:defRPr>
            </a:lvl3pPr>
            <a:lvl4pPr indent="-228600" lvl="3" marL="1828800" algn="l">
              <a:lnSpc>
                <a:spcPct val="90000"/>
              </a:lnSpc>
              <a:spcBef>
                <a:spcPts val="500"/>
              </a:spcBef>
              <a:spcAft>
                <a:spcPts val="0"/>
              </a:spcAft>
              <a:buClr>
                <a:srgbClr val="888888"/>
              </a:buClr>
              <a:buSzPts val="1400"/>
              <a:buFont typeface="Calibri"/>
              <a:buNone/>
              <a:defRPr sz="1400">
                <a:solidFill>
                  <a:srgbClr val="888888"/>
                </a:solidFill>
              </a:defRPr>
            </a:lvl4pPr>
            <a:lvl5pPr indent="-228600" lvl="4" marL="2286000" algn="l">
              <a:lnSpc>
                <a:spcPct val="90000"/>
              </a:lnSpc>
              <a:spcBef>
                <a:spcPts val="500"/>
              </a:spcBef>
              <a:spcAft>
                <a:spcPts val="0"/>
              </a:spcAft>
              <a:buClr>
                <a:srgbClr val="888888"/>
              </a:buClr>
              <a:buSzPts val="1400"/>
              <a:buFont typeface="Calibri"/>
              <a:buNone/>
              <a:defRPr sz="1400">
                <a:solidFill>
                  <a:srgbClr val="888888"/>
                </a:solidFill>
              </a:defRPr>
            </a:lvl5pPr>
            <a:lvl6pPr indent="-228600" lvl="5" marL="2743200" algn="l">
              <a:lnSpc>
                <a:spcPct val="90000"/>
              </a:lnSpc>
              <a:spcBef>
                <a:spcPts val="500"/>
              </a:spcBef>
              <a:spcAft>
                <a:spcPts val="0"/>
              </a:spcAft>
              <a:buClr>
                <a:srgbClr val="888888"/>
              </a:buClr>
              <a:buSzPts val="1400"/>
              <a:buNone/>
              <a:defRPr sz="1400">
                <a:solidFill>
                  <a:srgbClr val="888888"/>
                </a:solidFill>
              </a:defRPr>
            </a:lvl6pPr>
            <a:lvl7pPr indent="-228600" lvl="6" marL="3200400" algn="l">
              <a:lnSpc>
                <a:spcPct val="90000"/>
              </a:lnSpc>
              <a:spcBef>
                <a:spcPts val="500"/>
              </a:spcBef>
              <a:spcAft>
                <a:spcPts val="0"/>
              </a:spcAft>
              <a:buClr>
                <a:srgbClr val="888888"/>
              </a:buClr>
              <a:buSzPts val="1400"/>
              <a:buNone/>
              <a:defRPr sz="1400">
                <a:solidFill>
                  <a:srgbClr val="888888"/>
                </a:solidFill>
              </a:defRPr>
            </a:lvl7pPr>
            <a:lvl8pPr indent="-228600" lvl="7" marL="3657600" algn="l">
              <a:lnSpc>
                <a:spcPct val="90000"/>
              </a:lnSpc>
              <a:spcBef>
                <a:spcPts val="500"/>
              </a:spcBef>
              <a:spcAft>
                <a:spcPts val="0"/>
              </a:spcAft>
              <a:buClr>
                <a:srgbClr val="888888"/>
              </a:buClr>
              <a:buSzPts val="1400"/>
              <a:buNone/>
              <a:defRPr sz="1400">
                <a:solidFill>
                  <a:srgbClr val="888888"/>
                </a:solidFill>
              </a:defRPr>
            </a:lvl8pPr>
            <a:lvl9pPr indent="-228600" lvl="8" marL="4114800" algn="l">
              <a:lnSpc>
                <a:spcPct val="90000"/>
              </a:lnSpc>
              <a:spcBef>
                <a:spcPts val="500"/>
              </a:spcBef>
              <a:spcAft>
                <a:spcPts val="0"/>
              </a:spcAft>
              <a:buClr>
                <a:srgbClr val="888888"/>
              </a:buClr>
              <a:buSzPts val="1400"/>
              <a:buNone/>
              <a:defRPr sz="1400">
                <a:solidFill>
                  <a:srgbClr val="888888"/>
                </a:solidFill>
              </a:defRPr>
            </a:lvl9pPr>
          </a:lstStyle>
          <a:p/>
        </p:txBody>
      </p:sp>
      <p:sp>
        <p:nvSpPr>
          <p:cNvPr id="58" name="Google Shape;58;p76"/>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6"/>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6"/>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cxnSp>
        <p:nvCxnSpPr>
          <p:cNvPr id="61" name="Google Shape;61;p76"/>
          <p:cNvCxnSpPr/>
          <p:nvPr/>
        </p:nvCxnSpPr>
        <p:spPr>
          <a:xfrm>
            <a:off x="1981200" y="4020408"/>
            <a:ext cx="8229601"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77"/>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4" name="Google Shape;64;p77"/>
          <p:cNvSpPr txBox="1"/>
          <p:nvPr>
            <p:ph idx="1" type="body"/>
          </p:nvPr>
        </p:nvSpPr>
        <p:spPr>
          <a:xfrm>
            <a:off x="1143000" y="2001511"/>
            <a:ext cx="4754880" cy="77724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0"/>
              </a:spcBef>
              <a:spcAft>
                <a:spcPts val="0"/>
              </a:spcAft>
              <a:buClr>
                <a:srgbClr val="6F6F6F"/>
              </a:buClr>
              <a:buSzPts val="2400"/>
              <a:buFont typeface="Calibri"/>
              <a:buNone/>
              <a:defRPr b="1" sz="2400"/>
            </a:lvl1pPr>
            <a:lvl2pPr indent="-228600" lvl="1" marL="914400" algn="l">
              <a:lnSpc>
                <a:spcPct val="90000"/>
              </a:lnSpc>
              <a:spcBef>
                <a:spcPts val="500"/>
              </a:spcBef>
              <a:spcAft>
                <a:spcPts val="0"/>
              </a:spcAft>
              <a:buClr>
                <a:srgbClr val="6F6F6F"/>
              </a:buClr>
              <a:buSzPts val="2000"/>
              <a:buFont typeface="Calibri"/>
              <a:buNone/>
              <a:defRPr b="1" sz="2000"/>
            </a:lvl2pPr>
            <a:lvl3pPr indent="-228600" lvl="2" marL="1371600" algn="l">
              <a:lnSpc>
                <a:spcPct val="90000"/>
              </a:lnSpc>
              <a:spcBef>
                <a:spcPts val="500"/>
              </a:spcBef>
              <a:spcAft>
                <a:spcPts val="0"/>
              </a:spcAft>
              <a:buClr>
                <a:srgbClr val="6F6F6F"/>
              </a:buClr>
              <a:buSzPts val="1800"/>
              <a:buFont typeface="Calibri"/>
              <a:buNone/>
              <a:defRPr b="1" sz="1800"/>
            </a:lvl3pPr>
            <a:lvl4pPr indent="-228600" lvl="3" marL="1828800" algn="l">
              <a:lnSpc>
                <a:spcPct val="90000"/>
              </a:lnSpc>
              <a:spcBef>
                <a:spcPts val="500"/>
              </a:spcBef>
              <a:spcAft>
                <a:spcPts val="0"/>
              </a:spcAft>
              <a:buClr>
                <a:srgbClr val="6F6F6F"/>
              </a:buClr>
              <a:buSzPts val="1600"/>
              <a:buFont typeface="Calibri"/>
              <a:buNone/>
              <a:defRPr b="1" sz="1600"/>
            </a:lvl4pPr>
            <a:lvl5pPr indent="-228600" lvl="4" marL="2286000" algn="l">
              <a:lnSpc>
                <a:spcPct val="90000"/>
              </a:lnSpc>
              <a:spcBef>
                <a:spcPts val="500"/>
              </a:spcBef>
              <a:spcAft>
                <a:spcPts val="0"/>
              </a:spcAft>
              <a:buClr>
                <a:srgbClr val="6F6F6F"/>
              </a:buClr>
              <a:buSzPts val="1600"/>
              <a:buFont typeface="Calibri"/>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77"/>
          <p:cNvSpPr txBox="1"/>
          <p:nvPr>
            <p:ph idx="2" type="body"/>
          </p:nvPr>
        </p:nvSpPr>
        <p:spPr>
          <a:xfrm>
            <a:off x="1143000" y="2721483"/>
            <a:ext cx="4754880" cy="3383280"/>
          </a:xfrm>
          <a:prstGeom prst="rect">
            <a:avLst/>
          </a:prstGeom>
          <a:noFill/>
          <a:ln>
            <a:noFill/>
          </a:ln>
        </p:spPr>
        <p:txBody>
          <a:bodyPr anchorCtr="0" anchor="t" bIns="45700" lIns="91425" spcFirstLastPara="1" rIns="91425" wrap="square" tIns="45700">
            <a:noAutofit/>
          </a:bodyPr>
          <a:lstStyle>
            <a:lvl1pPr indent="-368300" lvl="0" marL="457200" algn="l">
              <a:lnSpc>
                <a:spcPct val="90000"/>
              </a:lnSpc>
              <a:spcBef>
                <a:spcPts val="1000"/>
              </a:spcBef>
              <a:spcAft>
                <a:spcPts val="0"/>
              </a:spcAft>
              <a:buClr>
                <a:srgbClr val="6F6F6F"/>
              </a:buClr>
              <a:buSzPts val="2200"/>
              <a:buFont typeface="Calibri"/>
              <a:buChar char="•"/>
              <a:defRPr sz="2200"/>
            </a:lvl1pPr>
            <a:lvl2pPr indent="-355600" lvl="1" marL="914400" algn="l">
              <a:lnSpc>
                <a:spcPct val="90000"/>
              </a:lnSpc>
              <a:spcBef>
                <a:spcPts val="500"/>
              </a:spcBef>
              <a:spcAft>
                <a:spcPts val="0"/>
              </a:spcAft>
              <a:buClr>
                <a:srgbClr val="6F6F6F"/>
              </a:buClr>
              <a:buSzPts val="2000"/>
              <a:buFont typeface="Calibri"/>
              <a:buChar char="•"/>
              <a:defRPr sz="2000"/>
            </a:lvl2pPr>
            <a:lvl3pPr indent="-342900" lvl="2" marL="1371600" algn="l">
              <a:lnSpc>
                <a:spcPct val="90000"/>
              </a:lnSpc>
              <a:spcBef>
                <a:spcPts val="500"/>
              </a:spcBef>
              <a:spcAft>
                <a:spcPts val="0"/>
              </a:spcAft>
              <a:buClr>
                <a:srgbClr val="6F6F6F"/>
              </a:buClr>
              <a:buSzPts val="1800"/>
              <a:buFont typeface="Calibri"/>
              <a:buChar char="•"/>
              <a:defRPr sz="1800"/>
            </a:lvl3pPr>
            <a:lvl4pPr indent="-330200" lvl="3" marL="1828800" algn="l">
              <a:lnSpc>
                <a:spcPct val="90000"/>
              </a:lnSpc>
              <a:spcBef>
                <a:spcPts val="500"/>
              </a:spcBef>
              <a:spcAft>
                <a:spcPts val="0"/>
              </a:spcAft>
              <a:buClr>
                <a:srgbClr val="6F6F6F"/>
              </a:buClr>
              <a:buSzPts val="1600"/>
              <a:buFont typeface="Calibri"/>
              <a:buChar char="•"/>
              <a:defRPr sz="1600"/>
            </a:lvl4pPr>
            <a:lvl5pPr indent="-330200" lvl="4" marL="2286000" algn="l">
              <a:lnSpc>
                <a:spcPct val="90000"/>
              </a:lnSpc>
              <a:spcBef>
                <a:spcPts val="500"/>
              </a:spcBef>
              <a:spcAft>
                <a:spcPts val="0"/>
              </a:spcAft>
              <a:buClr>
                <a:srgbClr val="6F6F6F"/>
              </a:buClr>
              <a:buSzPts val="1600"/>
              <a:buFont typeface="Calibri"/>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66" name="Google Shape;66;p77"/>
          <p:cNvSpPr txBox="1"/>
          <p:nvPr>
            <p:ph idx="3" type="body"/>
          </p:nvPr>
        </p:nvSpPr>
        <p:spPr>
          <a:xfrm>
            <a:off x="6269173" y="1999032"/>
            <a:ext cx="4754880" cy="77724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0"/>
              </a:spcBef>
              <a:spcAft>
                <a:spcPts val="0"/>
              </a:spcAft>
              <a:buClr>
                <a:srgbClr val="6F6F6F"/>
              </a:buClr>
              <a:buSzPts val="2400"/>
              <a:buFont typeface="Calibri"/>
              <a:buNone/>
              <a:defRPr b="1" sz="2400"/>
            </a:lvl1pPr>
            <a:lvl2pPr indent="-228600" lvl="1" marL="914400" algn="l">
              <a:lnSpc>
                <a:spcPct val="90000"/>
              </a:lnSpc>
              <a:spcBef>
                <a:spcPts val="500"/>
              </a:spcBef>
              <a:spcAft>
                <a:spcPts val="0"/>
              </a:spcAft>
              <a:buClr>
                <a:srgbClr val="6F6F6F"/>
              </a:buClr>
              <a:buSzPts val="2000"/>
              <a:buFont typeface="Calibri"/>
              <a:buNone/>
              <a:defRPr b="1" sz="2000"/>
            </a:lvl2pPr>
            <a:lvl3pPr indent="-228600" lvl="2" marL="1371600" algn="l">
              <a:lnSpc>
                <a:spcPct val="90000"/>
              </a:lnSpc>
              <a:spcBef>
                <a:spcPts val="500"/>
              </a:spcBef>
              <a:spcAft>
                <a:spcPts val="0"/>
              </a:spcAft>
              <a:buClr>
                <a:srgbClr val="6F6F6F"/>
              </a:buClr>
              <a:buSzPts val="1800"/>
              <a:buFont typeface="Calibri"/>
              <a:buNone/>
              <a:defRPr b="1" sz="1800"/>
            </a:lvl3pPr>
            <a:lvl4pPr indent="-228600" lvl="3" marL="1828800" algn="l">
              <a:lnSpc>
                <a:spcPct val="90000"/>
              </a:lnSpc>
              <a:spcBef>
                <a:spcPts val="500"/>
              </a:spcBef>
              <a:spcAft>
                <a:spcPts val="0"/>
              </a:spcAft>
              <a:buClr>
                <a:srgbClr val="6F6F6F"/>
              </a:buClr>
              <a:buSzPts val="1600"/>
              <a:buFont typeface="Calibri"/>
              <a:buNone/>
              <a:defRPr b="1" sz="1600"/>
            </a:lvl4pPr>
            <a:lvl5pPr indent="-228600" lvl="4" marL="2286000" algn="l">
              <a:lnSpc>
                <a:spcPct val="90000"/>
              </a:lnSpc>
              <a:spcBef>
                <a:spcPts val="500"/>
              </a:spcBef>
              <a:spcAft>
                <a:spcPts val="0"/>
              </a:spcAft>
              <a:buClr>
                <a:srgbClr val="6F6F6F"/>
              </a:buClr>
              <a:buSzPts val="1600"/>
              <a:buFont typeface="Calibri"/>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77"/>
          <p:cNvSpPr txBox="1"/>
          <p:nvPr>
            <p:ph idx="4" type="body"/>
          </p:nvPr>
        </p:nvSpPr>
        <p:spPr>
          <a:xfrm>
            <a:off x="6269173" y="2719322"/>
            <a:ext cx="4754880" cy="3383280"/>
          </a:xfrm>
          <a:prstGeom prst="rect">
            <a:avLst/>
          </a:prstGeom>
          <a:noFill/>
          <a:ln>
            <a:noFill/>
          </a:ln>
        </p:spPr>
        <p:txBody>
          <a:bodyPr anchorCtr="0" anchor="t" bIns="45700" lIns="91425" spcFirstLastPara="1" rIns="91425" wrap="square" tIns="45700">
            <a:noAutofit/>
          </a:bodyPr>
          <a:lstStyle>
            <a:lvl1pPr indent="-368300" lvl="0" marL="457200" algn="l">
              <a:lnSpc>
                <a:spcPct val="90000"/>
              </a:lnSpc>
              <a:spcBef>
                <a:spcPts val="1000"/>
              </a:spcBef>
              <a:spcAft>
                <a:spcPts val="0"/>
              </a:spcAft>
              <a:buClr>
                <a:srgbClr val="6F6F6F"/>
              </a:buClr>
              <a:buSzPts val="2200"/>
              <a:buFont typeface="Calibri"/>
              <a:buChar char="•"/>
              <a:defRPr sz="2200"/>
            </a:lvl1pPr>
            <a:lvl2pPr indent="-355600" lvl="1" marL="914400" algn="l">
              <a:lnSpc>
                <a:spcPct val="90000"/>
              </a:lnSpc>
              <a:spcBef>
                <a:spcPts val="500"/>
              </a:spcBef>
              <a:spcAft>
                <a:spcPts val="0"/>
              </a:spcAft>
              <a:buClr>
                <a:srgbClr val="6F6F6F"/>
              </a:buClr>
              <a:buSzPts val="2000"/>
              <a:buFont typeface="Calibri"/>
              <a:buChar char="•"/>
              <a:defRPr sz="2000"/>
            </a:lvl2pPr>
            <a:lvl3pPr indent="-342900" lvl="2" marL="1371600" algn="l">
              <a:lnSpc>
                <a:spcPct val="90000"/>
              </a:lnSpc>
              <a:spcBef>
                <a:spcPts val="500"/>
              </a:spcBef>
              <a:spcAft>
                <a:spcPts val="0"/>
              </a:spcAft>
              <a:buClr>
                <a:srgbClr val="6F6F6F"/>
              </a:buClr>
              <a:buSzPts val="1800"/>
              <a:buFont typeface="Calibri"/>
              <a:buChar char="•"/>
              <a:defRPr sz="1800"/>
            </a:lvl3pPr>
            <a:lvl4pPr indent="-330200" lvl="3" marL="1828800" algn="l">
              <a:lnSpc>
                <a:spcPct val="90000"/>
              </a:lnSpc>
              <a:spcBef>
                <a:spcPts val="500"/>
              </a:spcBef>
              <a:spcAft>
                <a:spcPts val="0"/>
              </a:spcAft>
              <a:buClr>
                <a:srgbClr val="6F6F6F"/>
              </a:buClr>
              <a:buSzPts val="1600"/>
              <a:buFont typeface="Calibri"/>
              <a:buChar char="•"/>
              <a:defRPr sz="1600"/>
            </a:lvl4pPr>
            <a:lvl5pPr indent="-330200" lvl="4" marL="2286000" algn="l">
              <a:lnSpc>
                <a:spcPct val="90000"/>
              </a:lnSpc>
              <a:spcBef>
                <a:spcPts val="500"/>
              </a:spcBef>
              <a:spcAft>
                <a:spcPts val="0"/>
              </a:spcAft>
              <a:buClr>
                <a:srgbClr val="6F6F6F"/>
              </a:buClr>
              <a:buSzPts val="1600"/>
              <a:buFont typeface="Calibri"/>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68" name="Google Shape;68;p77"/>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7"/>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7"/>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78"/>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3" name="Google Shape;73;p78"/>
          <p:cNvSpPr txBox="1"/>
          <p:nvPr>
            <p:ph idx="1" type="body"/>
          </p:nvPr>
        </p:nvSpPr>
        <p:spPr>
          <a:xfrm>
            <a:off x="1143000" y="2057399"/>
            <a:ext cx="4754880" cy="4023360"/>
          </a:xfrm>
          <a:prstGeom prst="rect">
            <a:avLst/>
          </a:prstGeom>
          <a:noFill/>
          <a:ln>
            <a:noFill/>
          </a:ln>
        </p:spPr>
        <p:txBody>
          <a:bodyPr anchorCtr="0" anchor="t" bIns="45700" lIns="91425" spcFirstLastPara="1" rIns="91425" wrap="square" tIns="45700">
            <a:noAutofit/>
          </a:bodyPr>
          <a:lstStyle>
            <a:lvl1pPr indent="-368300" lvl="0" marL="457200" algn="l">
              <a:lnSpc>
                <a:spcPct val="90000"/>
              </a:lnSpc>
              <a:spcBef>
                <a:spcPts val="1000"/>
              </a:spcBef>
              <a:spcAft>
                <a:spcPts val="0"/>
              </a:spcAft>
              <a:buClr>
                <a:srgbClr val="6F6F6F"/>
              </a:buClr>
              <a:buSzPts val="2200"/>
              <a:buFont typeface="Calibri"/>
              <a:buChar char="•"/>
              <a:defRPr sz="2200"/>
            </a:lvl1pPr>
            <a:lvl2pPr indent="-355600" lvl="1" marL="914400" algn="l">
              <a:lnSpc>
                <a:spcPct val="90000"/>
              </a:lnSpc>
              <a:spcBef>
                <a:spcPts val="500"/>
              </a:spcBef>
              <a:spcAft>
                <a:spcPts val="0"/>
              </a:spcAft>
              <a:buClr>
                <a:srgbClr val="6F6F6F"/>
              </a:buClr>
              <a:buSzPts val="2000"/>
              <a:buFont typeface="Calibri"/>
              <a:buChar char="•"/>
              <a:defRPr sz="2000"/>
            </a:lvl2pPr>
            <a:lvl3pPr indent="-342900" lvl="2" marL="1371600" algn="l">
              <a:lnSpc>
                <a:spcPct val="90000"/>
              </a:lnSpc>
              <a:spcBef>
                <a:spcPts val="500"/>
              </a:spcBef>
              <a:spcAft>
                <a:spcPts val="0"/>
              </a:spcAft>
              <a:buClr>
                <a:srgbClr val="6F6F6F"/>
              </a:buClr>
              <a:buSzPts val="1800"/>
              <a:buFont typeface="Calibri"/>
              <a:buChar char="•"/>
              <a:defRPr sz="1800"/>
            </a:lvl3pPr>
            <a:lvl4pPr indent="-330200" lvl="3" marL="1828800" algn="l">
              <a:lnSpc>
                <a:spcPct val="90000"/>
              </a:lnSpc>
              <a:spcBef>
                <a:spcPts val="500"/>
              </a:spcBef>
              <a:spcAft>
                <a:spcPts val="0"/>
              </a:spcAft>
              <a:buClr>
                <a:srgbClr val="6F6F6F"/>
              </a:buClr>
              <a:buSzPts val="1600"/>
              <a:buFont typeface="Calibri"/>
              <a:buChar char="•"/>
              <a:defRPr sz="1600"/>
            </a:lvl4pPr>
            <a:lvl5pPr indent="-330200" lvl="4" marL="2286000" algn="l">
              <a:lnSpc>
                <a:spcPct val="90000"/>
              </a:lnSpc>
              <a:spcBef>
                <a:spcPts val="500"/>
              </a:spcBef>
              <a:spcAft>
                <a:spcPts val="0"/>
              </a:spcAft>
              <a:buClr>
                <a:srgbClr val="6F6F6F"/>
              </a:buClr>
              <a:buSzPts val="1600"/>
              <a:buFont typeface="Calibri"/>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74" name="Google Shape;74;p78"/>
          <p:cNvSpPr txBox="1"/>
          <p:nvPr>
            <p:ph idx="2" type="body"/>
          </p:nvPr>
        </p:nvSpPr>
        <p:spPr>
          <a:xfrm>
            <a:off x="6267612" y="2057400"/>
            <a:ext cx="4754880" cy="4023360"/>
          </a:xfrm>
          <a:prstGeom prst="rect">
            <a:avLst/>
          </a:prstGeom>
          <a:noFill/>
          <a:ln>
            <a:noFill/>
          </a:ln>
        </p:spPr>
        <p:txBody>
          <a:bodyPr anchorCtr="0" anchor="t" bIns="45700" lIns="91425" spcFirstLastPara="1" rIns="91425" wrap="square" tIns="45700">
            <a:noAutofit/>
          </a:bodyPr>
          <a:lstStyle>
            <a:lvl1pPr indent="-368300" lvl="0" marL="457200" algn="l">
              <a:lnSpc>
                <a:spcPct val="90000"/>
              </a:lnSpc>
              <a:spcBef>
                <a:spcPts val="1000"/>
              </a:spcBef>
              <a:spcAft>
                <a:spcPts val="0"/>
              </a:spcAft>
              <a:buClr>
                <a:srgbClr val="6F6F6F"/>
              </a:buClr>
              <a:buSzPts val="2200"/>
              <a:buFont typeface="Calibri"/>
              <a:buChar char="•"/>
              <a:defRPr sz="2200"/>
            </a:lvl1pPr>
            <a:lvl2pPr indent="-355600" lvl="1" marL="914400" algn="l">
              <a:lnSpc>
                <a:spcPct val="90000"/>
              </a:lnSpc>
              <a:spcBef>
                <a:spcPts val="500"/>
              </a:spcBef>
              <a:spcAft>
                <a:spcPts val="0"/>
              </a:spcAft>
              <a:buClr>
                <a:srgbClr val="6F6F6F"/>
              </a:buClr>
              <a:buSzPts val="2000"/>
              <a:buFont typeface="Calibri"/>
              <a:buChar char="•"/>
              <a:defRPr sz="2000"/>
            </a:lvl2pPr>
            <a:lvl3pPr indent="-342900" lvl="2" marL="1371600" algn="l">
              <a:lnSpc>
                <a:spcPct val="90000"/>
              </a:lnSpc>
              <a:spcBef>
                <a:spcPts val="500"/>
              </a:spcBef>
              <a:spcAft>
                <a:spcPts val="0"/>
              </a:spcAft>
              <a:buClr>
                <a:srgbClr val="6F6F6F"/>
              </a:buClr>
              <a:buSzPts val="1800"/>
              <a:buFont typeface="Calibri"/>
              <a:buChar char="•"/>
              <a:defRPr sz="1800"/>
            </a:lvl3pPr>
            <a:lvl4pPr indent="-330200" lvl="3" marL="1828800" algn="l">
              <a:lnSpc>
                <a:spcPct val="90000"/>
              </a:lnSpc>
              <a:spcBef>
                <a:spcPts val="500"/>
              </a:spcBef>
              <a:spcAft>
                <a:spcPts val="0"/>
              </a:spcAft>
              <a:buClr>
                <a:srgbClr val="6F6F6F"/>
              </a:buClr>
              <a:buSzPts val="1600"/>
              <a:buFont typeface="Calibri"/>
              <a:buChar char="•"/>
              <a:defRPr sz="1600"/>
            </a:lvl4pPr>
            <a:lvl5pPr indent="-330200" lvl="4" marL="2286000" algn="l">
              <a:lnSpc>
                <a:spcPct val="90000"/>
              </a:lnSpc>
              <a:spcBef>
                <a:spcPts val="500"/>
              </a:spcBef>
              <a:spcAft>
                <a:spcPts val="0"/>
              </a:spcAft>
              <a:buClr>
                <a:srgbClr val="6F6F6F"/>
              </a:buClr>
              <a:buSzPts val="1600"/>
              <a:buFont typeface="Calibri"/>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75" name="Google Shape;75;p78"/>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8"/>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8"/>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p:cSld name="Zwei Inhalte">
    <p:spTree>
      <p:nvGrpSpPr>
        <p:cNvPr id="78" name="Shape 78"/>
        <p:cNvGrpSpPr/>
        <p:nvPr/>
      </p:nvGrpSpPr>
      <p:grpSpPr>
        <a:xfrm>
          <a:off x="0" y="0"/>
          <a:ext cx="0" cy="0"/>
          <a:chOff x="0" y="0"/>
          <a:chExt cx="0" cy="0"/>
        </a:xfrm>
      </p:grpSpPr>
      <p:pic>
        <p:nvPicPr>
          <p:cNvPr id="79" name="Google Shape;79;p79"/>
          <p:cNvPicPr preferRelativeResize="0"/>
          <p:nvPr/>
        </p:nvPicPr>
        <p:blipFill rotWithShape="1">
          <a:blip r:embed="rId2">
            <a:alphaModFix/>
          </a:blip>
          <a:srcRect b="0" l="0" r="0" t="0"/>
          <a:stretch/>
        </p:blipFill>
        <p:spPr>
          <a:xfrm>
            <a:off x="10104438" y="519113"/>
            <a:ext cx="1925637" cy="646112"/>
          </a:xfrm>
          <a:prstGeom prst="rect">
            <a:avLst/>
          </a:prstGeom>
          <a:solidFill>
            <a:srgbClr val="FFFFFF"/>
          </a:solidFill>
          <a:ln>
            <a:noFill/>
          </a:ln>
        </p:spPr>
      </p:pic>
      <p:sp>
        <p:nvSpPr>
          <p:cNvPr id="80" name="Google Shape;80;p79"/>
          <p:cNvSpPr/>
          <p:nvPr/>
        </p:nvSpPr>
        <p:spPr>
          <a:xfrm>
            <a:off x="0" y="358775"/>
            <a:ext cx="708025" cy="593725"/>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 name="Google Shape;81;p79"/>
          <p:cNvSpPr/>
          <p:nvPr/>
        </p:nvSpPr>
        <p:spPr>
          <a:xfrm>
            <a:off x="0" y="647700"/>
            <a:ext cx="708025" cy="636588"/>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82" name="Google Shape;82;p79"/>
          <p:cNvPicPr preferRelativeResize="0"/>
          <p:nvPr/>
        </p:nvPicPr>
        <p:blipFill rotWithShape="1">
          <a:blip r:embed="rId3">
            <a:alphaModFix/>
          </a:blip>
          <a:srcRect b="0" l="0" r="0" t="0"/>
          <a:stretch/>
        </p:blipFill>
        <p:spPr>
          <a:xfrm>
            <a:off x="4014788" y="6238875"/>
            <a:ext cx="2909887" cy="600075"/>
          </a:xfrm>
          <a:prstGeom prst="rect">
            <a:avLst/>
          </a:prstGeom>
          <a:noFill/>
          <a:ln>
            <a:noFill/>
          </a:ln>
        </p:spPr>
      </p:pic>
      <p:pic>
        <p:nvPicPr>
          <p:cNvPr id="83" name="Google Shape;83;p79"/>
          <p:cNvPicPr preferRelativeResize="0"/>
          <p:nvPr/>
        </p:nvPicPr>
        <p:blipFill rotWithShape="1">
          <a:blip r:embed="rId4">
            <a:alphaModFix/>
          </a:blip>
          <a:srcRect b="0" l="0" r="0" t="0"/>
          <a:stretch/>
        </p:blipFill>
        <p:spPr>
          <a:xfrm>
            <a:off x="176213" y="6364288"/>
            <a:ext cx="1892300" cy="409575"/>
          </a:xfrm>
          <a:prstGeom prst="rect">
            <a:avLst/>
          </a:prstGeom>
          <a:noFill/>
          <a:ln>
            <a:noFill/>
          </a:ln>
        </p:spPr>
      </p:pic>
      <p:sp>
        <p:nvSpPr>
          <p:cNvPr id="84" name="Google Shape;84;p79"/>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5" name="Google Shape;85;p7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6F6F6F"/>
              </a:buClr>
              <a:buSzPts val="2800"/>
              <a:buFont typeface="Calibri"/>
              <a:buChar char="•"/>
              <a:defRPr sz="2800">
                <a:solidFill>
                  <a:srgbClr val="6F6F6F"/>
                </a:solidFill>
                <a:latin typeface="Calibri"/>
                <a:ea typeface="Calibri"/>
                <a:cs typeface="Calibri"/>
                <a:sym typeface="Calibri"/>
              </a:defRPr>
            </a:lvl1pPr>
            <a:lvl2pPr indent="-381000" lvl="1" marL="914400" algn="l">
              <a:lnSpc>
                <a:spcPct val="90000"/>
              </a:lnSpc>
              <a:spcBef>
                <a:spcPts val="500"/>
              </a:spcBef>
              <a:spcAft>
                <a:spcPts val="0"/>
              </a:spcAft>
              <a:buClr>
                <a:srgbClr val="6F6F6F"/>
              </a:buClr>
              <a:buSzPts val="2400"/>
              <a:buFont typeface="Calibri"/>
              <a:buChar char="•"/>
              <a:defRPr/>
            </a:lvl2pPr>
            <a:lvl3pPr indent="-355600" lvl="2" marL="1371600" algn="l">
              <a:lnSpc>
                <a:spcPct val="90000"/>
              </a:lnSpc>
              <a:spcBef>
                <a:spcPts val="500"/>
              </a:spcBef>
              <a:spcAft>
                <a:spcPts val="0"/>
              </a:spcAft>
              <a:buClr>
                <a:srgbClr val="6F6F6F"/>
              </a:buClr>
              <a:buSzPts val="2000"/>
              <a:buFont typeface="Calibri"/>
              <a:buChar char="•"/>
              <a:defRPr/>
            </a:lvl3pPr>
            <a:lvl4pPr indent="-342900" lvl="3" marL="1828800" algn="l">
              <a:lnSpc>
                <a:spcPct val="90000"/>
              </a:lnSpc>
              <a:spcBef>
                <a:spcPts val="500"/>
              </a:spcBef>
              <a:spcAft>
                <a:spcPts val="0"/>
              </a:spcAft>
              <a:buClr>
                <a:srgbClr val="6F6F6F"/>
              </a:buClr>
              <a:buSzPts val="1800"/>
              <a:buFont typeface="Calibri"/>
              <a:buChar char="•"/>
              <a:defRPr/>
            </a:lvl4pPr>
            <a:lvl5pPr indent="-342900" lvl="4" marL="2286000" algn="l">
              <a:lnSpc>
                <a:spcPct val="90000"/>
              </a:lnSpc>
              <a:spcBef>
                <a:spcPts val="500"/>
              </a:spcBef>
              <a:spcAft>
                <a:spcPts val="0"/>
              </a:spcAft>
              <a:buClr>
                <a:srgbClr val="6F6F6F"/>
              </a:buClr>
              <a:buSzPts val="1800"/>
              <a:buFont typeface="Calibri"/>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79"/>
          <p:cNvSpPr txBox="1"/>
          <p:nvPr>
            <p:ph idx="2" type="body"/>
          </p:nvPr>
        </p:nvSpPr>
        <p:spPr>
          <a:xfrm>
            <a:off x="6553200" y="1825625"/>
            <a:ext cx="5181600" cy="45037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6F6F6F"/>
              </a:buClr>
              <a:buSzPts val="2800"/>
              <a:buFont typeface="Calibri"/>
              <a:buChar char="•"/>
              <a:defRPr sz="2800">
                <a:solidFill>
                  <a:srgbClr val="6F6F6F"/>
                </a:solidFill>
                <a:latin typeface="Calibri"/>
                <a:ea typeface="Calibri"/>
                <a:cs typeface="Calibri"/>
                <a:sym typeface="Calibri"/>
              </a:defRPr>
            </a:lvl1pPr>
            <a:lvl2pPr indent="-381000" lvl="1" marL="914400" algn="l">
              <a:lnSpc>
                <a:spcPct val="90000"/>
              </a:lnSpc>
              <a:spcBef>
                <a:spcPts val="500"/>
              </a:spcBef>
              <a:spcAft>
                <a:spcPts val="0"/>
              </a:spcAft>
              <a:buClr>
                <a:srgbClr val="6F6F6F"/>
              </a:buClr>
              <a:buSzPts val="2400"/>
              <a:buFont typeface="Calibri"/>
              <a:buChar char="•"/>
              <a:defRPr/>
            </a:lvl2pPr>
            <a:lvl3pPr indent="-355600" lvl="2" marL="1371600" algn="l">
              <a:lnSpc>
                <a:spcPct val="90000"/>
              </a:lnSpc>
              <a:spcBef>
                <a:spcPts val="500"/>
              </a:spcBef>
              <a:spcAft>
                <a:spcPts val="0"/>
              </a:spcAft>
              <a:buClr>
                <a:srgbClr val="6F6F6F"/>
              </a:buClr>
              <a:buSzPts val="2000"/>
              <a:buFont typeface="Calibri"/>
              <a:buChar char="•"/>
              <a:defRPr/>
            </a:lvl3pPr>
            <a:lvl4pPr indent="-342900" lvl="3" marL="1828800" algn="l">
              <a:lnSpc>
                <a:spcPct val="90000"/>
              </a:lnSpc>
              <a:spcBef>
                <a:spcPts val="500"/>
              </a:spcBef>
              <a:spcAft>
                <a:spcPts val="0"/>
              </a:spcAft>
              <a:buClr>
                <a:srgbClr val="6F6F6F"/>
              </a:buClr>
              <a:buSzPts val="1800"/>
              <a:buFont typeface="Calibri"/>
              <a:buChar char="•"/>
              <a:defRPr/>
            </a:lvl4pPr>
            <a:lvl5pPr indent="-342900" lvl="4" marL="2286000" algn="l">
              <a:lnSpc>
                <a:spcPct val="90000"/>
              </a:lnSpc>
              <a:spcBef>
                <a:spcPts val="500"/>
              </a:spcBef>
              <a:spcAft>
                <a:spcPts val="0"/>
              </a:spcAft>
              <a:buClr>
                <a:srgbClr val="6F6F6F"/>
              </a:buClr>
              <a:buSzPts val="1800"/>
              <a:buFont typeface="Calibri"/>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79"/>
          <p:cNvSpPr txBox="1"/>
          <p:nvPr>
            <p:ph idx="11" type="ftr"/>
          </p:nvPr>
        </p:nvSpPr>
        <p:spPr>
          <a:xfrm>
            <a:off x="72390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79"/>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p:cSld name="Vergleich">
    <p:spTree>
      <p:nvGrpSpPr>
        <p:cNvPr id="89" name="Shape 89"/>
        <p:cNvGrpSpPr/>
        <p:nvPr/>
      </p:nvGrpSpPr>
      <p:grpSpPr>
        <a:xfrm>
          <a:off x="0" y="0"/>
          <a:ext cx="0" cy="0"/>
          <a:chOff x="0" y="0"/>
          <a:chExt cx="0" cy="0"/>
        </a:xfrm>
      </p:grpSpPr>
      <p:pic>
        <p:nvPicPr>
          <p:cNvPr id="90" name="Google Shape;90;p80"/>
          <p:cNvPicPr preferRelativeResize="0"/>
          <p:nvPr/>
        </p:nvPicPr>
        <p:blipFill rotWithShape="1">
          <a:blip r:embed="rId2">
            <a:alphaModFix/>
          </a:blip>
          <a:srcRect b="0" l="0" r="0" t="0"/>
          <a:stretch/>
        </p:blipFill>
        <p:spPr>
          <a:xfrm>
            <a:off x="10104438" y="519113"/>
            <a:ext cx="1925637" cy="646112"/>
          </a:xfrm>
          <a:prstGeom prst="rect">
            <a:avLst/>
          </a:prstGeom>
          <a:solidFill>
            <a:srgbClr val="FFFFFF"/>
          </a:solidFill>
          <a:ln>
            <a:noFill/>
          </a:ln>
        </p:spPr>
      </p:pic>
      <p:sp>
        <p:nvSpPr>
          <p:cNvPr id="91" name="Google Shape;91;p80"/>
          <p:cNvSpPr/>
          <p:nvPr/>
        </p:nvSpPr>
        <p:spPr>
          <a:xfrm>
            <a:off x="0" y="358775"/>
            <a:ext cx="708025" cy="593725"/>
          </a:xfrm>
          <a:prstGeom prst="flowChartDelay">
            <a:avLst/>
          </a:prstGeom>
          <a:solidFill>
            <a:srgbClr val="5D9C4E"/>
          </a:solidFill>
          <a:ln cap="flat" cmpd="sng" w="12700">
            <a:solidFill>
              <a:srgbClr val="5D9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 name="Google Shape;92;p80"/>
          <p:cNvSpPr/>
          <p:nvPr/>
        </p:nvSpPr>
        <p:spPr>
          <a:xfrm>
            <a:off x="0" y="647700"/>
            <a:ext cx="708025" cy="636588"/>
          </a:xfrm>
          <a:prstGeom prst="flowChartDelay">
            <a:avLst/>
          </a:prstGeom>
          <a:solidFill>
            <a:srgbClr val="FC9236"/>
          </a:solidFill>
          <a:ln cap="flat" cmpd="sng" w="12700">
            <a:solidFill>
              <a:srgbClr val="FC92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93" name="Google Shape;93;p80"/>
          <p:cNvPicPr preferRelativeResize="0"/>
          <p:nvPr/>
        </p:nvPicPr>
        <p:blipFill rotWithShape="1">
          <a:blip r:embed="rId3">
            <a:alphaModFix/>
          </a:blip>
          <a:srcRect b="0" l="0" r="0" t="0"/>
          <a:stretch/>
        </p:blipFill>
        <p:spPr>
          <a:xfrm>
            <a:off x="4014788" y="6238875"/>
            <a:ext cx="2909887" cy="600075"/>
          </a:xfrm>
          <a:prstGeom prst="rect">
            <a:avLst/>
          </a:prstGeom>
          <a:noFill/>
          <a:ln>
            <a:noFill/>
          </a:ln>
        </p:spPr>
      </p:pic>
      <p:pic>
        <p:nvPicPr>
          <p:cNvPr id="94" name="Google Shape;94;p80"/>
          <p:cNvPicPr preferRelativeResize="0"/>
          <p:nvPr/>
        </p:nvPicPr>
        <p:blipFill rotWithShape="1">
          <a:blip r:embed="rId4">
            <a:alphaModFix/>
          </a:blip>
          <a:srcRect b="0" l="0" r="0" t="0"/>
          <a:stretch/>
        </p:blipFill>
        <p:spPr>
          <a:xfrm>
            <a:off x="176213" y="6364288"/>
            <a:ext cx="1892300" cy="409575"/>
          </a:xfrm>
          <a:prstGeom prst="rect">
            <a:avLst/>
          </a:prstGeom>
          <a:noFill/>
          <a:ln>
            <a:noFill/>
          </a:ln>
        </p:spPr>
      </p:pic>
      <p:sp>
        <p:nvSpPr>
          <p:cNvPr id="95" name="Google Shape;95;p8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6" name="Google Shape;96;p8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6F6F6F"/>
              </a:buClr>
              <a:buSzPts val="2400"/>
              <a:buFont typeface="Calibri"/>
              <a:buNone/>
              <a:defRPr b="1" sz="2400"/>
            </a:lvl1pPr>
            <a:lvl2pPr indent="-228600" lvl="1" marL="914400" algn="l">
              <a:lnSpc>
                <a:spcPct val="90000"/>
              </a:lnSpc>
              <a:spcBef>
                <a:spcPts val="500"/>
              </a:spcBef>
              <a:spcAft>
                <a:spcPts val="0"/>
              </a:spcAft>
              <a:buClr>
                <a:srgbClr val="6F6F6F"/>
              </a:buClr>
              <a:buSzPts val="2000"/>
              <a:buFont typeface="Calibri"/>
              <a:buNone/>
              <a:defRPr b="1" sz="2000"/>
            </a:lvl2pPr>
            <a:lvl3pPr indent="-228600" lvl="2" marL="1371600" algn="l">
              <a:lnSpc>
                <a:spcPct val="90000"/>
              </a:lnSpc>
              <a:spcBef>
                <a:spcPts val="500"/>
              </a:spcBef>
              <a:spcAft>
                <a:spcPts val="0"/>
              </a:spcAft>
              <a:buClr>
                <a:srgbClr val="6F6F6F"/>
              </a:buClr>
              <a:buSzPts val="1800"/>
              <a:buFont typeface="Calibri"/>
              <a:buNone/>
              <a:defRPr b="1" sz="1800"/>
            </a:lvl3pPr>
            <a:lvl4pPr indent="-228600" lvl="3" marL="1828800" algn="l">
              <a:lnSpc>
                <a:spcPct val="90000"/>
              </a:lnSpc>
              <a:spcBef>
                <a:spcPts val="500"/>
              </a:spcBef>
              <a:spcAft>
                <a:spcPts val="0"/>
              </a:spcAft>
              <a:buClr>
                <a:srgbClr val="6F6F6F"/>
              </a:buClr>
              <a:buSzPts val="1600"/>
              <a:buFont typeface="Calibri"/>
              <a:buNone/>
              <a:defRPr b="1" sz="1600"/>
            </a:lvl4pPr>
            <a:lvl5pPr indent="-228600" lvl="4" marL="2286000" algn="l">
              <a:lnSpc>
                <a:spcPct val="90000"/>
              </a:lnSpc>
              <a:spcBef>
                <a:spcPts val="500"/>
              </a:spcBef>
              <a:spcAft>
                <a:spcPts val="0"/>
              </a:spcAft>
              <a:buClr>
                <a:srgbClr val="6F6F6F"/>
              </a:buClr>
              <a:buSzPts val="1600"/>
              <a:buFont typeface="Calibri"/>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7" name="Google Shape;97;p80"/>
          <p:cNvSpPr txBox="1"/>
          <p:nvPr>
            <p:ph idx="2"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6F6F6F"/>
              </a:buClr>
              <a:buSzPts val="2400"/>
              <a:buFont typeface="Calibri"/>
              <a:buNone/>
              <a:defRPr b="1" sz="2400"/>
            </a:lvl1pPr>
            <a:lvl2pPr indent="-228600" lvl="1" marL="914400" algn="l">
              <a:lnSpc>
                <a:spcPct val="90000"/>
              </a:lnSpc>
              <a:spcBef>
                <a:spcPts val="500"/>
              </a:spcBef>
              <a:spcAft>
                <a:spcPts val="0"/>
              </a:spcAft>
              <a:buClr>
                <a:srgbClr val="6F6F6F"/>
              </a:buClr>
              <a:buSzPts val="2000"/>
              <a:buFont typeface="Calibri"/>
              <a:buNone/>
              <a:defRPr b="1" sz="2000"/>
            </a:lvl2pPr>
            <a:lvl3pPr indent="-228600" lvl="2" marL="1371600" algn="l">
              <a:lnSpc>
                <a:spcPct val="90000"/>
              </a:lnSpc>
              <a:spcBef>
                <a:spcPts val="500"/>
              </a:spcBef>
              <a:spcAft>
                <a:spcPts val="0"/>
              </a:spcAft>
              <a:buClr>
                <a:srgbClr val="6F6F6F"/>
              </a:buClr>
              <a:buSzPts val="1800"/>
              <a:buFont typeface="Calibri"/>
              <a:buNone/>
              <a:defRPr b="1" sz="1800"/>
            </a:lvl3pPr>
            <a:lvl4pPr indent="-228600" lvl="3" marL="1828800" algn="l">
              <a:lnSpc>
                <a:spcPct val="90000"/>
              </a:lnSpc>
              <a:spcBef>
                <a:spcPts val="500"/>
              </a:spcBef>
              <a:spcAft>
                <a:spcPts val="0"/>
              </a:spcAft>
              <a:buClr>
                <a:srgbClr val="6F6F6F"/>
              </a:buClr>
              <a:buSzPts val="1600"/>
              <a:buFont typeface="Calibri"/>
              <a:buNone/>
              <a:defRPr b="1" sz="1600"/>
            </a:lvl4pPr>
            <a:lvl5pPr indent="-228600" lvl="4" marL="2286000" algn="l">
              <a:lnSpc>
                <a:spcPct val="90000"/>
              </a:lnSpc>
              <a:spcBef>
                <a:spcPts val="500"/>
              </a:spcBef>
              <a:spcAft>
                <a:spcPts val="0"/>
              </a:spcAft>
              <a:buClr>
                <a:srgbClr val="6F6F6F"/>
              </a:buClr>
              <a:buSzPts val="1600"/>
              <a:buFont typeface="Calibri"/>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8" name="Google Shape;98;p80"/>
          <p:cNvSpPr txBox="1"/>
          <p:nvPr>
            <p:ph idx="3" type="body"/>
          </p:nvPr>
        </p:nvSpPr>
        <p:spPr>
          <a:xfrm>
            <a:off x="839786" y="2585401"/>
            <a:ext cx="5181600" cy="361039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6F6F6F"/>
              </a:buClr>
              <a:buSzPts val="2800"/>
              <a:buFont typeface="Calibri"/>
              <a:buChar char="•"/>
              <a:defRPr sz="2800">
                <a:solidFill>
                  <a:srgbClr val="6F6F6F"/>
                </a:solidFill>
                <a:latin typeface="Calibri"/>
                <a:ea typeface="Calibri"/>
                <a:cs typeface="Calibri"/>
                <a:sym typeface="Calibri"/>
              </a:defRPr>
            </a:lvl1pPr>
            <a:lvl2pPr indent="-381000" lvl="1" marL="914400" algn="l">
              <a:lnSpc>
                <a:spcPct val="90000"/>
              </a:lnSpc>
              <a:spcBef>
                <a:spcPts val="500"/>
              </a:spcBef>
              <a:spcAft>
                <a:spcPts val="0"/>
              </a:spcAft>
              <a:buClr>
                <a:srgbClr val="6F6F6F"/>
              </a:buClr>
              <a:buSzPts val="2400"/>
              <a:buFont typeface="Calibri"/>
              <a:buChar char="•"/>
              <a:defRPr/>
            </a:lvl2pPr>
            <a:lvl3pPr indent="-355600" lvl="2" marL="1371600" algn="l">
              <a:lnSpc>
                <a:spcPct val="90000"/>
              </a:lnSpc>
              <a:spcBef>
                <a:spcPts val="500"/>
              </a:spcBef>
              <a:spcAft>
                <a:spcPts val="0"/>
              </a:spcAft>
              <a:buClr>
                <a:srgbClr val="6F6F6F"/>
              </a:buClr>
              <a:buSzPts val="2000"/>
              <a:buFont typeface="Calibri"/>
              <a:buChar char="•"/>
              <a:defRPr/>
            </a:lvl3pPr>
            <a:lvl4pPr indent="-342900" lvl="3" marL="1828800" algn="l">
              <a:lnSpc>
                <a:spcPct val="90000"/>
              </a:lnSpc>
              <a:spcBef>
                <a:spcPts val="500"/>
              </a:spcBef>
              <a:spcAft>
                <a:spcPts val="0"/>
              </a:spcAft>
              <a:buClr>
                <a:srgbClr val="6F6F6F"/>
              </a:buClr>
              <a:buSzPts val="1800"/>
              <a:buFont typeface="Calibri"/>
              <a:buChar char="•"/>
              <a:defRPr/>
            </a:lvl4pPr>
            <a:lvl5pPr indent="-342900" lvl="4" marL="2286000" algn="l">
              <a:lnSpc>
                <a:spcPct val="90000"/>
              </a:lnSpc>
              <a:spcBef>
                <a:spcPts val="500"/>
              </a:spcBef>
              <a:spcAft>
                <a:spcPts val="0"/>
              </a:spcAft>
              <a:buClr>
                <a:srgbClr val="6F6F6F"/>
              </a:buClr>
              <a:buSzPts val="1800"/>
              <a:buFont typeface="Calibri"/>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80"/>
          <p:cNvSpPr txBox="1"/>
          <p:nvPr>
            <p:ph idx="4" type="body"/>
          </p:nvPr>
        </p:nvSpPr>
        <p:spPr>
          <a:xfrm>
            <a:off x="6172994" y="2585401"/>
            <a:ext cx="5181600" cy="361039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6F6F6F"/>
              </a:buClr>
              <a:buSzPts val="2800"/>
              <a:buFont typeface="Calibri"/>
              <a:buChar char="•"/>
              <a:defRPr sz="2800">
                <a:solidFill>
                  <a:srgbClr val="6F6F6F"/>
                </a:solidFill>
                <a:latin typeface="Calibri"/>
                <a:ea typeface="Calibri"/>
                <a:cs typeface="Calibri"/>
                <a:sym typeface="Calibri"/>
              </a:defRPr>
            </a:lvl1pPr>
            <a:lvl2pPr indent="-381000" lvl="1" marL="914400" algn="l">
              <a:lnSpc>
                <a:spcPct val="90000"/>
              </a:lnSpc>
              <a:spcBef>
                <a:spcPts val="500"/>
              </a:spcBef>
              <a:spcAft>
                <a:spcPts val="0"/>
              </a:spcAft>
              <a:buClr>
                <a:srgbClr val="6F6F6F"/>
              </a:buClr>
              <a:buSzPts val="2400"/>
              <a:buFont typeface="Calibri"/>
              <a:buChar char="•"/>
              <a:defRPr/>
            </a:lvl2pPr>
            <a:lvl3pPr indent="-355600" lvl="2" marL="1371600" algn="l">
              <a:lnSpc>
                <a:spcPct val="90000"/>
              </a:lnSpc>
              <a:spcBef>
                <a:spcPts val="500"/>
              </a:spcBef>
              <a:spcAft>
                <a:spcPts val="0"/>
              </a:spcAft>
              <a:buClr>
                <a:srgbClr val="6F6F6F"/>
              </a:buClr>
              <a:buSzPts val="2000"/>
              <a:buFont typeface="Calibri"/>
              <a:buChar char="•"/>
              <a:defRPr/>
            </a:lvl3pPr>
            <a:lvl4pPr indent="-342900" lvl="3" marL="1828800" algn="l">
              <a:lnSpc>
                <a:spcPct val="90000"/>
              </a:lnSpc>
              <a:spcBef>
                <a:spcPts val="500"/>
              </a:spcBef>
              <a:spcAft>
                <a:spcPts val="0"/>
              </a:spcAft>
              <a:buClr>
                <a:srgbClr val="6F6F6F"/>
              </a:buClr>
              <a:buSzPts val="1800"/>
              <a:buFont typeface="Calibri"/>
              <a:buChar char="•"/>
              <a:defRPr/>
            </a:lvl4pPr>
            <a:lvl5pPr indent="-342900" lvl="4" marL="2286000" algn="l">
              <a:lnSpc>
                <a:spcPct val="90000"/>
              </a:lnSpc>
              <a:spcBef>
                <a:spcPts val="500"/>
              </a:spcBef>
              <a:spcAft>
                <a:spcPts val="0"/>
              </a:spcAft>
              <a:buClr>
                <a:srgbClr val="6F6F6F"/>
              </a:buClr>
              <a:buSzPts val="1800"/>
              <a:buFont typeface="Calibri"/>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80"/>
          <p:cNvSpPr txBox="1"/>
          <p:nvPr>
            <p:ph idx="11" type="ftr"/>
          </p:nvPr>
        </p:nvSpPr>
        <p:spPr>
          <a:xfrm>
            <a:off x="72390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80"/>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800"/>
              <a:buFont typeface="Arial"/>
              <a:buNone/>
              <a:defRPr b="1" i="0" sz="1800" u="none" cap="none" strike="noStrike">
                <a:solidFill>
                  <a:srgbClr val="6F6F6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1"/>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1pPr>
            <a:lvl2pPr lvl="1"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2pPr>
            <a:lvl3pPr lvl="2"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3pPr>
            <a:lvl4pPr lvl="3"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4pPr>
            <a:lvl5pPr lvl="4"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5pPr>
            <a:lvl6pPr lvl="5"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6pPr>
            <a:lvl7pPr lvl="6"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7pPr>
            <a:lvl8pPr lvl="7"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8pPr>
            <a:lvl9pPr lvl="8" marR="0" rtl="0" algn="l">
              <a:lnSpc>
                <a:spcPct val="90000"/>
              </a:lnSpc>
              <a:spcBef>
                <a:spcPts val="0"/>
              </a:spcBef>
              <a:spcAft>
                <a:spcPts val="0"/>
              </a:spcAft>
              <a:buClr>
                <a:srgbClr val="000000"/>
              </a:buClr>
              <a:buSzPts val="1400"/>
              <a:buFont typeface="Arial"/>
              <a:buNone/>
              <a:defRPr b="1" i="0" sz="4200" u="none" cap="none" strike="noStrike">
                <a:solidFill>
                  <a:srgbClr val="6F6F6F"/>
                </a:solidFill>
                <a:latin typeface="Calibri"/>
                <a:ea typeface="Calibri"/>
                <a:cs typeface="Calibri"/>
                <a:sym typeface="Calibri"/>
              </a:defRPr>
            </a:lvl9pPr>
          </a:lstStyle>
          <a:p/>
        </p:txBody>
      </p:sp>
      <p:sp>
        <p:nvSpPr>
          <p:cNvPr id="11" name="Google Shape;11;p71"/>
          <p:cNvSpPr txBox="1"/>
          <p:nvPr>
            <p:ph idx="1" type="body"/>
          </p:nvPr>
        </p:nvSpPr>
        <p:spPr>
          <a:xfrm>
            <a:off x="838200" y="1635125"/>
            <a:ext cx="10515600" cy="45418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6F6F6F"/>
              </a:buClr>
              <a:buSzPts val="2800"/>
              <a:buFont typeface="Calibri"/>
              <a:buChar char="•"/>
              <a:defRPr b="0" i="0" sz="2800" u="none" cap="none" strike="noStrike">
                <a:solidFill>
                  <a:srgbClr val="6F6F6F"/>
                </a:solidFill>
                <a:latin typeface="Calibri"/>
                <a:ea typeface="Calibri"/>
                <a:cs typeface="Calibri"/>
                <a:sym typeface="Calibri"/>
              </a:defRPr>
            </a:lvl1pPr>
            <a:lvl2pPr indent="-381000" lvl="1" marL="914400" marR="0" rtl="0" algn="l">
              <a:lnSpc>
                <a:spcPct val="90000"/>
              </a:lnSpc>
              <a:spcBef>
                <a:spcPts val="500"/>
              </a:spcBef>
              <a:spcAft>
                <a:spcPts val="0"/>
              </a:spcAft>
              <a:buClr>
                <a:srgbClr val="6F6F6F"/>
              </a:buClr>
              <a:buSzPts val="2400"/>
              <a:buFont typeface="Calibri"/>
              <a:buChar char="•"/>
              <a:defRPr b="0" i="0" sz="2400" u="none" cap="none" strike="noStrike">
                <a:solidFill>
                  <a:srgbClr val="6F6F6F"/>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6F"/>
              </a:buClr>
              <a:buSzPts val="2000"/>
              <a:buFont typeface="Calibri"/>
              <a:buChar char="•"/>
              <a:defRPr b="0" i="0" sz="2000" u="none" cap="none" strike="noStrike">
                <a:solidFill>
                  <a:srgbClr val="6F6F6F"/>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6F"/>
              </a:buClr>
              <a:buSzPts val="1800"/>
              <a:buFont typeface="Calibri"/>
              <a:buChar char="•"/>
              <a:defRPr b="0" i="0" sz="1800" u="none" cap="none" strike="noStrike">
                <a:solidFill>
                  <a:srgbClr val="6F6F6F"/>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6F"/>
              </a:buClr>
              <a:buSzPts val="1800"/>
              <a:buFont typeface="Calibri"/>
              <a:buChar char="•"/>
              <a:defRPr b="0" i="0" sz="1800" u="none" cap="none" strike="noStrike">
                <a:solidFill>
                  <a:srgbClr val="6F6F6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1"/>
          <p:cNvSpPr txBox="1"/>
          <p:nvPr>
            <p:ph idx="11" type="ftr"/>
          </p:nvPr>
        </p:nvSpPr>
        <p:spPr>
          <a:xfrm>
            <a:off x="72390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hyperlink" Target="https://www.bbc.co.uk/news/av/technology-51223254/" TargetMode="External"/><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31.png"/><Relationship Id="rId7"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7.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5.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3.png"/><Relationship Id="rId4" Type="http://schemas.openxmlformats.org/officeDocument/2006/relationships/hyperlink" Target="https://www.ft.com/content/7e7e1bb8-0223-11ea-be59-e49b2a136b8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bbc.com/ownit/the-basics/real-or-fake-news-quiz" TargetMode="External"/><Relationship Id="rId4" Type="http://schemas.openxmlformats.org/officeDocument/2006/relationships/hyperlink" Target="https://www.bbc.com/ownit/the-basics/real-or-fake-news-quiz" TargetMode="External"/><Relationship Id="rId5" Type="http://schemas.openxmlformats.org/officeDocument/2006/relationships/hyperlink" Target="https://www.bbc.com/ownit/the-basics/real-or-fake-news-quiz" TargetMode="External"/><Relationship Id="rId6" Type="http://schemas.openxmlformats.org/officeDocument/2006/relationships/hyperlink" Target="https://youtu.be/HnNOv-vak_k" TargetMode="External"/><Relationship Id="rId7" Type="http://schemas.openxmlformats.org/officeDocument/2006/relationships/hyperlink" Target="https://www.theguardian.com/newswise/2021/feb/04/fake-or-real-headlines-quiz-newswise-2021"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79.jpg"/><Relationship Id="rId4" Type="http://schemas.openxmlformats.org/officeDocument/2006/relationships/image" Target="../media/image69.jpg"/><Relationship Id="rId5" Type="http://schemas.openxmlformats.org/officeDocument/2006/relationships/image" Target="../media/image68.png"/><Relationship Id="rId6" Type="http://schemas.openxmlformats.org/officeDocument/2006/relationships/image" Target="../media/image66.jpg"/><Relationship Id="rId7"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6.png"/><Relationship Id="rId4" Type="http://schemas.openxmlformats.org/officeDocument/2006/relationships/hyperlink" Target="https://www.peta.org/issues/animal-companion-issues/animal-companion-factsheets/animal-abuse-human-abuse-partners-crim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youtu.be/HnNOv-vak_k" TargetMode="Externa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2.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www.boredpanda.com/fake-news-photos-viral-photoshop/?utm_source=google&amp;utm_medium=organic&amp;utm_campaign=organic" TargetMode="Externa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tineye.com/" TargetMode="External"/><Relationship Id="rId4" Type="http://schemas.openxmlformats.org/officeDocument/2006/relationships/hyperlink" Target="https://www.google.com.ua/imghp?hl=en&amp;tab=wi&amp;authuser=0)" TargetMode="External"/><Relationship Id="rId5" Type="http://schemas.openxmlformats.org/officeDocument/2006/relationships/image" Target="../media/image8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7.png"/><Relationship Id="rId4" Type="http://schemas.openxmlformats.org/officeDocument/2006/relationships/hyperlink" Target="https://www.copyscape.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9.png"/><Relationship Id="rId4" Type="http://schemas.openxmlformats.org/officeDocument/2006/relationships/hyperlink" Target="http://fotoforensics.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0.png"/><Relationship Id="rId4" Type="http://schemas.openxmlformats.org/officeDocument/2006/relationships/hyperlink" Target="https://toolbox.google.com/factcheck/explorer"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1.png"/><Relationship Id="rId4" Type="http://schemas.openxmlformats.org/officeDocument/2006/relationships/hyperlink" Target="https://www.snopes.com/fact-chec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factitious.augamestudio.com/#/" TargetMode="External"/><Relationship Id="rId4" Type="http://schemas.openxmlformats.org/officeDocument/2006/relationships/hyperlink" Target="https://getbadnews.com/" TargetMode="External"/><Relationship Id="rId5" Type="http://schemas.openxmlformats.org/officeDocument/2006/relationships/hyperlink" Target="https://getbadnews.com/" TargetMode="External"/><Relationship Id="rId6" Type="http://schemas.openxmlformats.org/officeDocument/2006/relationships/hyperlink" Target="http://factitious-pandemic.augamestudio.com/#/" TargetMode="External"/><Relationship Id="rId7"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9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stalkscan.com/" TargetMode="External"/><Relationship Id="rId4" Type="http://schemas.openxmlformats.org/officeDocument/2006/relationships/hyperlink" Target="https://whopostedwhat.com/" TargetMode="External"/><Relationship Id="rId5" Type="http://schemas.openxmlformats.org/officeDocument/2006/relationships/image" Target="../media/image9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hyperlink" Target="https://www.poynter.org/ifcn/anti-misinformation-actions/" TargetMode="External"/><Relationship Id="rId4" Type="http://schemas.openxmlformats.org/officeDocument/2006/relationships/hyperlink" Target="https://www.poynter.org/ifcn/anti-misinformation-actions/" TargetMode="External"/><Relationship Id="rId10" Type="http://schemas.openxmlformats.org/officeDocument/2006/relationships/image" Target="../media/image100.png"/><Relationship Id="rId9" Type="http://schemas.openxmlformats.org/officeDocument/2006/relationships/hyperlink" Target="https://en.unesco.org/fightfakenews" TargetMode="External"/><Relationship Id="rId5" Type="http://schemas.openxmlformats.org/officeDocument/2006/relationships/hyperlink" Target="https://en.unesco.org/fightfakenews" TargetMode="External"/><Relationship Id="rId6" Type="http://schemas.openxmlformats.org/officeDocument/2006/relationships/image" Target="../media/image99.png"/><Relationship Id="rId7" Type="http://schemas.openxmlformats.org/officeDocument/2006/relationships/hyperlink" Target="https://www.poynter.org/ifcn/anti-misinformation-actions/" TargetMode="External"/><Relationship Id="rId8"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youtu.be/HD5MmuLDeFE"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
          <p:cNvSpPr txBox="1"/>
          <p:nvPr>
            <p:ph type="ctrTitle"/>
          </p:nvPr>
        </p:nvSpPr>
        <p:spPr>
          <a:xfrm>
            <a:off x="1524000" y="1389064"/>
            <a:ext cx="9944100" cy="150199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GB"/>
              <a:t>APRICOT: Educación parental activa para individuos y convivientes conscientes en tiempos de cambio</a:t>
            </a:r>
            <a:endParaRPr/>
          </a:p>
        </p:txBody>
      </p:sp>
      <p:sp>
        <p:nvSpPr>
          <p:cNvPr id="115" name="Google Shape;115;p1"/>
          <p:cNvSpPr txBox="1"/>
          <p:nvPr>
            <p:ph idx="12" type="sldNum"/>
          </p:nvPr>
        </p:nvSpPr>
        <p:spPr>
          <a:xfrm>
            <a:off x="0" y="2063750"/>
            <a:ext cx="1036638" cy="64928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solidFill>
                  <a:srgbClr val="000000"/>
                </a:solidFill>
              </a:rPr>
              <a:t>‹#›</a:t>
            </a:fld>
            <a:endParaRPr>
              <a:solidFill>
                <a:srgbClr val="000000"/>
              </a:solidFill>
            </a:endParaRPr>
          </a:p>
        </p:txBody>
      </p:sp>
      <p:sp>
        <p:nvSpPr>
          <p:cNvPr id="116" name="Google Shape;116;p1"/>
          <p:cNvSpPr txBox="1"/>
          <p:nvPr/>
        </p:nvSpPr>
        <p:spPr>
          <a:xfrm>
            <a:off x="1523999" y="3111863"/>
            <a:ext cx="6240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757070"/>
                </a:solidFill>
                <a:latin typeface="Calibri"/>
                <a:ea typeface="Calibri"/>
                <a:cs typeface="Calibri"/>
                <a:sym typeface="Calibri"/>
              </a:rPr>
              <a:t>2019-1-LT01-KA204-060481</a:t>
            </a:r>
            <a:endParaRPr b="0" i="0" sz="1400" u="none" cap="none" strike="noStrike">
              <a:solidFill>
                <a:srgbClr val="000000"/>
              </a:solidFill>
              <a:latin typeface="Arial"/>
              <a:ea typeface="Arial"/>
              <a:cs typeface="Arial"/>
              <a:sym typeface="Arial"/>
            </a:endParaRPr>
          </a:p>
        </p:txBody>
      </p:sp>
      <p:sp>
        <p:nvSpPr>
          <p:cNvPr id="117" name="Google Shape;117;p1"/>
          <p:cNvSpPr txBox="1"/>
          <p:nvPr/>
        </p:nvSpPr>
        <p:spPr>
          <a:xfrm>
            <a:off x="1524000" y="3757592"/>
            <a:ext cx="9681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FC9236"/>
                </a:solidFill>
                <a:latin typeface="Calibri"/>
                <a:ea typeface="Calibri"/>
                <a:cs typeface="Calibri"/>
                <a:sym typeface="Calibri"/>
              </a:rPr>
              <a:t>Tema 4: </a:t>
            </a:r>
            <a:r>
              <a:rPr b="1" lang="en-GB" sz="3200">
                <a:solidFill>
                  <a:srgbClr val="FC9236"/>
                </a:solidFill>
                <a:latin typeface="Calibri"/>
                <a:ea typeface="Calibri"/>
                <a:cs typeface="Calibri"/>
                <a:sym typeface="Calibri"/>
              </a:rPr>
              <a:t>Información</a:t>
            </a:r>
            <a:r>
              <a:rPr b="1" lang="en-GB" sz="3200">
                <a:solidFill>
                  <a:srgbClr val="FC9236"/>
                </a:solidFill>
                <a:latin typeface="Calibri"/>
                <a:ea typeface="Calibri"/>
                <a:cs typeface="Calibri"/>
                <a:sym typeface="Calibri"/>
              </a:rPr>
              <a:t> </a:t>
            </a:r>
            <a:r>
              <a:rPr b="1" lang="en-GB" sz="3200">
                <a:solidFill>
                  <a:srgbClr val="FC9236"/>
                </a:solidFill>
                <a:latin typeface="Calibri"/>
                <a:ea typeface="Calibri"/>
                <a:cs typeface="Calibri"/>
                <a:sym typeface="Calibri"/>
              </a:rPr>
              <a:t>errónea</a:t>
            </a:r>
            <a:r>
              <a:rPr b="1" lang="en-GB" sz="3200">
                <a:solidFill>
                  <a:srgbClr val="FC9236"/>
                </a:solidFill>
                <a:latin typeface="Calibri"/>
                <a:ea typeface="Calibri"/>
                <a:cs typeface="Calibri"/>
                <a:sym typeface="Calibri"/>
              </a:rPr>
              <a:t> y </a:t>
            </a:r>
            <a:r>
              <a:rPr b="1" lang="en-GB" sz="3200">
                <a:solidFill>
                  <a:srgbClr val="FC9236"/>
                </a:solidFill>
                <a:latin typeface="Calibri"/>
                <a:ea typeface="Calibri"/>
                <a:cs typeface="Calibri"/>
                <a:sym typeface="Calibri"/>
              </a:rPr>
              <a:t>dañina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0"/>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sp>
        <p:nvSpPr>
          <p:cNvPr id="188" name="Google Shape;188;p10"/>
          <p:cNvSpPr txBox="1"/>
          <p:nvPr/>
        </p:nvSpPr>
        <p:spPr>
          <a:xfrm>
            <a:off x="762000" y="167640"/>
            <a:ext cx="9601200" cy="14859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200"/>
              <a:buFont typeface="Arial"/>
              <a:buNone/>
            </a:pPr>
            <a:r>
              <a:rPr b="1" i="1" lang="en-GB" sz="4200">
                <a:solidFill>
                  <a:srgbClr val="6F6F6F"/>
                </a:solidFill>
                <a:latin typeface="Calibri"/>
                <a:ea typeface="Calibri"/>
                <a:cs typeface="Calibri"/>
                <a:sym typeface="Calibri"/>
              </a:rPr>
              <a:t>Información </a:t>
            </a:r>
            <a:r>
              <a:rPr b="1" i="1" lang="en-GB" sz="4200">
                <a:solidFill>
                  <a:srgbClr val="6F6F6F"/>
                </a:solidFill>
                <a:latin typeface="Calibri"/>
                <a:ea typeface="Calibri"/>
                <a:cs typeface="Calibri"/>
                <a:sym typeface="Calibri"/>
              </a:rPr>
              <a:t>errónea</a:t>
            </a:r>
            <a:r>
              <a:rPr b="1" i="1" lang="en-GB" sz="4200">
                <a:solidFill>
                  <a:srgbClr val="6F6F6F"/>
                </a:solidFill>
                <a:latin typeface="Calibri"/>
                <a:ea typeface="Calibri"/>
                <a:cs typeface="Calibri"/>
                <a:sym typeface="Calibri"/>
              </a:rPr>
              <a:t> y </a:t>
            </a:r>
            <a:r>
              <a:rPr b="1" i="1" lang="en-GB" sz="4200">
                <a:solidFill>
                  <a:srgbClr val="6F6F6F"/>
                </a:solidFill>
                <a:latin typeface="Calibri"/>
                <a:ea typeface="Calibri"/>
                <a:cs typeface="Calibri"/>
                <a:sym typeface="Calibri"/>
              </a:rPr>
              <a:t>dañina</a:t>
            </a:r>
            <a:endParaRPr b="1" i="1" sz="4200" u="none" cap="none" strike="noStrike">
              <a:solidFill>
                <a:srgbClr val="6F6F6F"/>
              </a:solidFill>
              <a:latin typeface="Calibri"/>
              <a:ea typeface="Calibri"/>
              <a:cs typeface="Calibri"/>
              <a:sym typeface="Calibri"/>
            </a:endParaRPr>
          </a:p>
        </p:txBody>
      </p:sp>
      <p:pic>
        <p:nvPicPr>
          <p:cNvPr id="189" name="Google Shape;189;p10"/>
          <p:cNvPicPr preferRelativeResize="0"/>
          <p:nvPr/>
        </p:nvPicPr>
        <p:blipFill rotWithShape="1">
          <a:blip r:embed="rId3">
            <a:alphaModFix/>
          </a:blip>
          <a:srcRect b="6075" l="12760" r="10011" t="0"/>
          <a:stretch/>
        </p:blipFill>
        <p:spPr>
          <a:xfrm>
            <a:off x="2002526" y="1601057"/>
            <a:ext cx="7327004" cy="45935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type="title"/>
          </p:nvPr>
        </p:nvSpPr>
        <p:spPr>
          <a:xfrm>
            <a:off x="4688103" y="773206"/>
            <a:ext cx="7266332" cy="10710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None/>
            </a:pPr>
            <a:r>
              <a:rPr lang="en-GB"/>
              <a:t>Tipos de información </a:t>
            </a:r>
            <a:r>
              <a:rPr lang="en-GB"/>
              <a:t>errónea</a:t>
            </a:r>
            <a:r>
              <a:rPr lang="en-GB"/>
              <a:t> o </a:t>
            </a:r>
            <a:r>
              <a:rPr lang="en-GB"/>
              <a:t>dañina</a:t>
            </a:r>
            <a:r>
              <a:rPr lang="en-GB"/>
              <a:t>:</a:t>
            </a:r>
            <a:endParaRPr/>
          </a:p>
        </p:txBody>
      </p:sp>
      <p:pic>
        <p:nvPicPr>
          <p:cNvPr id="196" name="Google Shape;196;p11"/>
          <p:cNvPicPr preferRelativeResize="0"/>
          <p:nvPr>
            <p:ph idx="1" type="body"/>
          </p:nvPr>
        </p:nvPicPr>
        <p:blipFill rotWithShape="1">
          <a:blip r:embed="rId3">
            <a:alphaModFix/>
          </a:blip>
          <a:srcRect b="0" l="0" r="0" t="0"/>
          <a:stretch/>
        </p:blipFill>
        <p:spPr>
          <a:xfrm>
            <a:off x="-174812" y="0"/>
            <a:ext cx="4862915" cy="6875086"/>
          </a:xfrm>
          <a:prstGeom prst="rect">
            <a:avLst/>
          </a:prstGeom>
          <a:noFill/>
          <a:ln>
            <a:noFill/>
          </a:ln>
        </p:spPr>
      </p:pic>
      <p:sp>
        <p:nvSpPr>
          <p:cNvPr id="197" name="Google Shape;197;p11"/>
          <p:cNvSpPr txBox="1"/>
          <p:nvPr>
            <p:ph idx="2" type="body"/>
          </p:nvPr>
        </p:nvSpPr>
        <p:spPr>
          <a:xfrm>
            <a:off x="6525402" y="1844236"/>
            <a:ext cx="5256695" cy="4440949"/>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rgbClr val="6F6F6F"/>
              </a:buClr>
              <a:buSzPts val="2200"/>
              <a:buFont typeface="Calibri"/>
              <a:buAutoNum type="arabicPeriod"/>
            </a:pPr>
            <a:r>
              <a:rPr lang="en-GB"/>
              <a:t>Falsa conexión</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Falso contexto </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Contenido manipulado</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Satira o parodia</a:t>
            </a:r>
            <a:endParaRPr/>
          </a:p>
          <a:p>
            <a:pPr indent="-457200" lvl="0" marL="457200" rtl="0" algn="l">
              <a:lnSpc>
                <a:spcPct val="90000"/>
              </a:lnSpc>
              <a:spcBef>
                <a:spcPts val="1000"/>
              </a:spcBef>
              <a:spcAft>
                <a:spcPts val="0"/>
              </a:spcAft>
              <a:buClr>
                <a:srgbClr val="6F6F6F"/>
              </a:buClr>
              <a:buSzPts val="2200"/>
              <a:buAutoNum type="arabicPeriod"/>
            </a:pPr>
            <a:r>
              <a:rPr lang="en-GB">
                <a:solidFill>
                  <a:srgbClr val="6F6F6F"/>
                </a:solidFill>
              </a:rPr>
              <a:t>Contenido engañoso</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Contenido falso</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Contenido elaborado</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Propaganda</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Contenido de promoción</a:t>
            </a:r>
            <a:endParaRPr/>
          </a:p>
          <a:p>
            <a:pPr indent="-457200" lvl="0" marL="457200" rtl="0" algn="l">
              <a:lnSpc>
                <a:spcPct val="90000"/>
              </a:lnSpc>
              <a:spcBef>
                <a:spcPts val="1000"/>
              </a:spcBef>
              <a:spcAft>
                <a:spcPts val="0"/>
              </a:spcAft>
              <a:buClr>
                <a:srgbClr val="6F6F6F"/>
              </a:buClr>
              <a:buSzPts val="2200"/>
              <a:buFont typeface="Calibri"/>
              <a:buAutoNum type="arabicPeriod"/>
            </a:pPr>
            <a:r>
              <a:rPr lang="en-GB"/>
              <a:t>Error</a:t>
            </a:r>
            <a:endParaRPr/>
          </a:p>
        </p:txBody>
      </p:sp>
      <p:sp>
        <p:nvSpPr>
          <p:cNvPr id="198" name="Google Shape;198;p11"/>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2"/>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b="0" lang="en-GB">
                <a:solidFill>
                  <a:srgbClr val="6F6F6F"/>
                </a:solidFill>
              </a:rPr>
              <a:t>¿Tiene algo de malo estas imágenes?</a:t>
            </a:r>
            <a:endParaRPr/>
          </a:p>
        </p:txBody>
      </p:sp>
      <p:pic>
        <p:nvPicPr>
          <p:cNvPr id="204" name="Google Shape;204;p12"/>
          <p:cNvPicPr preferRelativeResize="0"/>
          <p:nvPr>
            <p:ph idx="1" type="body"/>
          </p:nvPr>
        </p:nvPicPr>
        <p:blipFill rotWithShape="1">
          <a:blip r:embed="rId3">
            <a:alphaModFix/>
          </a:blip>
          <a:srcRect b="0" l="0" r="0" t="0"/>
          <a:stretch/>
        </p:blipFill>
        <p:spPr>
          <a:xfrm>
            <a:off x="519738" y="1969638"/>
            <a:ext cx="10981578" cy="4254190"/>
          </a:xfrm>
          <a:prstGeom prst="rect">
            <a:avLst/>
          </a:prstGeom>
          <a:noFill/>
          <a:ln>
            <a:noFill/>
          </a:ln>
        </p:spPr>
      </p:pic>
      <p:sp>
        <p:nvSpPr>
          <p:cNvPr id="205" name="Google Shape;205;p12"/>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pic>
        <p:nvPicPr>
          <p:cNvPr id="206" name="Google Shape;206;p12"/>
          <p:cNvPicPr preferRelativeResize="0"/>
          <p:nvPr/>
        </p:nvPicPr>
        <p:blipFill rotWithShape="1">
          <a:blip r:embed="rId4">
            <a:alphaModFix/>
          </a:blip>
          <a:srcRect b="0" l="0" r="0" t="0"/>
          <a:stretch/>
        </p:blipFill>
        <p:spPr>
          <a:xfrm>
            <a:off x="7895348" y="1091379"/>
            <a:ext cx="2228296" cy="24678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p:tgtEl>
                                          <p:spTgt spid="20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3"/>
          <p:cNvSpPr txBox="1"/>
          <p:nvPr>
            <p:ph type="title"/>
          </p:nvPr>
        </p:nvSpPr>
        <p:spPr>
          <a:xfrm>
            <a:off x="838200" y="179388"/>
            <a:ext cx="9123363" cy="1325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Pero ha mejorado con el tiempo.</a:t>
            </a:r>
            <a:endParaRPr/>
          </a:p>
        </p:txBody>
      </p:sp>
      <p:sp>
        <p:nvSpPr>
          <p:cNvPr id="212" name="Google Shape;212;p13"/>
          <p:cNvSpPr txBox="1"/>
          <p:nvPr>
            <p:ph idx="1" type="body"/>
          </p:nvPr>
        </p:nvSpPr>
        <p:spPr>
          <a:xfrm>
            <a:off x="1616927" y="163830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F6F6F"/>
              </a:buClr>
              <a:buSzPts val="2800"/>
              <a:buFont typeface="Calibri"/>
              <a:buNone/>
            </a:pPr>
            <a:r>
              <a:rPr lang="en-GB"/>
              <a:t>	         Real						                               Modificada</a:t>
            </a:r>
            <a:endParaRPr/>
          </a:p>
          <a:p>
            <a:pPr indent="-279400" lvl="0" marL="457200" rtl="0" algn="l">
              <a:lnSpc>
                <a:spcPct val="90000"/>
              </a:lnSpc>
              <a:spcBef>
                <a:spcPts val="1000"/>
              </a:spcBef>
              <a:spcAft>
                <a:spcPts val="0"/>
              </a:spcAft>
              <a:buClr>
                <a:srgbClr val="6F6F6F"/>
              </a:buClr>
              <a:buSzPts val="2800"/>
              <a:buFont typeface="Calibri"/>
              <a:buNone/>
            </a:pPr>
            <a:r>
              <a:t/>
            </a:r>
            <a:endParaRPr/>
          </a:p>
        </p:txBody>
      </p:sp>
      <p:sp>
        <p:nvSpPr>
          <p:cNvPr id="213" name="Google Shape;213;p13"/>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pic>
        <p:nvPicPr>
          <p:cNvPr id="214" name="Google Shape;214;p13"/>
          <p:cNvPicPr preferRelativeResize="0"/>
          <p:nvPr/>
        </p:nvPicPr>
        <p:blipFill rotWithShape="1">
          <a:blip r:embed="rId3">
            <a:alphaModFix/>
          </a:blip>
          <a:srcRect b="0" l="0" r="0" t="0"/>
          <a:stretch/>
        </p:blipFill>
        <p:spPr>
          <a:xfrm>
            <a:off x="821453" y="2413251"/>
            <a:ext cx="5350747" cy="3745523"/>
          </a:xfrm>
          <a:prstGeom prst="rect">
            <a:avLst/>
          </a:prstGeom>
          <a:noFill/>
          <a:ln>
            <a:noFill/>
          </a:ln>
        </p:spPr>
      </p:pic>
      <p:pic>
        <p:nvPicPr>
          <p:cNvPr id="215" name="Google Shape;215;p13"/>
          <p:cNvPicPr preferRelativeResize="0"/>
          <p:nvPr/>
        </p:nvPicPr>
        <p:blipFill rotWithShape="1">
          <a:blip r:embed="rId4">
            <a:alphaModFix/>
          </a:blip>
          <a:srcRect b="0" l="0" r="0" t="0"/>
          <a:stretch/>
        </p:blipFill>
        <p:spPr>
          <a:xfrm>
            <a:off x="6377834" y="2413251"/>
            <a:ext cx="5477913" cy="37455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14"/>
          <p:cNvPicPr preferRelativeResize="0"/>
          <p:nvPr/>
        </p:nvPicPr>
        <p:blipFill rotWithShape="1">
          <a:blip r:embed="rId3">
            <a:alphaModFix/>
          </a:blip>
          <a:srcRect b="0" l="0" r="0" t="0"/>
          <a:stretch/>
        </p:blipFill>
        <p:spPr>
          <a:xfrm>
            <a:off x="2080250" y="1346681"/>
            <a:ext cx="6909109" cy="3877738"/>
          </a:xfrm>
          <a:prstGeom prst="rect">
            <a:avLst/>
          </a:prstGeom>
          <a:noFill/>
          <a:ln>
            <a:noFill/>
          </a:ln>
        </p:spPr>
      </p:pic>
      <p:sp>
        <p:nvSpPr>
          <p:cNvPr id="222" name="Google Shape;222;p14"/>
          <p:cNvSpPr txBox="1"/>
          <p:nvPr>
            <p:ph type="title"/>
          </p:nvPr>
        </p:nvSpPr>
        <p:spPr>
          <a:xfrm>
            <a:off x="2366683" y="1206383"/>
            <a:ext cx="6622676" cy="13563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solidFill>
                  <a:schemeClr val="lt1"/>
                </a:solidFill>
              </a:rPr>
              <a:t>Deepfake</a:t>
            </a:r>
            <a:endParaRPr>
              <a:solidFill>
                <a:schemeClr val="lt1"/>
              </a:solidFill>
            </a:endParaRPr>
          </a:p>
        </p:txBody>
      </p:sp>
      <p:pic>
        <p:nvPicPr>
          <p:cNvPr id="223" name="Google Shape;223;p14">
            <a:hlinkClick r:id="rId4"/>
          </p:cNvPr>
          <p:cNvPicPr preferRelativeResize="0"/>
          <p:nvPr>
            <p:ph idx="1" type="body"/>
          </p:nvPr>
        </p:nvPicPr>
        <p:blipFill rotWithShape="1">
          <a:blip r:embed="rId5">
            <a:alphaModFix/>
          </a:blip>
          <a:srcRect b="0" l="0" r="0" t="0"/>
          <a:stretch/>
        </p:blipFill>
        <p:spPr>
          <a:xfrm>
            <a:off x="1648367" y="296258"/>
            <a:ext cx="8450373" cy="5803130"/>
          </a:xfrm>
          <a:prstGeom prst="rect">
            <a:avLst/>
          </a:prstGeom>
          <a:noFill/>
          <a:ln>
            <a:noFill/>
          </a:ln>
        </p:spPr>
      </p:pic>
      <p:sp>
        <p:nvSpPr>
          <p:cNvPr id="224" name="Google Shape;224;p14"/>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5"/>
          <p:cNvSpPr txBox="1"/>
          <p:nvPr>
            <p:ph type="title"/>
          </p:nvPr>
        </p:nvSpPr>
        <p:spPr>
          <a:xfrm>
            <a:off x="771525" y="771525"/>
            <a:ext cx="9601200" cy="7334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Satira/Parodia</a:t>
            </a:r>
            <a:endParaRPr/>
          </a:p>
        </p:txBody>
      </p:sp>
      <p:sp>
        <p:nvSpPr>
          <p:cNvPr id="231" name="Google Shape;231;p15"/>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pic>
        <p:nvPicPr>
          <p:cNvPr id="232" name="Google Shape;232;p15"/>
          <p:cNvPicPr preferRelativeResize="0"/>
          <p:nvPr/>
        </p:nvPicPr>
        <p:blipFill rotWithShape="1">
          <a:blip r:embed="rId3">
            <a:alphaModFix/>
          </a:blip>
          <a:srcRect b="0" l="0" r="0" t="0"/>
          <a:stretch/>
        </p:blipFill>
        <p:spPr>
          <a:xfrm>
            <a:off x="342400" y="1739488"/>
            <a:ext cx="3660692" cy="2434786"/>
          </a:xfrm>
          <a:prstGeom prst="rect">
            <a:avLst/>
          </a:prstGeom>
          <a:noFill/>
          <a:ln>
            <a:noFill/>
          </a:ln>
        </p:spPr>
      </p:pic>
      <p:pic>
        <p:nvPicPr>
          <p:cNvPr id="233" name="Google Shape;233;p15"/>
          <p:cNvPicPr preferRelativeResize="0"/>
          <p:nvPr/>
        </p:nvPicPr>
        <p:blipFill rotWithShape="1">
          <a:blip r:embed="rId4">
            <a:alphaModFix/>
          </a:blip>
          <a:srcRect b="0" l="0" r="0" t="0"/>
          <a:stretch/>
        </p:blipFill>
        <p:spPr>
          <a:xfrm>
            <a:off x="4146960" y="450477"/>
            <a:ext cx="5055345" cy="337022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234" name="Google Shape;234;p15"/>
          <p:cNvPicPr preferRelativeResize="0"/>
          <p:nvPr/>
        </p:nvPicPr>
        <p:blipFill rotWithShape="1">
          <a:blip r:embed="rId5">
            <a:alphaModFix/>
          </a:blip>
          <a:srcRect b="0" l="0" r="0" t="0"/>
          <a:stretch/>
        </p:blipFill>
        <p:spPr>
          <a:xfrm>
            <a:off x="543971" y="4693151"/>
            <a:ext cx="3257550" cy="942975"/>
          </a:xfrm>
          <a:prstGeom prst="rect">
            <a:avLst/>
          </a:prstGeom>
          <a:noFill/>
          <a:ln>
            <a:noFill/>
          </a:ln>
        </p:spPr>
      </p:pic>
      <p:pic>
        <p:nvPicPr>
          <p:cNvPr id="235" name="Google Shape;235;p15"/>
          <p:cNvPicPr preferRelativeResize="0"/>
          <p:nvPr/>
        </p:nvPicPr>
        <p:blipFill rotWithShape="1">
          <a:blip r:embed="rId6">
            <a:alphaModFix/>
          </a:blip>
          <a:srcRect b="0" l="0" r="0" t="0"/>
          <a:stretch/>
        </p:blipFill>
        <p:spPr>
          <a:xfrm>
            <a:off x="8073167" y="4238934"/>
            <a:ext cx="2876550" cy="2174137"/>
          </a:xfrm>
          <a:prstGeom prst="rect">
            <a:avLst/>
          </a:prstGeom>
          <a:noFill/>
          <a:ln>
            <a:noFill/>
          </a:ln>
        </p:spPr>
      </p:pic>
      <p:sp>
        <p:nvSpPr>
          <p:cNvPr id="236" name="Google Shape;236;p15"/>
          <p:cNvSpPr txBox="1"/>
          <p:nvPr/>
        </p:nvSpPr>
        <p:spPr>
          <a:xfrm>
            <a:off x="4356885" y="4174274"/>
            <a:ext cx="3951605"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2"/>
                </a:solidFill>
                <a:latin typeface="Calibri"/>
                <a:ea typeface="Calibri"/>
                <a:cs typeface="Calibri"/>
                <a:sym typeface="Calibri"/>
              </a:rPr>
              <a:t>No intention to cause harm …but has the potential to fool!</a:t>
            </a:r>
            <a:endParaRPr b="0" i="0" sz="3200" u="none" cap="none" strike="noStrike">
              <a:solidFill>
                <a:schemeClr val="dk2"/>
              </a:solidFill>
              <a:latin typeface="Calibri"/>
              <a:ea typeface="Calibri"/>
              <a:cs typeface="Calibri"/>
              <a:sym typeface="Calibri"/>
            </a:endParaRPr>
          </a:p>
        </p:txBody>
      </p:sp>
      <p:pic>
        <p:nvPicPr>
          <p:cNvPr id="237" name="Google Shape;237;p15"/>
          <p:cNvPicPr preferRelativeResize="0"/>
          <p:nvPr/>
        </p:nvPicPr>
        <p:blipFill rotWithShape="1">
          <a:blip r:embed="rId7">
            <a:alphaModFix/>
          </a:blip>
          <a:srcRect b="0" l="0" r="0" t="0"/>
          <a:stretch/>
        </p:blipFill>
        <p:spPr>
          <a:xfrm>
            <a:off x="9269409" y="981572"/>
            <a:ext cx="2569110" cy="33625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6"/>
          <p:cNvPicPr preferRelativeResize="0"/>
          <p:nvPr/>
        </p:nvPicPr>
        <p:blipFill rotWithShape="1">
          <a:blip r:embed="rId3">
            <a:alphaModFix/>
          </a:blip>
          <a:srcRect b="0" l="0" r="0" t="0"/>
          <a:stretch/>
        </p:blipFill>
        <p:spPr>
          <a:xfrm>
            <a:off x="0" y="-6225"/>
            <a:ext cx="12192000" cy="8838314"/>
          </a:xfrm>
          <a:prstGeom prst="rect">
            <a:avLst/>
          </a:prstGeom>
          <a:noFill/>
          <a:ln>
            <a:noFill/>
          </a:ln>
        </p:spPr>
      </p:pic>
      <p:sp>
        <p:nvSpPr>
          <p:cNvPr id="244" name="Google Shape;244;p16"/>
          <p:cNvSpPr txBox="1"/>
          <p:nvPr>
            <p:ph type="title"/>
          </p:nvPr>
        </p:nvSpPr>
        <p:spPr>
          <a:xfrm>
            <a:off x="616688" y="2313855"/>
            <a:ext cx="11164185" cy="427509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solidFill>
                  <a:schemeClr val="lt1"/>
                </a:solidFill>
              </a:rPr>
              <a:t>¿Cuales son las intenciones y Motivaciones detrás de la </a:t>
            </a:r>
            <a:r>
              <a:rPr lang="en-GB">
                <a:solidFill>
                  <a:schemeClr val="lt1"/>
                </a:solidFill>
              </a:rPr>
              <a:t>información</a:t>
            </a:r>
            <a:r>
              <a:rPr lang="en-GB">
                <a:solidFill>
                  <a:schemeClr val="lt1"/>
                </a:solidFill>
              </a:rPr>
              <a:t> </a:t>
            </a:r>
            <a:r>
              <a:rPr lang="en-GB">
                <a:solidFill>
                  <a:schemeClr val="lt1"/>
                </a:solidFill>
              </a:rPr>
              <a:t>errónea</a:t>
            </a:r>
            <a:r>
              <a:rPr lang="en-GB">
                <a:solidFill>
                  <a:schemeClr val="lt1"/>
                </a:solidFill>
              </a:rPr>
              <a:t> o </a:t>
            </a:r>
            <a:r>
              <a:rPr lang="en-GB">
                <a:solidFill>
                  <a:schemeClr val="lt1"/>
                </a:solidFill>
              </a:rPr>
              <a:t>dañina</a:t>
            </a:r>
            <a:r>
              <a:rPr lang="en-GB">
                <a:solidFill>
                  <a:schemeClr val="lt1"/>
                </a:solidFill>
              </a:rPr>
              <a:t>?</a:t>
            </a:r>
            <a:br>
              <a:rPr lang="en-GB"/>
            </a:br>
            <a:br>
              <a:rPr lang="en-GB"/>
            </a:br>
            <a:endParaRPr/>
          </a:p>
          <a:p>
            <a:pPr indent="0" lvl="0" marL="0" rtl="0" algn="l">
              <a:lnSpc>
                <a:spcPct val="90000"/>
              </a:lnSpc>
              <a:spcBef>
                <a:spcPts val="0"/>
              </a:spcBef>
              <a:spcAft>
                <a:spcPts val="0"/>
              </a:spcAft>
              <a:buSzPts val="1400"/>
              <a:buNone/>
            </a:pPr>
            <a:br>
              <a:rPr lang="en-GB"/>
            </a:br>
            <a:br>
              <a:rPr lang="en-GB"/>
            </a:br>
            <a:r>
              <a:rPr i="1" lang="en-GB" u="sng">
                <a:solidFill>
                  <a:schemeClr val="lt1"/>
                </a:solidFill>
              </a:rPr>
              <a:t>¿Por qué se crea?</a:t>
            </a:r>
            <a:endParaRPr>
              <a:solidFill>
                <a:schemeClr val="lt1"/>
              </a:solidFill>
            </a:endParaRPr>
          </a:p>
        </p:txBody>
      </p:sp>
      <p:sp>
        <p:nvSpPr>
          <p:cNvPr id="245" name="Google Shape;245;p16"/>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10fcca12f0b_1_0"/>
          <p:cNvSpPr txBox="1"/>
          <p:nvPr>
            <p:ph type="title"/>
          </p:nvPr>
        </p:nvSpPr>
        <p:spPr>
          <a:xfrm>
            <a:off x="783019" y="453233"/>
            <a:ext cx="11409000" cy="755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7036"/>
              <a:buNone/>
            </a:pPr>
            <a:r>
              <a:rPr lang="en-GB"/>
              <a:t>Las intenciones y motivaciones detrás de la información </a:t>
            </a:r>
            <a:r>
              <a:rPr lang="en-GB"/>
              <a:t>dañina</a:t>
            </a:r>
            <a:endParaRPr/>
          </a:p>
        </p:txBody>
      </p:sp>
      <p:sp>
        <p:nvSpPr>
          <p:cNvPr id="252" name="Google Shape;252;g10fcca12f0b_1_0"/>
          <p:cNvSpPr txBox="1"/>
          <p:nvPr>
            <p:ph idx="1" type="body"/>
          </p:nvPr>
        </p:nvSpPr>
        <p:spPr>
          <a:xfrm>
            <a:off x="783019" y="1508752"/>
            <a:ext cx="6109500" cy="38655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6F6F6F"/>
              </a:buClr>
              <a:buSzPts val="2200"/>
              <a:buFont typeface="Calibri"/>
              <a:buChar char="•"/>
            </a:pPr>
            <a:r>
              <a:rPr lang="en-GB"/>
              <a:t>Propaganda</a:t>
            </a:r>
            <a:endParaRPr/>
          </a:p>
          <a:p>
            <a:pPr indent="-228600" lvl="0" marL="228600" rtl="0" algn="l">
              <a:lnSpc>
                <a:spcPct val="90000"/>
              </a:lnSpc>
              <a:spcBef>
                <a:spcPts val="1000"/>
              </a:spcBef>
              <a:spcAft>
                <a:spcPts val="0"/>
              </a:spcAft>
              <a:buClr>
                <a:srgbClr val="6F6F6F"/>
              </a:buClr>
              <a:buSzPts val="2200"/>
              <a:buFont typeface="Calibri"/>
              <a:buChar char="•"/>
            </a:pPr>
            <a:r>
              <a:rPr lang="en-GB"/>
              <a:t>Desacreditar</a:t>
            </a:r>
            <a:endParaRPr/>
          </a:p>
          <a:p>
            <a:pPr indent="-228600" lvl="0" marL="228600" rtl="0" algn="l">
              <a:lnSpc>
                <a:spcPct val="90000"/>
              </a:lnSpc>
              <a:spcBef>
                <a:spcPts val="1000"/>
              </a:spcBef>
              <a:spcAft>
                <a:spcPts val="0"/>
              </a:spcAft>
              <a:buClr>
                <a:srgbClr val="6F6F6F"/>
              </a:buClr>
              <a:buSzPts val="2200"/>
              <a:buFont typeface="Calibri"/>
              <a:buChar char="•"/>
            </a:pPr>
            <a:r>
              <a:rPr lang="en-GB"/>
              <a:t>Ganancia económica / monetaria</a:t>
            </a:r>
            <a:endParaRPr/>
          </a:p>
          <a:p>
            <a:pPr indent="-228600" lvl="0" marL="228600" rtl="0" algn="l">
              <a:lnSpc>
                <a:spcPct val="90000"/>
              </a:lnSpc>
              <a:spcBef>
                <a:spcPts val="1000"/>
              </a:spcBef>
              <a:spcAft>
                <a:spcPts val="0"/>
              </a:spcAft>
              <a:buClr>
                <a:srgbClr val="6F6F6F"/>
              </a:buClr>
              <a:buSzPts val="2200"/>
              <a:buFont typeface="Calibri"/>
              <a:buChar char="•"/>
            </a:pPr>
            <a:r>
              <a:rPr lang="en-GB"/>
              <a:t>Política</a:t>
            </a:r>
            <a:endParaRPr/>
          </a:p>
          <a:p>
            <a:pPr indent="-228600" lvl="0" marL="228600" rtl="0" algn="l">
              <a:lnSpc>
                <a:spcPct val="90000"/>
              </a:lnSpc>
              <a:spcBef>
                <a:spcPts val="1000"/>
              </a:spcBef>
              <a:spcAft>
                <a:spcPts val="0"/>
              </a:spcAft>
              <a:buClr>
                <a:srgbClr val="6F6F6F"/>
              </a:buClr>
              <a:buSzPts val="2200"/>
              <a:buFont typeface="Calibri"/>
              <a:buChar char="•"/>
            </a:pPr>
            <a:r>
              <a:rPr lang="en-GB"/>
              <a:t>Fama personal</a:t>
            </a:r>
            <a:endParaRPr/>
          </a:p>
          <a:p>
            <a:pPr indent="-228600" lvl="0" marL="228600" rtl="0" algn="l">
              <a:lnSpc>
                <a:spcPct val="90000"/>
              </a:lnSpc>
              <a:spcBef>
                <a:spcPts val="1000"/>
              </a:spcBef>
              <a:spcAft>
                <a:spcPts val="0"/>
              </a:spcAft>
              <a:buClr>
                <a:srgbClr val="6F6F6F"/>
              </a:buClr>
              <a:buSzPts val="2200"/>
              <a:buFont typeface="Calibri"/>
              <a:buChar char="•"/>
            </a:pPr>
            <a:r>
              <a:rPr lang="en-GB"/>
              <a:t>Causar daño a las personas (incluida la difamación)</a:t>
            </a:r>
            <a:endParaRPr/>
          </a:p>
          <a:p>
            <a:pPr indent="-228600" lvl="0" marL="228600" rtl="0" algn="l">
              <a:lnSpc>
                <a:spcPct val="90000"/>
              </a:lnSpc>
              <a:spcBef>
                <a:spcPts val="1000"/>
              </a:spcBef>
              <a:spcAft>
                <a:spcPts val="0"/>
              </a:spcAft>
              <a:buClr>
                <a:srgbClr val="6F6F6F"/>
              </a:buClr>
              <a:buSzPts val="2200"/>
              <a:buFont typeface="Calibri"/>
              <a:buChar char="•"/>
            </a:pPr>
            <a:r>
              <a:rPr lang="en-GB"/>
              <a:t>Polarización</a:t>
            </a:r>
            <a:endParaRPr/>
          </a:p>
          <a:p>
            <a:pPr indent="-228600" lvl="0" marL="228600" rtl="0" algn="l">
              <a:lnSpc>
                <a:spcPct val="90000"/>
              </a:lnSpc>
              <a:spcBef>
                <a:spcPts val="1000"/>
              </a:spcBef>
              <a:spcAft>
                <a:spcPts val="0"/>
              </a:spcAft>
              <a:buClr>
                <a:srgbClr val="6F6F6F"/>
              </a:buClr>
              <a:buSzPts val="2200"/>
              <a:buFont typeface="Calibri"/>
              <a:buChar char="•"/>
            </a:pPr>
            <a:r>
              <a:rPr lang="en-GB"/>
              <a:t>diversión/comedia</a:t>
            </a:r>
            <a:endParaRPr/>
          </a:p>
          <a:p>
            <a:pPr indent="-228600" lvl="0" marL="228600" rtl="0" algn="l">
              <a:lnSpc>
                <a:spcPct val="90000"/>
              </a:lnSpc>
              <a:spcBef>
                <a:spcPts val="1000"/>
              </a:spcBef>
              <a:spcAft>
                <a:spcPts val="0"/>
              </a:spcAft>
              <a:buClr>
                <a:srgbClr val="6F6F6F"/>
              </a:buClr>
              <a:buSzPts val="2200"/>
              <a:buFont typeface="Calibri"/>
              <a:buChar char="•"/>
            </a:pPr>
            <a:r>
              <a:rPr lang="en-GB"/>
              <a:t>¡Porque puedo!</a:t>
            </a:r>
            <a:endParaRPr/>
          </a:p>
        </p:txBody>
      </p:sp>
      <p:sp>
        <p:nvSpPr>
          <p:cNvPr id="253" name="Google Shape;253;g10fcca12f0b_1_0"/>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254" name="Google Shape;254;g10fcca12f0b_1_0"/>
          <p:cNvPicPr preferRelativeResize="0"/>
          <p:nvPr/>
        </p:nvPicPr>
        <p:blipFill rotWithShape="1">
          <a:blip r:embed="rId3">
            <a:alphaModFix/>
          </a:blip>
          <a:srcRect b="0" l="0" r="0" t="0"/>
          <a:stretch/>
        </p:blipFill>
        <p:spPr>
          <a:xfrm>
            <a:off x="7205007" y="1848849"/>
            <a:ext cx="4664121" cy="2940424"/>
          </a:xfrm>
          <a:prstGeom prst="rect">
            <a:avLst/>
          </a:prstGeom>
          <a:noFill/>
          <a:ln>
            <a:noFill/>
          </a:ln>
        </p:spPr>
      </p:pic>
      <p:sp>
        <p:nvSpPr>
          <p:cNvPr id="255" name="Google Shape;255;g10fcca12f0b_1_0"/>
          <p:cNvSpPr txBox="1"/>
          <p:nvPr/>
        </p:nvSpPr>
        <p:spPr>
          <a:xfrm>
            <a:off x="3295885" y="4627679"/>
            <a:ext cx="6615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888552"/>
                </a:solidFill>
                <a:latin typeface="Calibri"/>
                <a:ea typeface="Calibri"/>
                <a:cs typeface="Calibri"/>
                <a:sym typeface="Calibri"/>
              </a:rPr>
              <a:t>La intención es como el sesgo, ¡pero más calculado!</a:t>
            </a:r>
            <a:endParaRPr b="0" i="0" sz="1400" u="none" cap="none" strike="noStrike">
              <a:solidFill>
                <a:srgbClr val="000000"/>
              </a:solidFill>
              <a:latin typeface="Arial"/>
              <a:ea typeface="Arial"/>
              <a:cs typeface="Arial"/>
              <a:sym typeface="Arial"/>
            </a:endParaRPr>
          </a:p>
        </p:txBody>
      </p:sp>
      <p:sp>
        <p:nvSpPr>
          <p:cNvPr id="256" name="Google Shape;256;g10fcca12f0b_1_0"/>
          <p:cNvSpPr/>
          <p:nvPr/>
        </p:nvSpPr>
        <p:spPr>
          <a:xfrm>
            <a:off x="5100438" y="5089344"/>
            <a:ext cx="6501000" cy="893100"/>
          </a:xfrm>
          <a:prstGeom prst="rect">
            <a:avLst/>
          </a:prstGeom>
          <a:solidFill>
            <a:schemeClr val="accent2"/>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Calibri"/>
                <a:ea typeface="Calibri"/>
                <a:cs typeface="Calibri"/>
                <a:sym typeface="Calibri"/>
              </a:rPr>
              <a:t>¡Fundamentalmente se trata de influencia!</a:t>
            </a:r>
            <a:endParaRPr b="1" i="0" sz="3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1000"/>
                                        <p:tgtEl>
                                          <p:spTgt spid="2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g10fcca12f0b_1_10"/>
          <p:cNvPicPr preferRelativeResize="0"/>
          <p:nvPr/>
        </p:nvPicPr>
        <p:blipFill rotWithShape="1">
          <a:blip r:embed="rId3">
            <a:alphaModFix/>
          </a:blip>
          <a:srcRect b="0" l="0" r="0" t="0"/>
          <a:stretch/>
        </p:blipFill>
        <p:spPr>
          <a:xfrm>
            <a:off x="-76100" y="-362428"/>
            <a:ext cx="12853953" cy="7220428"/>
          </a:xfrm>
          <a:prstGeom prst="rect">
            <a:avLst/>
          </a:prstGeom>
          <a:gradFill>
            <a:gsLst>
              <a:gs pos="0">
                <a:srgbClr val="F6F9FC"/>
              </a:gs>
              <a:gs pos="74000">
                <a:srgbClr val="B3D1EC"/>
              </a:gs>
              <a:gs pos="83000">
                <a:srgbClr val="B3D1EC"/>
              </a:gs>
              <a:gs pos="100000">
                <a:srgbClr val="CCE0F2"/>
              </a:gs>
            </a:gsLst>
            <a:lin ang="5400012" scaled="0"/>
          </a:gradFill>
          <a:ln>
            <a:noFill/>
          </a:ln>
        </p:spPr>
      </p:pic>
      <p:sp>
        <p:nvSpPr>
          <p:cNvPr id="263" name="Google Shape;263;g10fcca12f0b_1_10"/>
          <p:cNvSpPr txBox="1"/>
          <p:nvPr>
            <p:ph type="title"/>
          </p:nvPr>
        </p:nvSpPr>
        <p:spPr>
          <a:xfrm>
            <a:off x="916197" y="524124"/>
            <a:ext cx="9601200" cy="1485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3333"/>
              <a:buNone/>
            </a:pPr>
            <a:r>
              <a:rPr lang="en-GB"/>
              <a:t>Cómo se propaga la información </a:t>
            </a:r>
            <a:r>
              <a:rPr lang="en-GB"/>
              <a:t>dañina</a:t>
            </a:r>
            <a:r>
              <a:rPr lang="en-GB"/>
              <a:t> on line:</a:t>
            </a:r>
            <a:br>
              <a:rPr lang="en-GB"/>
            </a:br>
            <a:endParaRPr/>
          </a:p>
        </p:txBody>
      </p:sp>
      <p:sp>
        <p:nvSpPr>
          <p:cNvPr id="264" name="Google Shape;264;g10fcca12f0b_1_10"/>
          <p:cNvSpPr txBox="1"/>
          <p:nvPr>
            <p:ph idx="1" type="body"/>
          </p:nvPr>
        </p:nvSpPr>
        <p:spPr>
          <a:xfrm>
            <a:off x="916197" y="1493501"/>
            <a:ext cx="8770200" cy="454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F6F6F"/>
              </a:buClr>
              <a:buSzPts val="4000"/>
              <a:buFont typeface="Calibri"/>
              <a:buNone/>
            </a:pPr>
            <a:r>
              <a:t/>
            </a:r>
            <a:endParaRPr sz="4000"/>
          </a:p>
          <a:p>
            <a:pPr indent="-254000" lvl="0" marL="228600" rtl="0" algn="l">
              <a:lnSpc>
                <a:spcPct val="120000"/>
              </a:lnSpc>
              <a:spcBef>
                <a:spcPts val="1000"/>
              </a:spcBef>
              <a:spcAft>
                <a:spcPts val="0"/>
              </a:spcAft>
              <a:buClr>
                <a:srgbClr val="6F6F6F"/>
              </a:buClr>
              <a:buSzPts val="4000"/>
              <a:buFont typeface="Calibri"/>
              <a:buChar char="•"/>
            </a:pPr>
            <a:r>
              <a:rPr b="1" lang="en-GB" sz="4000"/>
              <a:t>De público al coproductor</a:t>
            </a:r>
            <a:endParaRPr/>
          </a:p>
          <a:p>
            <a:pPr indent="-254000" lvl="0" marL="228600" rtl="0" algn="l">
              <a:lnSpc>
                <a:spcPct val="120000"/>
              </a:lnSpc>
              <a:spcBef>
                <a:spcPts val="1000"/>
              </a:spcBef>
              <a:spcAft>
                <a:spcPts val="0"/>
              </a:spcAft>
              <a:buClr>
                <a:srgbClr val="6F6F6F"/>
              </a:buClr>
              <a:buSzPts val="4000"/>
              <a:buFont typeface="Calibri"/>
              <a:buChar char="•"/>
            </a:pPr>
            <a:r>
              <a:rPr b="1" lang="en-GB" sz="4000"/>
              <a:t>Viralmente</a:t>
            </a:r>
            <a:endParaRPr sz="4000"/>
          </a:p>
          <a:p>
            <a:pPr indent="-254000" lvl="0" marL="228600" rtl="0" algn="l">
              <a:lnSpc>
                <a:spcPct val="120000"/>
              </a:lnSpc>
              <a:spcBef>
                <a:spcPts val="1000"/>
              </a:spcBef>
              <a:spcAft>
                <a:spcPts val="0"/>
              </a:spcAft>
              <a:buClr>
                <a:srgbClr val="6F6F6F"/>
              </a:buClr>
              <a:buSzPts val="4000"/>
              <a:buFont typeface="Calibri"/>
              <a:buChar char="•"/>
            </a:pPr>
            <a:r>
              <a:rPr b="1" lang="en-GB" sz="4000"/>
              <a:t>Alfabetización digital crítica débil</a:t>
            </a:r>
            <a:endParaRPr/>
          </a:p>
          <a:p>
            <a:pPr indent="-254000" lvl="0" marL="228600" rtl="0" algn="l">
              <a:lnSpc>
                <a:spcPct val="120000"/>
              </a:lnSpc>
              <a:spcBef>
                <a:spcPts val="1000"/>
              </a:spcBef>
              <a:spcAft>
                <a:spcPts val="0"/>
              </a:spcAft>
              <a:buClr>
                <a:srgbClr val="6F6F6F"/>
              </a:buClr>
              <a:buSzPts val="4000"/>
              <a:buFont typeface="Calibri"/>
              <a:buChar char="•"/>
            </a:pPr>
            <a:r>
              <a:rPr b="1" lang="en-GB" sz="4000"/>
              <a:t>Exposición selectiva</a:t>
            </a:r>
            <a:endParaRPr sz="4000"/>
          </a:p>
        </p:txBody>
      </p:sp>
      <p:sp>
        <p:nvSpPr>
          <p:cNvPr id="265" name="Google Shape;265;g10fcca12f0b_1_10"/>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10fcca12f0b_1_18"/>
          <p:cNvSpPr txBox="1"/>
          <p:nvPr>
            <p:ph type="title"/>
          </p:nvPr>
        </p:nvSpPr>
        <p:spPr>
          <a:xfrm>
            <a:off x="1371600" y="661251"/>
            <a:ext cx="10497600" cy="856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33333"/>
              <a:buNone/>
            </a:pPr>
            <a:r>
              <a:rPr lang="en-GB"/>
              <a:t>Los emisores de la información </a:t>
            </a:r>
            <a:r>
              <a:rPr lang="en-GB"/>
              <a:t>dañina</a:t>
            </a:r>
            <a:r>
              <a:rPr lang="en-GB"/>
              <a:t> en internet</a:t>
            </a:r>
            <a:endParaRPr/>
          </a:p>
        </p:txBody>
      </p:sp>
      <p:sp>
        <p:nvSpPr>
          <p:cNvPr id="272" name="Google Shape;272;g10fcca12f0b_1_18"/>
          <p:cNvSpPr txBox="1"/>
          <p:nvPr>
            <p:ph idx="1" type="body"/>
          </p:nvPr>
        </p:nvSpPr>
        <p:spPr>
          <a:xfrm>
            <a:off x="2194394" y="3446494"/>
            <a:ext cx="8870400" cy="995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6F6F6F"/>
              </a:buClr>
              <a:buSzPts val="1900"/>
              <a:buFont typeface="Calibri"/>
              <a:buNone/>
            </a:pPr>
            <a:r>
              <a:rPr lang="en-GB" sz="1900"/>
              <a:t>robots</a:t>
            </a:r>
            <a:endParaRPr/>
          </a:p>
        </p:txBody>
      </p:sp>
      <p:sp>
        <p:nvSpPr>
          <p:cNvPr id="273" name="Google Shape;273;g10fcca12f0b_1_18"/>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274" name="Google Shape;274;g10fcca12f0b_1_18"/>
          <p:cNvPicPr preferRelativeResize="0"/>
          <p:nvPr/>
        </p:nvPicPr>
        <p:blipFill rotWithShape="1">
          <a:blip r:embed="rId3">
            <a:alphaModFix/>
          </a:blip>
          <a:srcRect b="0" l="0" r="0" t="0"/>
          <a:stretch/>
        </p:blipFill>
        <p:spPr>
          <a:xfrm>
            <a:off x="807981" y="3024659"/>
            <a:ext cx="1322648" cy="1322648"/>
          </a:xfrm>
          <a:prstGeom prst="rect">
            <a:avLst/>
          </a:prstGeom>
          <a:noFill/>
          <a:ln>
            <a:noFill/>
          </a:ln>
        </p:spPr>
      </p:pic>
      <p:pic>
        <p:nvPicPr>
          <p:cNvPr id="275" name="Google Shape;275;g10fcca12f0b_1_18"/>
          <p:cNvPicPr preferRelativeResize="0"/>
          <p:nvPr/>
        </p:nvPicPr>
        <p:blipFill rotWithShape="1">
          <a:blip r:embed="rId4">
            <a:alphaModFix/>
          </a:blip>
          <a:srcRect b="0" l="0" r="0" t="0"/>
          <a:stretch/>
        </p:blipFill>
        <p:spPr>
          <a:xfrm>
            <a:off x="807981" y="1637420"/>
            <a:ext cx="1252928" cy="1252928"/>
          </a:xfrm>
          <a:prstGeom prst="rect">
            <a:avLst/>
          </a:prstGeom>
          <a:noFill/>
          <a:ln>
            <a:noFill/>
          </a:ln>
        </p:spPr>
      </p:pic>
      <p:pic>
        <p:nvPicPr>
          <p:cNvPr id="276" name="Google Shape;276;g10fcca12f0b_1_18"/>
          <p:cNvPicPr preferRelativeResize="0"/>
          <p:nvPr/>
        </p:nvPicPr>
        <p:blipFill rotWithShape="1">
          <a:blip r:embed="rId5">
            <a:alphaModFix/>
          </a:blip>
          <a:srcRect b="0" l="0" r="0" t="0"/>
          <a:stretch/>
        </p:blipFill>
        <p:spPr>
          <a:xfrm>
            <a:off x="856718" y="4563406"/>
            <a:ext cx="1127235" cy="1340644"/>
          </a:xfrm>
          <a:prstGeom prst="rect">
            <a:avLst/>
          </a:prstGeom>
          <a:noFill/>
          <a:ln>
            <a:noFill/>
          </a:ln>
        </p:spPr>
      </p:pic>
      <p:sp>
        <p:nvSpPr>
          <p:cNvPr id="277" name="Google Shape;277;g10fcca12f0b_1_18"/>
          <p:cNvSpPr txBox="1"/>
          <p:nvPr/>
        </p:nvSpPr>
        <p:spPr>
          <a:xfrm>
            <a:off x="2194394" y="4966203"/>
            <a:ext cx="8762400" cy="16389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654EA3"/>
              </a:buClr>
              <a:buSzPts val="1900"/>
              <a:buFont typeface="Libre Franklin"/>
              <a:buNone/>
            </a:pPr>
            <a:r>
              <a:rPr b="0" i="0" lang="en-GB" sz="1900" u="none" cap="none" strike="noStrike">
                <a:solidFill>
                  <a:srgbClr val="654EA3"/>
                </a:solidFill>
                <a:latin typeface="Calibri"/>
                <a:ea typeface="Calibri"/>
                <a:cs typeface="Calibri"/>
                <a:sym typeface="Calibri"/>
              </a:rPr>
              <a:t>¡Humanos!</a:t>
            </a:r>
            <a:endParaRPr b="0" i="0" sz="1400" u="none" cap="none" strike="noStrike">
              <a:solidFill>
                <a:srgbClr val="000000"/>
              </a:solidFill>
              <a:latin typeface="Arial"/>
              <a:ea typeface="Arial"/>
              <a:cs typeface="Arial"/>
              <a:sym typeface="Arial"/>
            </a:endParaRPr>
          </a:p>
        </p:txBody>
      </p:sp>
      <p:sp>
        <p:nvSpPr>
          <p:cNvPr id="278" name="Google Shape;278;g10fcca12f0b_1_18"/>
          <p:cNvSpPr txBox="1"/>
          <p:nvPr/>
        </p:nvSpPr>
        <p:spPr>
          <a:xfrm>
            <a:off x="2130629" y="1953318"/>
            <a:ext cx="9050700" cy="1057500"/>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rgbClr val="654EA3"/>
              </a:buClr>
              <a:buSzPts val="2000"/>
              <a:buFont typeface="Libre Franklin"/>
              <a:buNone/>
            </a:pPr>
            <a:r>
              <a:rPr b="0" i="0" lang="en-GB" sz="2000" u="none" cap="none" strike="noStrike">
                <a:solidFill>
                  <a:srgbClr val="654EA3"/>
                </a:solidFill>
                <a:latin typeface="Calibri"/>
                <a:ea typeface="Calibri"/>
                <a:cs typeface="Calibri"/>
                <a:sym typeface="Calibri"/>
              </a:rPr>
              <a:t>trolls</a:t>
            </a:r>
            <a:endParaRPr b="0" i="0" sz="1400" u="none" cap="none" strike="noStrike">
              <a:solidFill>
                <a:srgbClr val="000000"/>
              </a:solidFill>
              <a:latin typeface="Arial"/>
              <a:ea typeface="Arial"/>
              <a:cs typeface="Arial"/>
              <a:sym typeface="Arial"/>
            </a:endParaRPr>
          </a:p>
        </p:txBody>
      </p:sp>
      <p:sp>
        <p:nvSpPr>
          <p:cNvPr id="279" name="Google Shape;279;g10fcca12f0b_1_18"/>
          <p:cNvSpPr txBox="1"/>
          <p:nvPr/>
        </p:nvSpPr>
        <p:spPr>
          <a:xfrm>
            <a:off x="6944114" y="5684618"/>
            <a:ext cx="4447800" cy="1445100"/>
          </a:xfrm>
          <a:prstGeom prst="rect">
            <a:avLst/>
          </a:prstGeom>
          <a:noFill/>
          <a:ln>
            <a:noFill/>
          </a:ln>
        </p:spPr>
        <p:txBody>
          <a:bodyPr anchorCtr="0" anchor="t" bIns="45700" lIns="91425" spcFirstLastPara="1" rIns="91425" wrap="square" tIns="45700">
            <a:normAutofit/>
          </a:bodyPr>
          <a:lstStyle/>
          <a:p>
            <a:pPr indent="0" lvl="0" marL="0" marR="0" rtl="0" algn="l">
              <a:lnSpc>
                <a:spcPct val="94000"/>
              </a:lnSpc>
              <a:spcBef>
                <a:spcPts val="0"/>
              </a:spcBef>
              <a:spcAft>
                <a:spcPts val="0"/>
              </a:spcAft>
              <a:buClr>
                <a:schemeClr val="dk2"/>
              </a:buClr>
              <a:buSzPts val="2000"/>
              <a:buFont typeface="Libre Franklin"/>
              <a:buNone/>
            </a:pPr>
            <a:r>
              <a:t/>
            </a:r>
            <a:endParaRPr b="0" i="0" sz="2000" u="none" cap="none" strike="noStrike">
              <a:solidFill>
                <a:srgbClr val="654EA3"/>
              </a:solidFill>
              <a:latin typeface="Calibri"/>
              <a:ea typeface="Calibri"/>
              <a:cs typeface="Calibri"/>
              <a:sym typeface="Calibri"/>
            </a:endParaRPr>
          </a:p>
        </p:txBody>
      </p:sp>
      <p:grpSp>
        <p:nvGrpSpPr>
          <p:cNvPr id="280" name="Google Shape;280;g10fcca12f0b_1_18"/>
          <p:cNvGrpSpPr/>
          <p:nvPr/>
        </p:nvGrpSpPr>
        <p:grpSpPr>
          <a:xfrm>
            <a:off x="3634372" y="1517752"/>
            <a:ext cx="9601200" cy="4831011"/>
            <a:chOff x="3312254" y="1576115"/>
            <a:chExt cx="9601200" cy="4831011"/>
          </a:xfrm>
        </p:grpSpPr>
        <p:sp>
          <p:nvSpPr>
            <p:cNvPr id="281" name="Google Shape;281;g10fcca12f0b_1_18"/>
            <p:cNvSpPr txBox="1"/>
            <p:nvPr/>
          </p:nvSpPr>
          <p:spPr>
            <a:xfrm>
              <a:off x="3312254" y="1576115"/>
              <a:ext cx="9601200" cy="728400"/>
            </a:xfrm>
            <a:prstGeom prst="rect">
              <a:avLst/>
            </a:prstGeom>
            <a:noFill/>
            <a:ln>
              <a:noFill/>
            </a:ln>
          </p:spPr>
          <p:txBody>
            <a:bodyPr anchorCtr="0" anchor="t" bIns="45700" lIns="91425" spcFirstLastPara="1" rIns="91425" wrap="square" tIns="45700">
              <a:normAutofit/>
            </a:bodyPr>
            <a:lstStyle/>
            <a:p>
              <a:pPr indent="0" lvl="0" marL="0" marR="0" rtl="0" algn="l">
                <a:lnSpc>
                  <a:spcPct val="89000"/>
                </a:lnSpc>
                <a:spcBef>
                  <a:spcPts val="0"/>
                </a:spcBef>
                <a:spcAft>
                  <a:spcPts val="0"/>
                </a:spcAft>
                <a:buClr>
                  <a:schemeClr val="dk2"/>
                </a:buClr>
                <a:buSzPts val="2400"/>
                <a:buFont typeface="Calibri"/>
                <a:buNone/>
              </a:pPr>
              <a:r>
                <a:rPr b="0" i="0" lang="en-GB" sz="2400" u="none" cap="none" strike="noStrike">
                  <a:solidFill>
                    <a:schemeClr val="dk2"/>
                  </a:solidFill>
                  <a:latin typeface="Calibri"/>
                  <a:ea typeface="Calibri"/>
                  <a:cs typeface="Calibri"/>
                  <a:sym typeface="Calibri"/>
                </a:rPr>
                <a:t>Algunas otras técnicas utilizadas…</a:t>
              </a:r>
              <a:endParaRPr b="0" i="0" sz="2400" u="none" cap="none" strike="noStrike">
                <a:solidFill>
                  <a:schemeClr val="dk2"/>
                </a:solidFill>
                <a:latin typeface="Calibri"/>
                <a:ea typeface="Calibri"/>
                <a:cs typeface="Calibri"/>
                <a:sym typeface="Calibri"/>
              </a:endParaRPr>
            </a:p>
          </p:txBody>
        </p:sp>
        <p:pic>
          <p:nvPicPr>
            <p:cNvPr id="282" name="Google Shape;282;g10fcca12f0b_1_18"/>
            <p:cNvPicPr preferRelativeResize="0"/>
            <p:nvPr/>
          </p:nvPicPr>
          <p:blipFill rotWithShape="1">
            <a:blip r:embed="rId6">
              <a:alphaModFix/>
            </a:blip>
            <a:srcRect b="0" l="0" r="0" t="0"/>
            <a:stretch/>
          </p:blipFill>
          <p:spPr>
            <a:xfrm>
              <a:off x="3381974" y="1871310"/>
              <a:ext cx="8120575" cy="453581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Cómo</a:t>
            </a:r>
            <a:r>
              <a:rPr lang="en-GB"/>
              <a:t>:</a:t>
            </a:r>
            <a:endParaRPr/>
          </a:p>
        </p:txBody>
      </p:sp>
      <p:sp>
        <p:nvSpPr>
          <p:cNvPr id="123" name="Google Shape;123;p2"/>
          <p:cNvSpPr txBox="1"/>
          <p:nvPr>
            <p:ph idx="1" type="body"/>
          </p:nvPr>
        </p:nvSpPr>
        <p:spPr>
          <a:xfrm>
            <a:off x="838200" y="1390200"/>
            <a:ext cx="10515600" cy="45417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F6F6F"/>
              </a:buClr>
              <a:buSzPts val="2400"/>
              <a:buFont typeface="Calibri"/>
              <a:buChar char="•"/>
            </a:pPr>
            <a:r>
              <a:rPr lang="en-GB" sz="2400">
                <a:solidFill>
                  <a:srgbClr val="6F6F6F"/>
                </a:solidFill>
                <a:latin typeface="Arial"/>
                <a:ea typeface="Arial"/>
                <a:cs typeface="Arial"/>
                <a:sym typeface="Arial"/>
              </a:rPr>
              <a:t>reconocer diferentes tipos de información errónea y </a:t>
            </a:r>
            <a:r>
              <a:rPr lang="en-GB" sz="2400">
                <a:latin typeface="Arial"/>
                <a:ea typeface="Arial"/>
                <a:cs typeface="Arial"/>
                <a:sym typeface="Arial"/>
              </a:rPr>
              <a:t>dañina</a:t>
            </a:r>
            <a:endParaRPr sz="2400"/>
          </a:p>
          <a:p>
            <a:pPr indent="-457200" lvl="0" marL="457200" rtl="0" algn="l">
              <a:lnSpc>
                <a:spcPct val="90000"/>
              </a:lnSpc>
              <a:spcBef>
                <a:spcPts val="1000"/>
              </a:spcBef>
              <a:spcAft>
                <a:spcPts val="0"/>
              </a:spcAft>
              <a:buClr>
                <a:srgbClr val="6F6F6F"/>
              </a:buClr>
              <a:buSzPts val="2400"/>
              <a:buFont typeface="Calibri"/>
              <a:buChar char="•"/>
            </a:pPr>
            <a:r>
              <a:rPr lang="en-GB" sz="2400">
                <a:solidFill>
                  <a:srgbClr val="6F6F6F"/>
                </a:solidFill>
                <a:latin typeface="Arial"/>
                <a:ea typeface="Arial"/>
                <a:cs typeface="Arial"/>
                <a:sym typeface="Arial"/>
              </a:rPr>
              <a:t>reconocer y diferenciar las intenciones detrás de su propósito</a:t>
            </a:r>
            <a:endParaRPr sz="2400"/>
          </a:p>
          <a:p>
            <a:pPr indent="-457200" lvl="0" marL="457200" rtl="0" algn="l">
              <a:lnSpc>
                <a:spcPct val="90000"/>
              </a:lnSpc>
              <a:spcBef>
                <a:spcPts val="1000"/>
              </a:spcBef>
              <a:spcAft>
                <a:spcPts val="0"/>
              </a:spcAft>
              <a:buClr>
                <a:srgbClr val="6F6F6F"/>
              </a:buClr>
              <a:buSzPts val="2400"/>
              <a:buFont typeface="Calibri"/>
              <a:buChar char="•"/>
            </a:pPr>
            <a:r>
              <a:rPr lang="en-GB" sz="2400">
                <a:solidFill>
                  <a:srgbClr val="6F6F6F"/>
                </a:solidFill>
                <a:latin typeface="Arial"/>
                <a:ea typeface="Arial"/>
                <a:cs typeface="Arial"/>
                <a:sym typeface="Arial"/>
              </a:rPr>
              <a:t>planificar e implementar tareas prácticas orientadas al alumno  y para enseñar a los padres/abuelos com ser críticos en el uso de medios digitales.</a:t>
            </a:r>
            <a:endParaRPr sz="2400"/>
          </a:p>
          <a:p>
            <a:pPr indent="-457200" lvl="0" marL="457200" rtl="0" algn="l">
              <a:lnSpc>
                <a:spcPct val="90000"/>
              </a:lnSpc>
              <a:spcBef>
                <a:spcPts val="1000"/>
              </a:spcBef>
              <a:spcAft>
                <a:spcPts val="0"/>
              </a:spcAft>
              <a:buClr>
                <a:srgbClr val="6F6F6F"/>
              </a:buClr>
              <a:buSzPts val="2400"/>
              <a:buFont typeface="Calibri"/>
              <a:buChar char="•"/>
            </a:pPr>
            <a:r>
              <a:rPr lang="en-GB" sz="2400">
                <a:solidFill>
                  <a:srgbClr val="6F6F6F"/>
                </a:solidFill>
                <a:latin typeface="Arial"/>
                <a:ea typeface="Arial"/>
                <a:cs typeface="Arial"/>
                <a:sym typeface="Arial"/>
              </a:rPr>
              <a:t>facilitar el debate con padres y abuelos haciéndoles partícipes de la importancia de trabajar juntos para minimizar la alfabetización de competencias digitales de los niños bajo su cargo;</a:t>
            </a:r>
            <a:endParaRPr sz="2400"/>
          </a:p>
          <a:p>
            <a:pPr indent="-457200" lvl="0" marL="457200" rtl="0" algn="l">
              <a:lnSpc>
                <a:spcPct val="90000"/>
              </a:lnSpc>
              <a:spcBef>
                <a:spcPts val="1000"/>
              </a:spcBef>
              <a:spcAft>
                <a:spcPts val="0"/>
              </a:spcAft>
              <a:buClr>
                <a:srgbClr val="6F6F6F"/>
              </a:buClr>
              <a:buSzPts val="2400"/>
              <a:buFont typeface="Calibri"/>
              <a:buChar char="•"/>
            </a:pPr>
            <a:r>
              <a:rPr lang="en-GB" sz="2400">
                <a:solidFill>
                  <a:srgbClr val="6F6F6F"/>
                </a:solidFill>
                <a:latin typeface="Arial"/>
                <a:ea typeface="Arial"/>
                <a:cs typeface="Arial"/>
                <a:sym typeface="Arial"/>
              </a:rPr>
              <a:t>utilizar un entorno metodológico cuyo objetivo será enseñar a grupos en prácticas;</a:t>
            </a:r>
            <a:endParaRPr sz="2400"/>
          </a:p>
          <a:p>
            <a:pPr indent="-457200" lvl="0" marL="457200" rtl="0" algn="l">
              <a:lnSpc>
                <a:spcPct val="90000"/>
              </a:lnSpc>
              <a:spcBef>
                <a:spcPts val="1000"/>
              </a:spcBef>
              <a:spcAft>
                <a:spcPts val="0"/>
              </a:spcAft>
              <a:buClr>
                <a:srgbClr val="6F6F6F"/>
              </a:buClr>
              <a:buSzPts val="2400"/>
              <a:buFont typeface="Calibri"/>
              <a:buChar char="•"/>
            </a:pPr>
            <a:r>
              <a:rPr lang="en-GB" sz="2400">
                <a:solidFill>
                  <a:srgbClr val="6F6F6F"/>
                </a:solidFill>
                <a:latin typeface="Arial"/>
                <a:ea typeface="Arial"/>
                <a:cs typeface="Arial"/>
                <a:sym typeface="Arial"/>
              </a:rPr>
              <a:t>ayudar a estudiantes adultos a reflexionar sobre los conceptos aprendidos, así como sobre el proceso de aprendizaje;</a:t>
            </a:r>
            <a:endParaRPr sz="2400"/>
          </a:p>
          <a:p>
            <a:pPr indent="-279400" lvl="0" marL="457200" rtl="0" algn="l">
              <a:lnSpc>
                <a:spcPct val="90000"/>
              </a:lnSpc>
              <a:spcBef>
                <a:spcPts val="1000"/>
              </a:spcBef>
              <a:spcAft>
                <a:spcPts val="0"/>
              </a:spcAft>
              <a:buClr>
                <a:srgbClr val="6F6F6F"/>
              </a:buClr>
              <a:buSzPts val="2800"/>
              <a:buFont typeface="Calibri"/>
              <a:buNone/>
            </a:pPr>
            <a:r>
              <a:t/>
            </a:r>
            <a:endParaRPr/>
          </a:p>
        </p:txBody>
      </p:sp>
      <p:sp>
        <p:nvSpPr>
          <p:cNvPr id="124" name="Google Shape;124;p2"/>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10fcca12f0b_1_34"/>
          <p:cNvSpPr txBox="1"/>
          <p:nvPr>
            <p:ph type="title"/>
          </p:nvPr>
        </p:nvSpPr>
        <p:spPr>
          <a:xfrm>
            <a:off x="365617" y="410067"/>
            <a:ext cx="9966900" cy="2926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1400"/>
              <a:buNone/>
            </a:pPr>
            <a:r>
              <a:rPr b="1" lang="en-GB" sz="6000"/>
              <a:t>INFORMACIÓN ERRÓNEA Y DAÑINA : </a:t>
            </a:r>
            <a:br>
              <a:rPr b="1" lang="en-GB" sz="6000"/>
            </a:br>
            <a:r>
              <a:rPr b="1" lang="en-GB" sz="6000">
                <a:solidFill>
                  <a:srgbClr val="FF9933"/>
                </a:solidFill>
              </a:rPr>
              <a:t>¡CÓMO DETECTARLAS!</a:t>
            </a:r>
            <a:endParaRPr>
              <a:solidFill>
                <a:srgbClr val="FF9933"/>
              </a:solidFill>
            </a:endParaRPr>
          </a:p>
        </p:txBody>
      </p:sp>
      <p:sp>
        <p:nvSpPr>
          <p:cNvPr id="289" name="Google Shape;289;g10fcca12f0b_1_3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290" name="Google Shape;290;g10fcca12f0b_1_34"/>
          <p:cNvPicPr preferRelativeResize="0"/>
          <p:nvPr/>
        </p:nvPicPr>
        <p:blipFill rotWithShape="1">
          <a:blip r:embed="rId3">
            <a:alphaModFix/>
          </a:blip>
          <a:srcRect b="0" l="0" r="0" t="0"/>
          <a:stretch/>
        </p:blipFill>
        <p:spPr>
          <a:xfrm>
            <a:off x="7876327" y="3410543"/>
            <a:ext cx="3748500" cy="24981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10fcca12f0b_1_41"/>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Actividad:</a:t>
            </a:r>
            <a:endParaRPr/>
          </a:p>
        </p:txBody>
      </p:sp>
      <p:sp>
        <p:nvSpPr>
          <p:cNvPr id="296" name="Google Shape;296;g10fcca12f0b_1_41"/>
          <p:cNvSpPr txBox="1"/>
          <p:nvPr>
            <p:ph idx="1" type="body"/>
          </p:nvPr>
        </p:nvSpPr>
        <p:spPr>
          <a:xfrm>
            <a:off x="838200" y="1635125"/>
            <a:ext cx="10515600" cy="45417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F6F6F"/>
              </a:buClr>
              <a:buSzPts val="2800"/>
              <a:buFont typeface="Calibri"/>
              <a:buChar char="•"/>
            </a:pPr>
            <a:r>
              <a:rPr lang="en-GB"/>
              <a:t>¿Te consideras bien informado?</a:t>
            </a:r>
            <a:endParaRPr/>
          </a:p>
          <a:p>
            <a:pPr indent="-457200" lvl="0" marL="457200" rtl="0" algn="l">
              <a:lnSpc>
                <a:spcPct val="90000"/>
              </a:lnSpc>
              <a:spcBef>
                <a:spcPts val="1000"/>
              </a:spcBef>
              <a:spcAft>
                <a:spcPts val="0"/>
              </a:spcAft>
              <a:buClr>
                <a:srgbClr val="6F6F6F"/>
              </a:buClr>
              <a:buSzPts val="2800"/>
              <a:buFont typeface="Calibri"/>
              <a:buChar char="•"/>
            </a:pPr>
            <a:r>
              <a:rPr lang="en-GB"/>
              <a:t>¡Aquí hay un desafío para ti!</a:t>
            </a:r>
            <a:endParaRPr/>
          </a:p>
          <a:p>
            <a:pPr indent="-457200" lvl="0" marL="457200" rtl="0" algn="l">
              <a:lnSpc>
                <a:spcPct val="90000"/>
              </a:lnSpc>
              <a:spcBef>
                <a:spcPts val="1000"/>
              </a:spcBef>
              <a:spcAft>
                <a:spcPts val="0"/>
              </a:spcAft>
              <a:buClr>
                <a:srgbClr val="6F6F6F"/>
              </a:buClr>
              <a:buSzPts val="2800"/>
              <a:buFont typeface="Calibri"/>
              <a:buChar char="•"/>
            </a:pPr>
            <a:r>
              <a:rPr lang="en-GB"/>
              <a:t>Elija la respuesta correcta a cada una de las siguientes 10 preguntas</a:t>
            </a:r>
            <a:endParaRPr/>
          </a:p>
        </p:txBody>
      </p:sp>
      <p:sp>
        <p:nvSpPr>
          <p:cNvPr id="297" name="Google Shape;297;g10fcca12f0b_1_41"/>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298" name="Google Shape;298;g10fcca12f0b_1_41"/>
          <p:cNvPicPr preferRelativeResize="0"/>
          <p:nvPr/>
        </p:nvPicPr>
        <p:blipFill rotWithShape="1">
          <a:blip r:embed="rId3">
            <a:alphaModFix/>
          </a:blip>
          <a:srcRect b="0" l="0" r="0" t="0"/>
          <a:stretch/>
        </p:blipFill>
        <p:spPr>
          <a:xfrm>
            <a:off x="9329530" y="3543810"/>
            <a:ext cx="1343278" cy="21912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0fcca12f0b_1_48"/>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Actividad: Cuestionario de veracidad</a:t>
            </a:r>
            <a:endParaRPr/>
          </a:p>
        </p:txBody>
      </p:sp>
      <p:sp>
        <p:nvSpPr>
          <p:cNvPr id="304" name="Google Shape;304;g10fcca12f0b_1_48"/>
          <p:cNvSpPr txBox="1"/>
          <p:nvPr>
            <p:ph idx="1" type="body"/>
          </p:nvPr>
        </p:nvSpPr>
        <p:spPr>
          <a:xfrm>
            <a:off x="838200" y="1635125"/>
            <a:ext cx="10515600" cy="45417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F6F6F"/>
              </a:buClr>
              <a:buSzPts val="2800"/>
              <a:buFont typeface="Calibri"/>
              <a:buChar char="•"/>
            </a:pPr>
            <a:r>
              <a:rPr lang="en-GB"/>
              <a:t>¿Te consideras bien informado? Tenemos un reto para ti. Elige la respuesta correcta a cada una de las 10 preguntas:</a:t>
            </a:r>
            <a:endParaRPr/>
          </a:p>
          <a:p>
            <a:pPr indent="-457200" lvl="0" marL="457200" rtl="0" algn="l">
              <a:lnSpc>
                <a:spcPct val="90000"/>
              </a:lnSpc>
              <a:spcBef>
                <a:spcPts val="1000"/>
              </a:spcBef>
              <a:spcAft>
                <a:spcPts val="0"/>
              </a:spcAft>
              <a:buClr>
                <a:srgbClr val="6F6F6F"/>
              </a:buClr>
              <a:buSzPts val="2800"/>
              <a:buFont typeface="Calibri"/>
              <a:buChar char="•"/>
            </a:pPr>
            <a:r>
              <a:rPr lang="en-GB"/>
              <a:t>https://factfulnessquiz.com/</a:t>
            </a:r>
            <a:endParaRPr/>
          </a:p>
        </p:txBody>
      </p:sp>
      <p:sp>
        <p:nvSpPr>
          <p:cNvPr id="305" name="Google Shape;305;g10fcca12f0b_1_48"/>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306" name="Google Shape;306;g10fcca12f0b_1_48"/>
          <p:cNvPicPr preferRelativeResize="0"/>
          <p:nvPr/>
        </p:nvPicPr>
        <p:blipFill rotWithShape="1">
          <a:blip r:embed="rId3">
            <a:alphaModFix/>
          </a:blip>
          <a:srcRect b="0" l="0" r="0" t="0"/>
          <a:stretch/>
        </p:blipFill>
        <p:spPr>
          <a:xfrm>
            <a:off x="3340234" y="3533978"/>
            <a:ext cx="1343278" cy="2191243"/>
          </a:xfrm>
          <a:prstGeom prst="rect">
            <a:avLst/>
          </a:prstGeom>
          <a:noFill/>
          <a:ln>
            <a:noFill/>
          </a:ln>
        </p:spPr>
      </p:pic>
      <p:pic>
        <p:nvPicPr>
          <p:cNvPr id="307" name="Google Shape;307;g10fcca12f0b_1_48"/>
          <p:cNvPicPr preferRelativeResize="0"/>
          <p:nvPr/>
        </p:nvPicPr>
        <p:blipFill rotWithShape="1">
          <a:blip r:embed="rId4">
            <a:alphaModFix/>
          </a:blip>
          <a:srcRect b="0" l="0" r="0" t="0"/>
          <a:stretch/>
        </p:blipFill>
        <p:spPr>
          <a:xfrm>
            <a:off x="8638439" y="2990538"/>
            <a:ext cx="2250628" cy="22506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10fcca12f0b_1_56"/>
          <p:cNvSpPr txBox="1"/>
          <p:nvPr>
            <p:ph type="title"/>
          </p:nvPr>
        </p:nvSpPr>
        <p:spPr>
          <a:xfrm>
            <a:off x="730046" y="41120"/>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Examen</a:t>
            </a:r>
            <a:endParaRPr/>
          </a:p>
        </p:txBody>
      </p:sp>
      <p:sp>
        <p:nvSpPr>
          <p:cNvPr id="313" name="Google Shape;313;g10fcca12f0b_1_56"/>
          <p:cNvSpPr txBox="1"/>
          <p:nvPr>
            <p:ph idx="1" type="body"/>
          </p:nvPr>
        </p:nvSpPr>
        <p:spPr>
          <a:xfrm>
            <a:off x="956196" y="1290482"/>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354012" lvl="0" marL="354012" rtl="0" algn="l">
              <a:lnSpc>
                <a:spcPct val="90000"/>
              </a:lnSpc>
              <a:spcBef>
                <a:spcPts val="0"/>
              </a:spcBef>
              <a:spcAft>
                <a:spcPts val="0"/>
              </a:spcAft>
              <a:buClr>
                <a:schemeClr val="dk1"/>
              </a:buClr>
              <a:buSzPts val="2200"/>
              <a:buFont typeface="Calibri"/>
              <a:buAutoNum type="arabicPeriod"/>
            </a:pPr>
            <a:r>
              <a:rPr b="1" lang="en-GB">
                <a:solidFill>
                  <a:schemeClr val="dk1"/>
                </a:solidFill>
                <a:latin typeface="Calibri"/>
                <a:ea typeface="Calibri"/>
                <a:cs typeface="Calibri"/>
                <a:sym typeface="Calibri"/>
              </a:rPr>
              <a:t>En países de bajos ingresos del mundo actual, ¿cuántas niñas terminan la escuela primaria?</a:t>
            </a:r>
            <a:endParaRPr/>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20%</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40%</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60% +</a:t>
            </a:r>
            <a:endParaRPr/>
          </a:p>
        </p:txBody>
      </p:sp>
      <p:sp>
        <p:nvSpPr>
          <p:cNvPr id="314" name="Google Shape;314;g10fcca12f0b_1_56"/>
          <p:cNvSpPr txBox="1"/>
          <p:nvPr>
            <p:ph idx="2" type="body"/>
          </p:nvPr>
        </p:nvSpPr>
        <p:spPr>
          <a:xfrm>
            <a:off x="6061258" y="1328582"/>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2. ¿Dónde vive la mayoría de la población mundial?</a:t>
            </a:r>
            <a:endParaRPr/>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Países de bajos ingresos</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Países de ingresos medios +</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rPr>
              <a:t>Países</a:t>
            </a:r>
            <a:r>
              <a:rPr b="1" lang="en-GB">
                <a:solidFill>
                  <a:schemeClr val="dk1"/>
                </a:solidFill>
                <a:latin typeface="Calibri"/>
                <a:ea typeface="Calibri"/>
                <a:cs typeface="Calibri"/>
                <a:sym typeface="Calibri"/>
              </a:rPr>
              <a:t> de altos ingresos</a:t>
            </a:r>
            <a:endParaRPr/>
          </a:p>
        </p:txBody>
      </p:sp>
      <p:sp>
        <p:nvSpPr>
          <p:cNvPr id="315" name="Google Shape;315;g10fcca12f0b_1_56"/>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316" name="Google Shape;316;g10fcca12f0b_1_56"/>
          <p:cNvPicPr preferRelativeResize="0"/>
          <p:nvPr/>
        </p:nvPicPr>
        <p:blipFill rotWithShape="1">
          <a:blip r:embed="rId3">
            <a:alphaModFix/>
          </a:blip>
          <a:srcRect b="0" l="0" r="0" t="0"/>
          <a:stretch/>
        </p:blipFill>
        <p:spPr>
          <a:xfrm>
            <a:off x="1463532" y="2360449"/>
            <a:ext cx="3356712" cy="1883428"/>
          </a:xfrm>
          <a:prstGeom prst="rect">
            <a:avLst/>
          </a:prstGeom>
          <a:noFill/>
          <a:ln>
            <a:noFill/>
          </a:ln>
        </p:spPr>
      </p:pic>
      <p:pic>
        <p:nvPicPr>
          <p:cNvPr id="317" name="Google Shape;317;g10fcca12f0b_1_56"/>
          <p:cNvPicPr preferRelativeResize="0"/>
          <p:nvPr/>
        </p:nvPicPr>
        <p:blipFill rotWithShape="1">
          <a:blip r:embed="rId4">
            <a:alphaModFix/>
          </a:blip>
          <a:srcRect b="0" l="0" r="0" t="0"/>
          <a:stretch/>
        </p:blipFill>
        <p:spPr>
          <a:xfrm>
            <a:off x="6218411" y="1979262"/>
            <a:ext cx="4207281" cy="23665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10fcca12f0b_1_65"/>
          <p:cNvSpPr txBox="1"/>
          <p:nvPr>
            <p:ph type="title"/>
          </p:nvPr>
        </p:nvSpPr>
        <p:spPr>
          <a:xfrm>
            <a:off x="730046" y="41120"/>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Examen</a:t>
            </a:r>
            <a:endParaRPr/>
          </a:p>
        </p:txBody>
      </p:sp>
      <p:sp>
        <p:nvSpPr>
          <p:cNvPr id="323" name="Google Shape;323;g10fcca12f0b_1_65"/>
          <p:cNvSpPr txBox="1"/>
          <p:nvPr>
            <p:ph idx="1" type="body"/>
          </p:nvPr>
        </p:nvSpPr>
        <p:spPr>
          <a:xfrm>
            <a:off x="956196" y="1290482"/>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3. En los últimos 20 años, la proporción de la población mundial que vive en la pobreza extrema ha…..</a:t>
            </a:r>
            <a:endParaRPr/>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rPr>
              <a:t>Sido </a:t>
            </a:r>
            <a:r>
              <a:rPr b="1" lang="en-GB">
                <a:solidFill>
                  <a:schemeClr val="dk1"/>
                </a:solidFill>
                <a:latin typeface="Calibri"/>
                <a:ea typeface="Calibri"/>
                <a:cs typeface="Calibri"/>
                <a:sym typeface="Calibri"/>
              </a:rPr>
              <a:t>casi duplic</a:t>
            </a:r>
            <a:r>
              <a:rPr b="1" lang="en-GB">
                <a:solidFill>
                  <a:schemeClr val="dk1"/>
                </a:solidFill>
              </a:rPr>
              <a:t>ada</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Quedó más o menos igual</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casi a la mitad +</a:t>
            </a:r>
            <a:endParaRPr/>
          </a:p>
        </p:txBody>
      </p:sp>
      <p:sp>
        <p:nvSpPr>
          <p:cNvPr id="324" name="Google Shape;324;g10fcca12f0b_1_65"/>
          <p:cNvSpPr txBox="1"/>
          <p:nvPr>
            <p:ph idx="2" type="body"/>
          </p:nvPr>
        </p:nvSpPr>
        <p:spPr>
          <a:xfrm>
            <a:off x="6061258" y="1328582"/>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4. </a:t>
            </a:r>
            <a:r>
              <a:rPr b="1" lang="en-GB">
                <a:solidFill>
                  <a:schemeClr val="dk1"/>
                </a:solidFill>
              </a:rPr>
              <a:t>Actualmente,</a:t>
            </a:r>
            <a:r>
              <a:rPr b="1" lang="en-GB">
                <a:solidFill>
                  <a:schemeClr val="dk1"/>
                </a:solidFill>
                <a:latin typeface="Calibri"/>
                <a:ea typeface="Calibri"/>
                <a:cs typeface="Calibri"/>
                <a:sym typeface="Calibri"/>
              </a:rPr>
              <a:t> ¿Cuál es la expectativa de vida del mundo?</a:t>
            </a:r>
            <a:endParaRPr/>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50 años</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60 años</a:t>
            </a:r>
            <a:endParaRPr/>
          </a:p>
          <a:p>
            <a:pPr indent="-457200" lvl="0" marL="457200" rtl="0" algn="l">
              <a:lnSpc>
                <a:spcPct val="90000"/>
              </a:lnSpc>
              <a:spcBef>
                <a:spcPts val="1000"/>
              </a:spcBef>
              <a:spcAft>
                <a:spcPts val="0"/>
              </a:spcAft>
              <a:buClr>
                <a:schemeClr val="dk1"/>
              </a:buClr>
              <a:buSzPts val="2200"/>
              <a:buFont typeface="Calibri"/>
              <a:buAutoNum type="alphaUcPeriod"/>
            </a:pPr>
            <a:r>
              <a:rPr b="1" lang="en-GB">
                <a:solidFill>
                  <a:schemeClr val="dk1"/>
                </a:solidFill>
                <a:latin typeface="Calibri"/>
                <a:ea typeface="Calibri"/>
                <a:cs typeface="Calibri"/>
                <a:sym typeface="Calibri"/>
              </a:rPr>
              <a:t>70 años +</a:t>
            </a:r>
            <a:endParaRPr/>
          </a:p>
        </p:txBody>
      </p:sp>
      <p:sp>
        <p:nvSpPr>
          <p:cNvPr id="325" name="Google Shape;325;g10fcca12f0b_1_65"/>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326" name="Google Shape;326;g10fcca12f0b_1_65"/>
          <p:cNvPicPr preferRelativeResize="0"/>
          <p:nvPr/>
        </p:nvPicPr>
        <p:blipFill rotWithShape="1">
          <a:blip r:embed="rId3">
            <a:alphaModFix/>
          </a:blip>
          <a:srcRect b="0" l="0" r="0" t="0"/>
          <a:stretch/>
        </p:blipFill>
        <p:spPr>
          <a:xfrm>
            <a:off x="1216127" y="2294757"/>
            <a:ext cx="3641008" cy="2051101"/>
          </a:xfrm>
          <a:prstGeom prst="rect">
            <a:avLst/>
          </a:prstGeom>
          <a:noFill/>
          <a:ln>
            <a:noFill/>
          </a:ln>
        </p:spPr>
      </p:pic>
      <p:pic>
        <p:nvPicPr>
          <p:cNvPr id="327" name="Google Shape;327;g10fcca12f0b_1_65"/>
          <p:cNvPicPr preferRelativeResize="0"/>
          <p:nvPr/>
        </p:nvPicPr>
        <p:blipFill rotWithShape="1">
          <a:blip r:embed="rId4">
            <a:alphaModFix/>
          </a:blip>
          <a:srcRect b="0" l="0" r="0" t="0"/>
          <a:stretch/>
        </p:blipFill>
        <p:spPr>
          <a:xfrm>
            <a:off x="6168948" y="2043573"/>
            <a:ext cx="4539498" cy="25534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0fcca12f0b_1_74"/>
          <p:cNvSpPr txBox="1"/>
          <p:nvPr>
            <p:ph type="title"/>
          </p:nvPr>
        </p:nvSpPr>
        <p:spPr>
          <a:xfrm>
            <a:off x="730046" y="41120"/>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Examen</a:t>
            </a:r>
            <a:endParaRPr/>
          </a:p>
        </p:txBody>
      </p:sp>
      <p:sp>
        <p:nvSpPr>
          <p:cNvPr id="334" name="Google Shape;334;g10fcca12f0b_1_74"/>
          <p:cNvSpPr txBox="1"/>
          <p:nvPr>
            <p:ph idx="1" type="body"/>
          </p:nvPr>
        </p:nvSpPr>
        <p:spPr>
          <a:xfrm>
            <a:off x="956196" y="1290482"/>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5. Actualmente hay 2 mil millones de niños de 0 a 15 años en el mundo. ¿Cuántos niños habrá en el año 2100, según la ONU?</a:t>
            </a:r>
            <a:endParaRPr/>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4000000000</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3 mil millones</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2 mil millones +</a:t>
            </a:r>
            <a:endParaRPr/>
          </a:p>
        </p:txBody>
      </p:sp>
      <p:sp>
        <p:nvSpPr>
          <p:cNvPr id="335" name="Google Shape;335;g10fcca12f0b_1_74"/>
          <p:cNvSpPr txBox="1"/>
          <p:nvPr>
            <p:ph idx="2" type="body"/>
          </p:nvPr>
        </p:nvSpPr>
        <p:spPr>
          <a:xfrm>
            <a:off x="6484045" y="1263441"/>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6. La ONU predice que para el año 2100 la población mundial habrá aumentado en otros 4 mil millones de personas. ¿Cuál es la razón? principal?</a:t>
            </a:r>
            <a:endParaRPr/>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Habrá más niños (menores de 15 años)</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Habrá más adultos (edad 15-74) +</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Habrá más personas muy mayores (mayores de 75 años)</a:t>
            </a:r>
            <a:endParaRPr/>
          </a:p>
        </p:txBody>
      </p:sp>
      <p:sp>
        <p:nvSpPr>
          <p:cNvPr id="336" name="Google Shape;336;g10fcca12f0b_1_7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337" name="Google Shape;337;g10fcca12f0b_1_74"/>
          <p:cNvPicPr preferRelativeResize="0"/>
          <p:nvPr/>
        </p:nvPicPr>
        <p:blipFill rotWithShape="1">
          <a:blip r:embed="rId3">
            <a:alphaModFix/>
          </a:blip>
          <a:srcRect b="0" l="0" r="0" t="0"/>
          <a:stretch/>
        </p:blipFill>
        <p:spPr>
          <a:xfrm>
            <a:off x="1297856" y="2616044"/>
            <a:ext cx="3413169" cy="1919907"/>
          </a:xfrm>
          <a:prstGeom prst="rect">
            <a:avLst/>
          </a:prstGeom>
          <a:noFill/>
          <a:ln>
            <a:noFill/>
          </a:ln>
        </p:spPr>
      </p:pic>
      <p:pic>
        <p:nvPicPr>
          <p:cNvPr id="338" name="Google Shape;338;g10fcca12f0b_1_74"/>
          <p:cNvPicPr preferRelativeResize="0"/>
          <p:nvPr/>
        </p:nvPicPr>
        <p:blipFill rotWithShape="1">
          <a:blip r:embed="rId4">
            <a:alphaModFix/>
          </a:blip>
          <a:srcRect b="0" l="0" r="0" t="0"/>
          <a:stretch/>
        </p:blipFill>
        <p:spPr>
          <a:xfrm>
            <a:off x="6806513" y="2548512"/>
            <a:ext cx="4109944" cy="20549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10fcca12f0b_1_84"/>
          <p:cNvSpPr txBox="1"/>
          <p:nvPr>
            <p:ph type="title"/>
          </p:nvPr>
        </p:nvSpPr>
        <p:spPr>
          <a:xfrm>
            <a:off x="730046" y="41120"/>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Examen</a:t>
            </a:r>
            <a:endParaRPr/>
          </a:p>
        </p:txBody>
      </p:sp>
      <p:sp>
        <p:nvSpPr>
          <p:cNvPr id="345" name="Google Shape;345;g10fcca12f0b_1_84"/>
          <p:cNvSpPr txBox="1"/>
          <p:nvPr>
            <p:ph idx="1" type="body"/>
          </p:nvPr>
        </p:nvSpPr>
        <p:spPr>
          <a:xfrm>
            <a:off x="956196" y="1290482"/>
            <a:ext cx="47550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7. ¿Cómo cambió la cantidad de muertes por año por </a:t>
            </a:r>
            <a:r>
              <a:rPr b="1" i="1" lang="en-GB">
                <a:solidFill>
                  <a:schemeClr val="dk1"/>
                </a:solidFill>
                <a:latin typeface="Calibri"/>
                <a:ea typeface="Calibri"/>
                <a:cs typeface="Calibri"/>
                <a:sym typeface="Calibri"/>
              </a:rPr>
              <a:t>desastres naturales </a:t>
            </a:r>
            <a:r>
              <a:rPr b="1" lang="en-GB">
                <a:solidFill>
                  <a:schemeClr val="dk1"/>
                </a:solidFill>
                <a:latin typeface="Calibri"/>
                <a:ea typeface="Calibri"/>
                <a:cs typeface="Calibri"/>
                <a:sym typeface="Calibri"/>
              </a:rPr>
              <a:t>durante los últimos cien años?</a:t>
            </a:r>
            <a:endParaRPr/>
          </a:p>
          <a:p>
            <a:pPr indent="-265112" lvl="0" marL="265112" rtl="0" algn="l">
              <a:lnSpc>
                <a:spcPct val="90000"/>
              </a:lnSpc>
              <a:spcBef>
                <a:spcPts val="1000"/>
              </a:spcBef>
              <a:spcAft>
                <a:spcPts val="0"/>
              </a:spcAft>
              <a:buClr>
                <a:srgbClr val="6F6F6F"/>
              </a:buClr>
              <a:buSzPts val="2200"/>
              <a:buFont typeface="Calibri"/>
              <a:buNone/>
            </a:pPr>
            <a:r>
              <a:t/>
            </a:r>
            <a:endParaRPr b="1"/>
          </a:p>
          <a:p>
            <a:pPr indent="-265112" lvl="0" marL="265112"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Más del doble</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Permaneció casi igual</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Disminuido a menos de la mitad +</a:t>
            </a:r>
            <a:endParaRPr/>
          </a:p>
        </p:txBody>
      </p:sp>
      <p:sp>
        <p:nvSpPr>
          <p:cNvPr id="346" name="Google Shape;346;g10fcca12f0b_1_84"/>
          <p:cNvSpPr txBox="1"/>
          <p:nvPr>
            <p:ph idx="2" type="body"/>
          </p:nvPr>
        </p:nvSpPr>
        <p:spPr>
          <a:xfrm>
            <a:off x="6484045" y="1263441"/>
            <a:ext cx="50589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8. ¿Cuántos de los niños de 1 año que hay hoy en el mundo han sido vacunados contra alguna enfermedad?</a:t>
            </a:r>
            <a:endParaRPr/>
          </a:p>
          <a:p>
            <a:pPr indent="-265112" lvl="0" marL="265112"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20%</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50%</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80% +</a:t>
            </a:r>
            <a:endParaRPr/>
          </a:p>
        </p:txBody>
      </p:sp>
      <p:sp>
        <p:nvSpPr>
          <p:cNvPr id="347" name="Google Shape;347;g10fcca12f0b_1_8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348" name="Google Shape;348;g10fcca12f0b_1_84"/>
          <p:cNvPicPr preferRelativeResize="0"/>
          <p:nvPr/>
        </p:nvPicPr>
        <p:blipFill rotWithShape="1">
          <a:blip r:embed="rId3">
            <a:alphaModFix/>
          </a:blip>
          <a:srcRect b="0" l="0" r="0" t="0"/>
          <a:stretch/>
        </p:blipFill>
        <p:spPr>
          <a:xfrm>
            <a:off x="1042823" y="2615623"/>
            <a:ext cx="4137468" cy="2327326"/>
          </a:xfrm>
          <a:prstGeom prst="rect">
            <a:avLst/>
          </a:prstGeom>
          <a:noFill/>
          <a:ln>
            <a:noFill/>
          </a:ln>
        </p:spPr>
      </p:pic>
      <p:pic>
        <p:nvPicPr>
          <p:cNvPr id="349" name="Google Shape;349;g10fcca12f0b_1_84"/>
          <p:cNvPicPr preferRelativeResize="0"/>
          <p:nvPr/>
        </p:nvPicPr>
        <p:blipFill rotWithShape="1">
          <a:blip r:embed="rId4">
            <a:alphaModFix/>
          </a:blip>
          <a:srcRect b="0" l="0" r="0" t="0"/>
          <a:stretch/>
        </p:blipFill>
        <p:spPr>
          <a:xfrm>
            <a:off x="6762551" y="2412335"/>
            <a:ext cx="3987485" cy="22442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10fcca12f0b_1_94"/>
          <p:cNvSpPr txBox="1"/>
          <p:nvPr>
            <p:ph type="title"/>
          </p:nvPr>
        </p:nvSpPr>
        <p:spPr>
          <a:xfrm>
            <a:off x="730046" y="41120"/>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Examen</a:t>
            </a:r>
            <a:endParaRPr/>
          </a:p>
        </p:txBody>
      </p:sp>
      <p:sp>
        <p:nvSpPr>
          <p:cNvPr id="356" name="Google Shape;356;g10fcca12f0b_1_94"/>
          <p:cNvSpPr txBox="1"/>
          <p:nvPr>
            <p:ph idx="1" type="body"/>
          </p:nvPr>
        </p:nvSpPr>
        <p:spPr>
          <a:xfrm>
            <a:off x="511277" y="1290482"/>
            <a:ext cx="55551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265112" lvl="0" marL="265112"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9. En 1996, los tigres, los pandas gigantes y los rinocerontes negros fueron catalogados como en peligro de extinción. ¿Cuántas de estas tres especies están en mayor peligro de extinción en la actualidad?</a:t>
            </a:r>
            <a:endParaRPr/>
          </a:p>
          <a:p>
            <a:pPr indent="-265112" lvl="0" marL="265112"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Dos de ellos</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Uno de ellos</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rPr>
              <a:t>N</a:t>
            </a:r>
            <a:r>
              <a:rPr b="1" lang="en-GB" sz="1800">
                <a:solidFill>
                  <a:schemeClr val="dk1"/>
                </a:solidFill>
                <a:latin typeface="Calibri"/>
                <a:ea typeface="Calibri"/>
                <a:cs typeface="Calibri"/>
                <a:sym typeface="Calibri"/>
              </a:rPr>
              <a:t>inguno de ellos +</a:t>
            </a:r>
            <a:endParaRPr/>
          </a:p>
        </p:txBody>
      </p:sp>
      <p:sp>
        <p:nvSpPr>
          <p:cNvPr id="357" name="Google Shape;357;g10fcca12f0b_1_94"/>
          <p:cNvSpPr txBox="1"/>
          <p:nvPr>
            <p:ph idx="2" type="body"/>
          </p:nvPr>
        </p:nvSpPr>
        <p:spPr>
          <a:xfrm>
            <a:off x="6484045" y="1263441"/>
            <a:ext cx="5058900" cy="50316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452437" lvl="0" marL="452437" rtl="0" algn="l">
              <a:lnSpc>
                <a:spcPct val="90000"/>
              </a:lnSpc>
              <a:spcBef>
                <a:spcPts val="0"/>
              </a:spcBef>
              <a:spcAft>
                <a:spcPts val="0"/>
              </a:spcAft>
              <a:buClr>
                <a:schemeClr val="dk1"/>
              </a:buClr>
              <a:buSzPts val="2200"/>
              <a:buFont typeface="Calibri"/>
              <a:buNone/>
            </a:pPr>
            <a:r>
              <a:rPr b="1" lang="en-GB">
                <a:solidFill>
                  <a:schemeClr val="dk1"/>
                </a:solidFill>
                <a:latin typeface="Calibri"/>
                <a:ea typeface="Calibri"/>
                <a:cs typeface="Calibri"/>
                <a:sym typeface="Calibri"/>
              </a:rPr>
              <a:t>10. En todo el mundo, los hombres de 30 años han pasado 10 años en la escuela, en promedio. ¿Cuántos años han pasado mujeres de la misma edad en la escuela?</a:t>
            </a:r>
            <a:endParaRPr/>
          </a:p>
          <a:p>
            <a:pPr indent="-265112" lvl="0" marL="265112"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317500" lvl="0" marL="457200" rtl="0" algn="l">
              <a:lnSpc>
                <a:spcPct val="90000"/>
              </a:lnSpc>
              <a:spcBef>
                <a:spcPts val="1000"/>
              </a:spcBef>
              <a:spcAft>
                <a:spcPts val="0"/>
              </a:spcAft>
              <a:buClr>
                <a:srgbClr val="6F6F6F"/>
              </a:buClr>
              <a:buSzPts val="2200"/>
              <a:buFont typeface="Calibri"/>
              <a:buNone/>
            </a:pPr>
            <a:r>
              <a:t/>
            </a:r>
            <a:endParaRPr b="1"/>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9 años +</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6 años</a:t>
            </a:r>
            <a:endParaRPr/>
          </a:p>
          <a:p>
            <a:pPr indent="-457200" lvl="0" marL="457200" rtl="0" algn="l">
              <a:lnSpc>
                <a:spcPct val="90000"/>
              </a:lnSpc>
              <a:spcBef>
                <a:spcPts val="1000"/>
              </a:spcBef>
              <a:spcAft>
                <a:spcPts val="0"/>
              </a:spcAft>
              <a:buClr>
                <a:schemeClr val="dk1"/>
              </a:buClr>
              <a:buSzPts val="1800"/>
              <a:buFont typeface="Calibri"/>
              <a:buAutoNum type="alphaUcPeriod"/>
            </a:pPr>
            <a:r>
              <a:rPr b="1" lang="en-GB" sz="1800">
                <a:solidFill>
                  <a:schemeClr val="dk1"/>
                </a:solidFill>
                <a:latin typeface="Calibri"/>
                <a:ea typeface="Calibri"/>
                <a:cs typeface="Calibri"/>
                <a:sym typeface="Calibri"/>
              </a:rPr>
              <a:t>3 años</a:t>
            </a:r>
            <a:endParaRPr/>
          </a:p>
        </p:txBody>
      </p:sp>
      <p:sp>
        <p:nvSpPr>
          <p:cNvPr id="358" name="Google Shape;358;g10fcca12f0b_1_9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GB"/>
              <a:t>‹#›</a:t>
            </a:fld>
            <a:endParaRPr/>
          </a:p>
        </p:txBody>
      </p:sp>
      <p:pic>
        <p:nvPicPr>
          <p:cNvPr id="359" name="Google Shape;359;g10fcca12f0b_1_94"/>
          <p:cNvPicPr preferRelativeResize="0"/>
          <p:nvPr/>
        </p:nvPicPr>
        <p:blipFill rotWithShape="1">
          <a:blip r:embed="rId3">
            <a:alphaModFix/>
          </a:blip>
          <a:srcRect b="0" l="0" r="0" t="0"/>
          <a:stretch/>
        </p:blipFill>
        <p:spPr>
          <a:xfrm>
            <a:off x="1089996" y="2932948"/>
            <a:ext cx="3639320" cy="2050150"/>
          </a:xfrm>
          <a:prstGeom prst="rect">
            <a:avLst/>
          </a:prstGeom>
          <a:noFill/>
          <a:ln>
            <a:noFill/>
          </a:ln>
        </p:spPr>
      </p:pic>
      <p:pic>
        <p:nvPicPr>
          <p:cNvPr id="360" name="Google Shape;360;g10fcca12f0b_1_94"/>
          <p:cNvPicPr preferRelativeResize="0"/>
          <p:nvPr/>
        </p:nvPicPr>
        <p:blipFill rotWithShape="1">
          <a:blip r:embed="rId4">
            <a:alphaModFix/>
          </a:blip>
          <a:srcRect b="0" l="0" r="0" t="0"/>
          <a:stretch/>
        </p:blipFill>
        <p:spPr>
          <a:xfrm>
            <a:off x="7010028" y="3024428"/>
            <a:ext cx="4007068" cy="22539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0fcca12f0b_1_104"/>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¿Más difícil de lo que parecía?</a:t>
            </a:r>
            <a:endParaRPr/>
          </a:p>
        </p:txBody>
      </p:sp>
      <p:sp>
        <p:nvSpPr>
          <p:cNvPr id="366" name="Google Shape;366;g10fcca12f0b_1_104"/>
          <p:cNvSpPr txBox="1"/>
          <p:nvPr>
            <p:ph idx="1" type="body"/>
          </p:nvPr>
        </p:nvSpPr>
        <p:spPr>
          <a:xfrm>
            <a:off x="838200" y="1322150"/>
            <a:ext cx="10515600" cy="4541700"/>
          </a:xfrm>
          <a:prstGeom prst="rect">
            <a:avLst/>
          </a:prstGeom>
          <a:noFill/>
          <a:ln>
            <a:noFill/>
          </a:ln>
        </p:spPr>
        <p:txBody>
          <a:bodyPr anchorCtr="0" anchor="t" bIns="45700" lIns="91425" spcFirstLastPara="1" rIns="91425" wrap="square" tIns="45700">
            <a:normAutofit lnSpcReduction="20000"/>
          </a:bodyPr>
          <a:lstStyle/>
          <a:p>
            <a:pPr indent="-457200" lvl="0" marL="457200" rtl="0" algn="l">
              <a:lnSpc>
                <a:spcPct val="90000"/>
              </a:lnSpc>
              <a:spcBef>
                <a:spcPts val="0"/>
              </a:spcBef>
              <a:spcAft>
                <a:spcPts val="0"/>
              </a:spcAft>
              <a:buClr>
                <a:srgbClr val="6F6F6F"/>
              </a:buClr>
              <a:buSzPts val="2800"/>
              <a:buFont typeface="Calibri"/>
              <a:buChar char="•"/>
            </a:pPr>
            <a:r>
              <a:rPr lang="en-GB"/>
              <a:t>Los medios tienden a favorecer las malas noticias sobre las positivas.</a:t>
            </a:r>
            <a:endParaRPr/>
          </a:p>
          <a:p>
            <a:pPr indent="-457200" lvl="0" marL="457200" rtl="0" algn="l">
              <a:lnSpc>
                <a:spcPct val="90000"/>
              </a:lnSpc>
              <a:spcBef>
                <a:spcPts val="1000"/>
              </a:spcBef>
              <a:spcAft>
                <a:spcPts val="0"/>
              </a:spcAft>
              <a:buClr>
                <a:srgbClr val="6F6F6F"/>
              </a:buClr>
              <a:buSzPts val="2800"/>
              <a:buFont typeface="Calibri"/>
              <a:buChar char="•"/>
            </a:pPr>
            <a:r>
              <a:rPr lang="en-GB"/>
              <a:t>Lo mismo es cierto para el cerebro humano: tendemos a centrarnos en la aversión al riesgo en lugar de la ganancia; negativos en lugar de positivos</a:t>
            </a:r>
            <a:endParaRPr/>
          </a:p>
          <a:p>
            <a:pPr indent="-457200" lvl="0" marL="457200" rtl="0" algn="l">
              <a:lnSpc>
                <a:spcPct val="90000"/>
              </a:lnSpc>
              <a:spcBef>
                <a:spcPts val="1000"/>
              </a:spcBef>
              <a:spcAft>
                <a:spcPts val="0"/>
              </a:spcAft>
              <a:buClr>
                <a:srgbClr val="6F6F6F"/>
              </a:buClr>
              <a:buSzPts val="2800"/>
              <a:buFont typeface="Calibri"/>
              <a:buChar char="•"/>
            </a:pPr>
            <a:r>
              <a:rPr lang="en-GB"/>
              <a:t>El efecto Dunning-Kruger: las personas (incluidos usted y nosotros) tienden a sobrestimar su capacidad cognitiva</a:t>
            </a:r>
            <a:endParaRPr/>
          </a:p>
          <a:p>
            <a:pPr indent="-457200" lvl="0" marL="457200" rtl="0" algn="l">
              <a:lnSpc>
                <a:spcPct val="90000"/>
              </a:lnSpc>
              <a:spcBef>
                <a:spcPts val="1000"/>
              </a:spcBef>
              <a:spcAft>
                <a:spcPts val="0"/>
              </a:spcAft>
              <a:buClr>
                <a:srgbClr val="6F6F6F"/>
              </a:buClr>
              <a:buSzPts val="2800"/>
              <a:buFont typeface="Calibri"/>
              <a:buChar char="•"/>
            </a:pPr>
            <a:r>
              <a:rPr lang="en-GB"/>
              <a:t>Los actores políticos tienen cierta 'agenda', favoreciendo algunos puntos de vista sobre otros</a:t>
            </a:r>
            <a:endParaRPr/>
          </a:p>
          <a:p>
            <a:pPr indent="-457200" lvl="0" marL="457200" rtl="0" algn="l">
              <a:lnSpc>
                <a:spcPct val="90000"/>
              </a:lnSpc>
              <a:spcBef>
                <a:spcPts val="2400"/>
              </a:spcBef>
              <a:spcAft>
                <a:spcPts val="0"/>
              </a:spcAft>
              <a:buClr>
                <a:srgbClr val="6F6F6F"/>
              </a:buClr>
              <a:buSzPts val="2800"/>
              <a:buFont typeface="Calibri"/>
              <a:buChar char="•"/>
            </a:pPr>
            <a:r>
              <a:rPr lang="en-GB"/>
              <a:t>Si acertó la mayoría de las respuestas, entonces probablemente ya esté al tanto de algunos de estos hechos y ya esté usando </a:t>
            </a:r>
            <a:r>
              <a:rPr b="1" lang="en-GB"/>
              <a:t>el pensamiento crítico </a:t>
            </a:r>
            <a:r>
              <a:rPr lang="en-GB"/>
              <a:t>.</a:t>
            </a:r>
            <a:endParaRPr/>
          </a:p>
          <a:p>
            <a:pPr indent="-190500" lvl="1" marL="800100" rtl="0" algn="l">
              <a:lnSpc>
                <a:spcPct val="90000"/>
              </a:lnSpc>
              <a:spcBef>
                <a:spcPts val="500"/>
              </a:spcBef>
              <a:spcAft>
                <a:spcPts val="0"/>
              </a:spcAft>
              <a:buClr>
                <a:srgbClr val="6F6F6F"/>
              </a:buClr>
              <a:buSzPts val="2400"/>
              <a:buFont typeface="Calibri"/>
              <a:buNone/>
            </a:pPr>
            <a:r>
              <a:t/>
            </a:r>
            <a:endParaRPr/>
          </a:p>
        </p:txBody>
      </p:sp>
      <p:sp>
        <p:nvSpPr>
          <p:cNvPr id="367" name="Google Shape;367;g10fcca12f0b_1_10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10fcca12f0b_1_110"/>
          <p:cNvSpPr txBox="1"/>
          <p:nvPr>
            <p:ph type="ctrTitle"/>
          </p:nvPr>
        </p:nvSpPr>
        <p:spPr>
          <a:xfrm>
            <a:off x="1036638" y="2713038"/>
            <a:ext cx="10663800" cy="150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GB"/>
              <a:t>Técnicas de pensamiento crítico para la verificación de hechos</a:t>
            </a:r>
            <a:endParaRPr/>
          </a:p>
        </p:txBody>
      </p:sp>
      <p:sp>
        <p:nvSpPr>
          <p:cNvPr id="374" name="Google Shape;374;g10fcca12f0b_1_110"/>
          <p:cNvSpPr txBox="1"/>
          <p:nvPr>
            <p:ph idx="12" type="sldNum"/>
          </p:nvPr>
        </p:nvSpPr>
        <p:spPr>
          <a:xfrm>
            <a:off x="0" y="2063750"/>
            <a:ext cx="1036500" cy="649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
          <p:cNvSpPr txBox="1"/>
          <p:nvPr>
            <p:ph type="title"/>
          </p:nvPr>
        </p:nvSpPr>
        <p:spPr>
          <a:xfrm>
            <a:off x="823532" y="452775"/>
            <a:ext cx="10212215" cy="14927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b="1" lang="en-GB" sz="3700"/>
              <a:t>Fake News, </a:t>
            </a:r>
            <a:r>
              <a:rPr lang="en-GB" sz="3700"/>
              <a:t>información </a:t>
            </a:r>
            <a:r>
              <a:rPr lang="en-GB" sz="3700"/>
              <a:t>errónea</a:t>
            </a:r>
            <a:r>
              <a:rPr lang="en-GB" sz="3700"/>
              <a:t> y </a:t>
            </a:r>
            <a:r>
              <a:rPr lang="en-GB" sz="3700"/>
              <a:t>dañina</a:t>
            </a:r>
            <a:r>
              <a:rPr b="1" lang="en-GB" sz="3700"/>
              <a:t> </a:t>
            </a:r>
            <a:br>
              <a:rPr b="1" lang="en-GB" sz="3700"/>
            </a:br>
            <a:r>
              <a:rPr b="1" lang="en-GB" sz="3700"/>
              <a:t>(</a:t>
            </a:r>
            <a:r>
              <a:rPr lang="en-GB" sz="3200">
                <a:solidFill>
                  <a:srgbClr val="6F6F6F"/>
                </a:solidFill>
                <a:latin typeface="Arial"/>
                <a:ea typeface="Arial"/>
                <a:cs typeface="Arial"/>
                <a:sym typeface="Arial"/>
              </a:rPr>
              <a:t>en Tecnologías Digitales</a:t>
            </a:r>
            <a:r>
              <a:rPr b="1" lang="en-GB" sz="3700"/>
              <a:t>)</a:t>
            </a:r>
            <a:endParaRPr sz="3700"/>
          </a:p>
        </p:txBody>
      </p:sp>
      <p:sp>
        <p:nvSpPr>
          <p:cNvPr id="131" name="Google Shape;131;p3"/>
          <p:cNvSpPr txBox="1"/>
          <p:nvPr>
            <p:ph idx="1" type="body"/>
          </p:nvPr>
        </p:nvSpPr>
        <p:spPr>
          <a:xfrm>
            <a:off x="511343" y="1660359"/>
            <a:ext cx="11253655" cy="5338483"/>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rgbClr val="6F6F6F"/>
              </a:buClr>
              <a:buSzPts val="3600"/>
              <a:buFont typeface="Calibri"/>
              <a:buChar char="•"/>
            </a:pPr>
            <a:r>
              <a:rPr lang="en-GB" sz="3600"/>
              <a:t>Fake News: </a:t>
            </a:r>
            <a:r>
              <a:rPr lang="en-GB" sz="3500">
                <a:solidFill>
                  <a:srgbClr val="6F6F6F"/>
                </a:solidFill>
              </a:rPr>
              <a:t>¿Por qué debería de importarnos?</a:t>
            </a:r>
            <a:endParaRPr sz="2700"/>
          </a:p>
          <a:p>
            <a:pPr indent="-457200" lvl="0" marL="457200" rtl="0" algn="l">
              <a:lnSpc>
                <a:spcPct val="90000"/>
              </a:lnSpc>
              <a:spcBef>
                <a:spcPts val="1000"/>
              </a:spcBef>
              <a:spcAft>
                <a:spcPts val="0"/>
              </a:spcAft>
              <a:buClr>
                <a:srgbClr val="6F6F6F"/>
              </a:buClr>
              <a:buSzPts val="3600"/>
              <a:buFont typeface="Calibri"/>
              <a:buChar char="•"/>
            </a:pPr>
            <a:r>
              <a:rPr lang="en-GB" sz="3600"/>
              <a:t>Fake News:¿Qué es y para </a:t>
            </a:r>
            <a:r>
              <a:rPr lang="en-GB" sz="3600"/>
              <a:t>qué</a:t>
            </a:r>
            <a:r>
              <a:rPr lang="en-GB" sz="3600"/>
              <a:t> sirve?</a:t>
            </a:r>
            <a:endParaRPr/>
          </a:p>
          <a:p>
            <a:pPr indent="-342900" lvl="1" marL="800100" rtl="0" algn="l">
              <a:lnSpc>
                <a:spcPct val="100000"/>
              </a:lnSpc>
              <a:spcBef>
                <a:spcPts val="0"/>
              </a:spcBef>
              <a:spcAft>
                <a:spcPts val="0"/>
              </a:spcAft>
              <a:buClr>
                <a:srgbClr val="6F6F6F"/>
              </a:buClr>
              <a:buSzPts val="2400"/>
              <a:buChar char="•"/>
            </a:pPr>
            <a:r>
              <a:rPr lang="en-GB">
                <a:solidFill>
                  <a:srgbClr val="6F6F6F"/>
                </a:solidFill>
              </a:rPr>
              <a:t>Definiciones y los diferentes tipos</a:t>
            </a:r>
            <a:endParaRPr/>
          </a:p>
          <a:p>
            <a:pPr indent="-342900" lvl="1" marL="800100" rtl="0" algn="l">
              <a:lnSpc>
                <a:spcPct val="100000"/>
              </a:lnSpc>
              <a:spcBef>
                <a:spcPts val="0"/>
              </a:spcBef>
              <a:spcAft>
                <a:spcPts val="0"/>
              </a:spcAft>
              <a:buClr>
                <a:srgbClr val="6F6F6F"/>
              </a:buClr>
              <a:buSzPts val="2400"/>
              <a:buFont typeface="Calibri"/>
              <a:buChar char="•"/>
            </a:pPr>
            <a:r>
              <a:rPr lang="en-GB"/>
              <a:t>Cómo es generada y extendida online</a:t>
            </a:r>
            <a:endParaRPr/>
          </a:p>
          <a:p>
            <a:pPr indent="-342900" lvl="1" marL="800100" rtl="0" algn="l">
              <a:lnSpc>
                <a:spcPct val="100000"/>
              </a:lnSpc>
              <a:spcBef>
                <a:spcPts val="0"/>
              </a:spcBef>
              <a:spcAft>
                <a:spcPts val="0"/>
              </a:spcAft>
              <a:buClr>
                <a:srgbClr val="6F6F6F"/>
              </a:buClr>
              <a:buSzPts val="2400"/>
              <a:buFont typeface="Calibri"/>
              <a:buChar char="•"/>
            </a:pPr>
            <a:r>
              <a:rPr lang="en-GB" sz="2400"/>
              <a:t>Inten</a:t>
            </a:r>
            <a:r>
              <a:rPr lang="en-GB"/>
              <a:t>ciones detrás de su</a:t>
            </a:r>
            <a:r>
              <a:rPr lang="en-GB" sz="2400"/>
              <a:t> generaci</a:t>
            </a:r>
            <a:r>
              <a:rPr lang="en-GB"/>
              <a:t>ón</a:t>
            </a:r>
            <a:endParaRPr/>
          </a:p>
          <a:p>
            <a:pPr indent="-457200" lvl="0" marL="457200" rtl="0" algn="l">
              <a:lnSpc>
                <a:spcPct val="100000"/>
              </a:lnSpc>
              <a:spcBef>
                <a:spcPts val="0"/>
              </a:spcBef>
              <a:spcAft>
                <a:spcPts val="0"/>
              </a:spcAft>
              <a:buClr>
                <a:srgbClr val="6F6F6F"/>
              </a:buClr>
              <a:buSzPts val="3600"/>
              <a:buFont typeface="Calibri"/>
              <a:buChar char="•"/>
            </a:pPr>
            <a:r>
              <a:rPr lang="en-GB" sz="3600"/>
              <a:t>Fake News: Como detectarlas!</a:t>
            </a:r>
            <a:endParaRPr/>
          </a:p>
          <a:p>
            <a:pPr indent="-342900" lvl="1" marL="800100" rtl="0" algn="l">
              <a:lnSpc>
                <a:spcPct val="100000"/>
              </a:lnSpc>
              <a:spcBef>
                <a:spcPts val="0"/>
              </a:spcBef>
              <a:spcAft>
                <a:spcPts val="0"/>
              </a:spcAft>
              <a:buClr>
                <a:srgbClr val="6F6F6F"/>
              </a:buClr>
              <a:buSzPts val="2400"/>
              <a:buFont typeface="Calibri"/>
              <a:buChar char="•"/>
            </a:pPr>
            <a:r>
              <a:rPr lang="en-GB">
                <a:solidFill>
                  <a:srgbClr val="6F6F6F"/>
                </a:solidFill>
                <a:latin typeface="Arial"/>
                <a:ea typeface="Arial"/>
                <a:cs typeface="Arial"/>
                <a:sym typeface="Arial"/>
              </a:rPr>
              <a:t>Uso de habilidades de pensamiento crítico</a:t>
            </a:r>
            <a:endParaRPr/>
          </a:p>
          <a:p>
            <a:pPr indent="-342900" lvl="1" marL="800100" rtl="0" algn="l">
              <a:lnSpc>
                <a:spcPct val="100000"/>
              </a:lnSpc>
              <a:spcBef>
                <a:spcPts val="0"/>
              </a:spcBef>
              <a:spcAft>
                <a:spcPts val="0"/>
              </a:spcAft>
              <a:buClr>
                <a:srgbClr val="6F6F6F"/>
              </a:buClr>
              <a:buSzPts val="2400"/>
              <a:buFont typeface="Calibri"/>
              <a:buChar char="•"/>
            </a:pPr>
            <a:r>
              <a:rPr lang="en-GB">
                <a:solidFill>
                  <a:srgbClr val="6F6F6F"/>
                </a:solidFill>
                <a:latin typeface="Arial"/>
                <a:ea typeface="Arial"/>
                <a:cs typeface="Arial"/>
                <a:sym typeface="Arial"/>
              </a:rPr>
              <a:t>Las 3 etapas de la aplicación de la alfabetización digital crítica</a:t>
            </a:r>
            <a:endParaRPr/>
          </a:p>
          <a:p>
            <a:pPr indent="-342900" lvl="1" marL="800100" rtl="0" algn="l">
              <a:lnSpc>
                <a:spcPct val="100000"/>
              </a:lnSpc>
              <a:spcBef>
                <a:spcPts val="0"/>
              </a:spcBef>
              <a:spcAft>
                <a:spcPts val="0"/>
              </a:spcAft>
              <a:buClr>
                <a:srgbClr val="6F6F6F"/>
              </a:buClr>
              <a:buSzPts val="2400"/>
              <a:buFont typeface="Calibri"/>
              <a:buChar char="•"/>
            </a:pPr>
            <a:r>
              <a:rPr lang="en-GB">
                <a:solidFill>
                  <a:srgbClr val="6F6F6F"/>
                </a:solidFill>
                <a:latin typeface="Arial"/>
                <a:ea typeface="Arial"/>
                <a:cs typeface="Arial"/>
                <a:sym typeface="Arial"/>
              </a:rPr>
              <a:t>Análisis de contenido</a:t>
            </a:r>
            <a:endParaRPr/>
          </a:p>
          <a:p>
            <a:pPr indent="-457200" lvl="0" marL="457200" rtl="0" algn="l">
              <a:lnSpc>
                <a:spcPct val="100000"/>
              </a:lnSpc>
              <a:spcBef>
                <a:spcPts val="0"/>
              </a:spcBef>
              <a:spcAft>
                <a:spcPts val="0"/>
              </a:spcAft>
              <a:buClr>
                <a:srgbClr val="6F6F6F"/>
              </a:buClr>
              <a:buSzPts val="3600"/>
              <a:buFont typeface="Calibri"/>
              <a:buChar char="•"/>
            </a:pPr>
            <a:r>
              <a:rPr lang="en-GB" sz="3600">
                <a:solidFill>
                  <a:srgbClr val="6F6F6F"/>
                </a:solidFill>
                <a:latin typeface="Arial"/>
                <a:ea typeface="Arial"/>
                <a:cs typeface="Arial"/>
                <a:sym typeface="Arial"/>
              </a:rPr>
              <a:t>Uso de herramientas de verificación y de denuncia</a:t>
            </a:r>
            <a:endParaRPr sz="3600"/>
          </a:p>
        </p:txBody>
      </p:sp>
      <p:sp>
        <p:nvSpPr>
          <p:cNvPr id="132" name="Google Shape;132;p3"/>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10fcca12f0b_1_116"/>
          <p:cNvSpPr txBox="1"/>
          <p:nvPr>
            <p:ph type="title"/>
          </p:nvPr>
        </p:nvSpPr>
        <p:spPr>
          <a:xfrm>
            <a:off x="1344398" y="440850"/>
            <a:ext cx="105165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Pensamiento crítico y lucha contra la información </a:t>
            </a:r>
            <a:r>
              <a:rPr lang="en-GB"/>
              <a:t>dañina</a:t>
            </a:r>
            <a:endParaRPr/>
          </a:p>
        </p:txBody>
      </p:sp>
      <p:sp>
        <p:nvSpPr>
          <p:cNvPr id="380" name="Google Shape;380;g10fcca12f0b_1_116"/>
          <p:cNvSpPr txBox="1"/>
          <p:nvPr>
            <p:ph idx="1" type="body"/>
          </p:nvPr>
        </p:nvSpPr>
        <p:spPr>
          <a:xfrm>
            <a:off x="3603458" y="1858879"/>
            <a:ext cx="7706100" cy="42147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6F6F6F"/>
              </a:buClr>
              <a:buSzPct val="100000"/>
              <a:buFont typeface="Calibri"/>
              <a:buNone/>
            </a:pPr>
            <a:r>
              <a:rPr lang="en-GB"/>
              <a:t>Al pensar con crítica y juicio podemos:</a:t>
            </a:r>
            <a:endParaRPr/>
          </a:p>
          <a:p>
            <a:pPr indent="-457200" lvl="0" marL="457200" rtl="0" algn="l">
              <a:lnSpc>
                <a:spcPct val="90000"/>
              </a:lnSpc>
              <a:spcBef>
                <a:spcPts val="1000"/>
              </a:spcBef>
              <a:spcAft>
                <a:spcPts val="0"/>
              </a:spcAft>
              <a:buClr>
                <a:srgbClr val="6F6F6F"/>
              </a:buClr>
              <a:buSzPct val="100000"/>
              <a:buFont typeface="Calibri"/>
              <a:buChar char="•"/>
            </a:pPr>
            <a:r>
              <a:rPr lang="en-GB"/>
              <a:t>sopesar la veracidad de la información que leemos;</a:t>
            </a:r>
            <a:endParaRPr/>
          </a:p>
          <a:p>
            <a:pPr indent="-457200" lvl="0" marL="457200" rtl="0" algn="l">
              <a:lnSpc>
                <a:spcPct val="90000"/>
              </a:lnSpc>
              <a:spcBef>
                <a:spcPts val="1000"/>
              </a:spcBef>
              <a:spcAft>
                <a:spcPts val="0"/>
              </a:spcAft>
              <a:buClr>
                <a:srgbClr val="6F6F6F"/>
              </a:buClr>
              <a:buSzPct val="100000"/>
              <a:buFont typeface="Calibri"/>
              <a:buChar char="•"/>
            </a:pPr>
            <a:r>
              <a:rPr lang="en-GB"/>
              <a:t>considerar la solidez del contenido y la información comunicada;</a:t>
            </a:r>
            <a:endParaRPr/>
          </a:p>
          <a:p>
            <a:pPr indent="-457200" lvl="0" marL="457200" rtl="0" algn="l">
              <a:lnSpc>
                <a:spcPct val="90000"/>
              </a:lnSpc>
              <a:spcBef>
                <a:spcPts val="1000"/>
              </a:spcBef>
              <a:spcAft>
                <a:spcPts val="0"/>
              </a:spcAft>
              <a:buClr>
                <a:srgbClr val="6F6F6F"/>
              </a:buClr>
              <a:buSzPct val="100000"/>
              <a:buFont typeface="Calibri"/>
              <a:buChar char="•"/>
            </a:pPr>
            <a:r>
              <a:rPr lang="en-GB"/>
              <a:t>Cuestionar las declaraciones del autor.</a:t>
            </a:r>
            <a:endParaRPr/>
          </a:p>
          <a:p>
            <a:pPr indent="0" lvl="0" marL="0" rtl="0" algn="l">
              <a:lnSpc>
                <a:spcPct val="90000"/>
              </a:lnSpc>
              <a:spcBef>
                <a:spcPts val="1000"/>
              </a:spcBef>
              <a:spcAft>
                <a:spcPts val="0"/>
              </a:spcAft>
              <a:buClr>
                <a:srgbClr val="6F6F6F"/>
              </a:buClr>
              <a:buSzPct val="100000"/>
              <a:buFont typeface="Calibri"/>
              <a:buNone/>
            </a:pPr>
            <a:r>
              <a:t/>
            </a:r>
            <a:endParaRPr/>
          </a:p>
          <a:p>
            <a:pPr indent="-457200" lvl="0" marL="457200" rtl="0" algn="l">
              <a:lnSpc>
                <a:spcPct val="90000"/>
              </a:lnSpc>
              <a:spcBef>
                <a:spcPts val="1000"/>
              </a:spcBef>
              <a:spcAft>
                <a:spcPts val="0"/>
              </a:spcAft>
              <a:buClr>
                <a:srgbClr val="6F6F6F"/>
              </a:buClr>
              <a:buSzPct val="100000"/>
              <a:buFont typeface="Calibri"/>
              <a:buChar char="•"/>
            </a:pPr>
            <a:r>
              <a:rPr lang="en-GB"/>
              <a:t>El objetivo del pensamiento crítico es tratar de mantener una </a:t>
            </a:r>
            <a:r>
              <a:rPr b="1" lang="en-GB"/>
              <a:t>posición 'objetiva' </a:t>
            </a:r>
            <a:r>
              <a:rPr lang="en-GB"/>
              <a:t>.</a:t>
            </a:r>
            <a:endParaRPr/>
          </a:p>
          <a:p>
            <a:pPr indent="-457200" lvl="0" marL="457200" rtl="0" algn="l">
              <a:lnSpc>
                <a:spcPct val="90000"/>
              </a:lnSpc>
              <a:spcBef>
                <a:spcPts val="1000"/>
              </a:spcBef>
              <a:spcAft>
                <a:spcPts val="0"/>
              </a:spcAft>
              <a:buClr>
                <a:srgbClr val="6F6F6F"/>
              </a:buClr>
              <a:buSzPct val="100000"/>
              <a:buFont typeface="Calibri"/>
              <a:buChar char="•"/>
            </a:pPr>
            <a:r>
              <a:rPr lang="en-GB"/>
              <a:t>La verificación de hechos no es ciencia espacial, está impulsada por la pregunta básica: </a:t>
            </a:r>
            <a:r>
              <a:rPr b="1" lang="en-GB"/>
              <a:t>"¿Cómo sabemos eso?"</a:t>
            </a:r>
            <a:endParaRPr/>
          </a:p>
        </p:txBody>
      </p:sp>
      <p:sp>
        <p:nvSpPr>
          <p:cNvPr id="381" name="Google Shape;381;g10fcca12f0b_1_116"/>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descr="Head with gears" id="382" name="Google Shape;382;g10fcca12f0b_1_116"/>
          <p:cNvPicPr preferRelativeResize="0"/>
          <p:nvPr/>
        </p:nvPicPr>
        <p:blipFill rotWithShape="1">
          <a:blip r:embed="rId3">
            <a:alphaModFix/>
          </a:blip>
          <a:srcRect b="0" l="0" r="0" t="0"/>
          <a:stretch/>
        </p:blipFill>
        <p:spPr>
          <a:xfrm>
            <a:off x="1087820" y="2286000"/>
            <a:ext cx="2737945" cy="27379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10fcca12f0b_1_123"/>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br>
              <a:rPr lang="en-GB"/>
            </a:br>
            <a:endParaRPr/>
          </a:p>
        </p:txBody>
      </p:sp>
      <p:sp>
        <p:nvSpPr>
          <p:cNvPr id="388" name="Google Shape;388;g10fcca12f0b_1_123"/>
          <p:cNvSpPr txBox="1"/>
          <p:nvPr>
            <p:ph idx="1" type="body"/>
          </p:nvPr>
        </p:nvSpPr>
        <p:spPr>
          <a:xfrm>
            <a:off x="669786" y="1504955"/>
            <a:ext cx="9921300" cy="48786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just">
              <a:lnSpc>
                <a:spcPct val="110000"/>
              </a:lnSpc>
              <a:spcBef>
                <a:spcPts val="0"/>
              </a:spcBef>
              <a:spcAft>
                <a:spcPts val="0"/>
              </a:spcAft>
              <a:buClr>
                <a:srgbClr val="6F6F6F"/>
              </a:buClr>
              <a:buSzPct val="100000"/>
              <a:buFont typeface="Calibri"/>
              <a:buNone/>
            </a:pPr>
            <a:r>
              <a:rPr lang="en-GB"/>
              <a:t>Para que la información </a:t>
            </a:r>
            <a:r>
              <a:rPr lang="en-GB"/>
              <a:t>dañina</a:t>
            </a:r>
            <a:r>
              <a:rPr lang="en-GB"/>
              <a:t> sea producida y difundida pasa por </a:t>
            </a:r>
            <a:r>
              <a:rPr lang="en-GB" sz="2900"/>
              <a:t>3 </a:t>
            </a:r>
            <a:r>
              <a:rPr lang="en-GB"/>
              <a:t>fases – Creación, Producción y Distribución con 3 elementos principales:</a:t>
            </a:r>
            <a:endParaRPr/>
          </a:p>
          <a:p>
            <a:pPr indent="-332740" lvl="0" marL="457200" rtl="0" algn="just">
              <a:lnSpc>
                <a:spcPct val="110000"/>
              </a:lnSpc>
              <a:spcBef>
                <a:spcPts val="1000"/>
              </a:spcBef>
              <a:spcAft>
                <a:spcPts val="0"/>
              </a:spcAft>
              <a:buClr>
                <a:srgbClr val="6F6F6F"/>
              </a:buClr>
              <a:buSzPct val="100000"/>
              <a:buFont typeface="Calibri"/>
              <a:buNone/>
            </a:pPr>
            <a:r>
              <a:t/>
            </a:r>
            <a:endParaRPr b="1"/>
          </a:p>
          <a:p>
            <a:pPr indent="-443865" lvl="0" marL="457200" rtl="0" algn="just">
              <a:lnSpc>
                <a:spcPct val="110000"/>
              </a:lnSpc>
              <a:spcBef>
                <a:spcPts val="1000"/>
              </a:spcBef>
              <a:spcAft>
                <a:spcPts val="0"/>
              </a:spcAft>
              <a:buClr>
                <a:srgbClr val="6F6F6F"/>
              </a:buClr>
              <a:buSzPct val="100000"/>
              <a:buFont typeface="Calibri"/>
              <a:buChar char="•"/>
            </a:pPr>
            <a:r>
              <a:rPr b="1" lang="en-GB"/>
              <a:t>Agente: </a:t>
            </a:r>
            <a:r>
              <a:rPr lang="en-GB"/>
              <a:t>El agente está involucrado en las tres fases de la cadena de información </a:t>
            </a:r>
            <a:r>
              <a:rPr lang="en-GB"/>
              <a:t>dañina</a:t>
            </a:r>
            <a:r>
              <a:rPr lang="en-GB"/>
              <a:t> y podría ser 3 personas diferentes: un agente que fabricó el mensaje, un agente que produjo el mensaje y un agente que distribuyó el mensaje.</a:t>
            </a:r>
            <a:endParaRPr/>
          </a:p>
          <a:p>
            <a:pPr indent="-332740" lvl="0" marL="457200" rtl="0" algn="just">
              <a:lnSpc>
                <a:spcPct val="110000"/>
              </a:lnSpc>
              <a:spcBef>
                <a:spcPts val="1000"/>
              </a:spcBef>
              <a:spcAft>
                <a:spcPts val="0"/>
              </a:spcAft>
              <a:buClr>
                <a:srgbClr val="6F6F6F"/>
              </a:buClr>
              <a:buSzPct val="100000"/>
              <a:buFont typeface="Calibri"/>
              <a:buNone/>
            </a:pPr>
            <a:r>
              <a:t/>
            </a:r>
            <a:endParaRPr/>
          </a:p>
          <a:p>
            <a:pPr indent="-443865" lvl="0" marL="457200" rtl="0" algn="just">
              <a:lnSpc>
                <a:spcPct val="110000"/>
              </a:lnSpc>
              <a:spcBef>
                <a:spcPts val="1000"/>
              </a:spcBef>
              <a:spcAft>
                <a:spcPts val="0"/>
              </a:spcAft>
              <a:buClr>
                <a:srgbClr val="6F6F6F"/>
              </a:buClr>
              <a:buSzPct val="100000"/>
              <a:buFont typeface="Calibri"/>
              <a:buChar char="•"/>
            </a:pPr>
            <a:r>
              <a:rPr b="1" lang="en-GB"/>
              <a:t>Mensaje: </a:t>
            </a:r>
            <a:r>
              <a:rPr lang="en-GB"/>
              <a:t>El contenido de la información </a:t>
            </a:r>
            <a:r>
              <a:rPr lang="en-GB"/>
              <a:t>dañina</a:t>
            </a:r>
            <a:r>
              <a:rPr lang="en-GB"/>
              <a:t>. Esto puede ser comunicado por agentes en persona (a través de chismes, discursos, etc.), en texto (artículos de periódicos, publicaciones en redes sociales, contenido de sitios web, etc.) o en material audiovisual (imágenes, videos, TV, audio editado). clips, etc.).</a:t>
            </a:r>
            <a:endParaRPr/>
          </a:p>
          <a:p>
            <a:pPr indent="0" lvl="0" marL="0" rtl="0" algn="just">
              <a:lnSpc>
                <a:spcPct val="110000"/>
              </a:lnSpc>
              <a:spcBef>
                <a:spcPts val="1000"/>
              </a:spcBef>
              <a:spcAft>
                <a:spcPts val="0"/>
              </a:spcAft>
              <a:buClr>
                <a:srgbClr val="6F6F6F"/>
              </a:buClr>
              <a:buSzPct val="100000"/>
              <a:buFont typeface="Calibri"/>
              <a:buNone/>
            </a:pPr>
            <a:r>
              <a:t/>
            </a:r>
            <a:endParaRPr/>
          </a:p>
          <a:p>
            <a:pPr indent="-443865" lvl="0" marL="457200" rtl="0" algn="just">
              <a:lnSpc>
                <a:spcPct val="110000"/>
              </a:lnSpc>
              <a:spcBef>
                <a:spcPts val="1000"/>
              </a:spcBef>
              <a:spcAft>
                <a:spcPts val="0"/>
              </a:spcAft>
              <a:buClr>
                <a:srgbClr val="6F6F6F"/>
              </a:buClr>
              <a:buSzPct val="100000"/>
              <a:buFont typeface="Calibri"/>
              <a:buChar char="•"/>
            </a:pPr>
            <a:r>
              <a:rPr b="1" lang="en-GB"/>
              <a:t>Intérprete: </a:t>
            </a:r>
            <a:r>
              <a:rPr lang="en-GB"/>
              <a:t>La 'audiencia' que está compuesta por diferentes individuos, cada uno de los cuales interpreta la información de acuerdo con sus propios valores, creencias, posiciones políticas y experiencias personales.</a:t>
            </a:r>
            <a:endParaRPr/>
          </a:p>
          <a:p>
            <a:pPr indent="-332740" lvl="0" marL="457200" rtl="0" algn="l">
              <a:lnSpc>
                <a:spcPct val="90000"/>
              </a:lnSpc>
              <a:spcBef>
                <a:spcPts val="1000"/>
              </a:spcBef>
              <a:spcAft>
                <a:spcPts val="0"/>
              </a:spcAft>
              <a:buClr>
                <a:srgbClr val="6F6F6F"/>
              </a:buClr>
              <a:buSzPct val="100000"/>
              <a:buFont typeface="Calibri"/>
              <a:buNone/>
            </a:pPr>
            <a:r>
              <a:t/>
            </a:r>
            <a:endParaRPr/>
          </a:p>
        </p:txBody>
      </p:sp>
      <p:sp>
        <p:nvSpPr>
          <p:cNvPr id="389" name="Google Shape;389;g10fcca12f0b_1_123"/>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390" name="Google Shape;390;g10fcca12f0b_1_123"/>
          <p:cNvSpPr txBox="1"/>
          <p:nvPr/>
        </p:nvSpPr>
        <p:spPr>
          <a:xfrm>
            <a:off x="669787" y="149475"/>
            <a:ext cx="94602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200" u="none" cap="none" strike="noStrike">
                <a:solidFill>
                  <a:srgbClr val="888552"/>
                </a:solidFill>
                <a:latin typeface="Calibri"/>
                <a:ea typeface="Calibri"/>
                <a:cs typeface="Calibri"/>
                <a:sym typeface="Calibri"/>
              </a:rPr>
              <a:t>Elementos de información </a:t>
            </a:r>
            <a:r>
              <a:rPr lang="en-GB" sz="4200">
                <a:solidFill>
                  <a:srgbClr val="888552"/>
                </a:solidFill>
                <a:latin typeface="Calibri"/>
                <a:ea typeface="Calibri"/>
                <a:cs typeface="Calibri"/>
                <a:sym typeface="Calibri"/>
              </a:rPr>
              <a:t>dañina</a:t>
            </a:r>
            <a:endParaRPr b="0" i="0" sz="4200" u="none" cap="none" strike="noStrike">
              <a:solidFill>
                <a:srgbClr val="888552"/>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10fcca12f0b_1_130"/>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br>
              <a:rPr lang="en-GB"/>
            </a:br>
            <a:endParaRPr/>
          </a:p>
        </p:txBody>
      </p:sp>
      <p:sp>
        <p:nvSpPr>
          <p:cNvPr id="396" name="Google Shape;396;g10fcca12f0b_1_130"/>
          <p:cNvSpPr txBox="1"/>
          <p:nvPr>
            <p:ph idx="1" type="body"/>
          </p:nvPr>
        </p:nvSpPr>
        <p:spPr>
          <a:xfrm>
            <a:off x="1571625" y="1183330"/>
            <a:ext cx="9656400" cy="53769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6F6F6F"/>
              </a:buClr>
              <a:buSzPct val="100000"/>
              <a:buFont typeface="Calibri"/>
              <a:buNone/>
            </a:pPr>
            <a:r>
              <a:t/>
            </a:r>
            <a:endParaRPr/>
          </a:p>
          <a:p>
            <a:pPr indent="-436244" lvl="0" marL="457200" rtl="0" algn="l">
              <a:lnSpc>
                <a:spcPct val="120000"/>
              </a:lnSpc>
              <a:spcBef>
                <a:spcPts val="1000"/>
              </a:spcBef>
              <a:spcAft>
                <a:spcPts val="0"/>
              </a:spcAft>
              <a:buClr>
                <a:srgbClr val="6F6F6F"/>
              </a:buClr>
              <a:buSzPct val="100000"/>
              <a:buFont typeface="Calibri"/>
              <a:buChar char="•"/>
            </a:pPr>
            <a:r>
              <a:rPr lang="en-GB" sz="2200"/>
              <a:t>¿Actúa el agente como una persona/grupo oficial, un político, una organización de noticias o una persona/grupo no oficial?</a:t>
            </a:r>
            <a:endParaRPr/>
          </a:p>
          <a:p>
            <a:pPr indent="-436244" lvl="0" marL="457200" rtl="0" algn="l">
              <a:lnSpc>
                <a:spcPct val="120000"/>
              </a:lnSpc>
              <a:spcBef>
                <a:spcPts val="1000"/>
              </a:spcBef>
              <a:spcAft>
                <a:spcPts val="0"/>
              </a:spcAft>
              <a:buClr>
                <a:srgbClr val="6F6F6F"/>
              </a:buClr>
              <a:buSzPct val="100000"/>
              <a:buFont typeface="Calibri"/>
              <a:buChar char="•"/>
            </a:pPr>
            <a:r>
              <a:rPr lang="en-GB" sz="2200"/>
              <a:t>¿El agente está organizado como individuo, como un grupo comercial oficial o como un grupo informalmente organizado en torno a intereses comunes?</a:t>
            </a:r>
            <a:endParaRPr/>
          </a:p>
          <a:p>
            <a:pPr indent="-436244" lvl="0" marL="457200" rtl="0" algn="l">
              <a:lnSpc>
                <a:spcPct val="90000"/>
              </a:lnSpc>
              <a:spcBef>
                <a:spcPts val="1000"/>
              </a:spcBef>
              <a:spcAft>
                <a:spcPts val="0"/>
              </a:spcAft>
              <a:buClr>
                <a:srgbClr val="6F6F6F"/>
              </a:buClr>
              <a:buSzPct val="100000"/>
              <a:buFont typeface="Calibri"/>
              <a:buChar char="•"/>
            </a:pPr>
            <a:r>
              <a:rPr lang="en-GB" sz="2200"/>
              <a:t>¿El agente está motivado:</a:t>
            </a:r>
            <a:endParaRPr/>
          </a:p>
          <a:p>
            <a:pPr indent="-321944" lvl="1" marL="800100" rtl="0" algn="l">
              <a:lnSpc>
                <a:spcPct val="90000"/>
              </a:lnSpc>
              <a:spcBef>
                <a:spcPts val="500"/>
              </a:spcBef>
              <a:spcAft>
                <a:spcPts val="0"/>
              </a:spcAft>
              <a:buClr>
                <a:srgbClr val="6F6F6F"/>
              </a:buClr>
              <a:buSzPct val="100000"/>
              <a:buFont typeface="Calibri"/>
              <a:buChar char="•"/>
            </a:pPr>
            <a:r>
              <a:rPr lang="en-GB" sz="2200"/>
              <a:t>económicamente para beneficiarse de la información?</a:t>
            </a:r>
            <a:endParaRPr/>
          </a:p>
          <a:p>
            <a:pPr indent="-321944" lvl="1" marL="800100" rtl="0" algn="l">
              <a:lnSpc>
                <a:spcPct val="90000"/>
              </a:lnSpc>
              <a:spcBef>
                <a:spcPts val="500"/>
              </a:spcBef>
              <a:spcAft>
                <a:spcPts val="0"/>
              </a:spcAft>
              <a:buClr>
                <a:srgbClr val="6F6F6F"/>
              </a:buClr>
              <a:buSzPct val="100000"/>
              <a:buFont typeface="Calibri"/>
              <a:buChar char="•"/>
            </a:pPr>
            <a:r>
              <a:rPr lang="en-GB" sz="2200"/>
              <a:t>políticamente para desacreditar a un candidato/para ganar electorado?</a:t>
            </a:r>
            <a:endParaRPr/>
          </a:p>
          <a:p>
            <a:pPr indent="-321944" lvl="1" marL="800100" rtl="0" algn="l">
              <a:lnSpc>
                <a:spcPct val="90000"/>
              </a:lnSpc>
              <a:spcBef>
                <a:spcPts val="500"/>
              </a:spcBef>
              <a:spcAft>
                <a:spcPts val="0"/>
              </a:spcAft>
              <a:buClr>
                <a:srgbClr val="6F6F6F"/>
              </a:buClr>
              <a:buSzPct val="100000"/>
              <a:buFont typeface="Calibri"/>
              <a:buChar char="•"/>
            </a:pPr>
            <a:r>
              <a:rPr lang="en-GB" sz="2200"/>
              <a:t>socialmente para conectarse con un grupo específico de personas?</a:t>
            </a:r>
            <a:endParaRPr/>
          </a:p>
          <a:p>
            <a:pPr indent="-321944" lvl="1" marL="800100" rtl="0" algn="l">
              <a:lnSpc>
                <a:spcPct val="90000"/>
              </a:lnSpc>
              <a:spcBef>
                <a:spcPts val="500"/>
              </a:spcBef>
              <a:spcAft>
                <a:spcPts val="0"/>
              </a:spcAft>
              <a:buClr>
                <a:srgbClr val="6F6F6F"/>
              </a:buClr>
              <a:buSzPct val="100000"/>
              <a:buFont typeface="Calibri"/>
              <a:buChar char="•"/>
            </a:pPr>
            <a:r>
              <a:rPr lang="en-GB" sz="2200"/>
              <a:t>psicológicamente para ganar estatus?</a:t>
            </a:r>
            <a:endParaRPr sz="2200"/>
          </a:p>
          <a:p>
            <a:pPr indent="-436244" lvl="0" marL="457200" rtl="0" algn="l">
              <a:lnSpc>
                <a:spcPct val="90000"/>
              </a:lnSpc>
              <a:spcBef>
                <a:spcPts val="1000"/>
              </a:spcBef>
              <a:spcAft>
                <a:spcPts val="0"/>
              </a:spcAft>
              <a:buClr>
                <a:srgbClr val="6F6F6F"/>
              </a:buClr>
              <a:buSzPct val="100000"/>
              <a:buFont typeface="Calibri"/>
              <a:buChar char="•"/>
            </a:pPr>
            <a:r>
              <a:rPr lang="en-GB" sz="2200"/>
              <a:t>¿El agente es humano, está automatizado por tecnología o ambos?</a:t>
            </a:r>
            <a:endParaRPr/>
          </a:p>
          <a:p>
            <a:pPr indent="-436244" lvl="0" marL="457200" rtl="0" algn="l">
              <a:lnSpc>
                <a:spcPct val="90000"/>
              </a:lnSpc>
              <a:spcBef>
                <a:spcPts val="1000"/>
              </a:spcBef>
              <a:spcAft>
                <a:spcPts val="0"/>
              </a:spcAft>
              <a:buClr>
                <a:srgbClr val="6F6F6F"/>
              </a:buClr>
              <a:buSzPct val="100000"/>
              <a:buFont typeface="Calibri"/>
              <a:buChar char="•"/>
            </a:pPr>
            <a:r>
              <a:rPr lang="en-GB" sz="2200"/>
              <a:t>¿A qué audiencias pretende llegar el agente? (miembros/grupos sociales/</a:t>
            </a:r>
            <a:endParaRPr/>
          </a:p>
          <a:p>
            <a:pPr indent="0" lvl="0" marL="0" rtl="0" algn="l">
              <a:lnSpc>
                <a:spcPct val="90000"/>
              </a:lnSpc>
              <a:spcBef>
                <a:spcPts val="1000"/>
              </a:spcBef>
              <a:spcAft>
                <a:spcPts val="0"/>
              </a:spcAft>
              <a:buClr>
                <a:srgbClr val="6F6F6F"/>
              </a:buClr>
              <a:buSzPct val="100000"/>
              <a:buFont typeface="Calibri"/>
              <a:buNone/>
            </a:pPr>
            <a:r>
              <a:rPr lang="en-GB" sz="2200"/>
              <a:t>toda la sociedad)</a:t>
            </a:r>
            <a:endParaRPr/>
          </a:p>
          <a:p>
            <a:pPr indent="-436244" lvl="0" marL="457200" rtl="0" algn="l">
              <a:lnSpc>
                <a:spcPct val="90000"/>
              </a:lnSpc>
              <a:spcBef>
                <a:spcPts val="1000"/>
              </a:spcBef>
              <a:spcAft>
                <a:spcPts val="0"/>
              </a:spcAft>
              <a:buClr>
                <a:srgbClr val="6F6F6F"/>
              </a:buClr>
              <a:buSzPct val="100000"/>
              <a:buFont typeface="Calibri"/>
              <a:buChar char="•"/>
            </a:pPr>
            <a:r>
              <a:rPr lang="en-GB" sz="2200"/>
              <a:t>¿El agente tiene la intención de dañar? (sí No)</a:t>
            </a:r>
            <a:endParaRPr/>
          </a:p>
          <a:p>
            <a:pPr indent="-436244" lvl="0" marL="457200" rtl="0" algn="l">
              <a:lnSpc>
                <a:spcPct val="90000"/>
              </a:lnSpc>
              <a:spcBef>
                <a:spcPts val="1000"/>
              </a:spcBef>
              <a:spcAft>
                <a:spcPts val="0"/>
              </a:spcAft>
              <a:buClr>
                <a:srgbClr val="6F6F6F"/>
              </a:buClr>
              <a:buSzPct val="100000"/>
              <a:buFont typeface="Calibri"/>
              <a:buChar char="•"/>
            </a:pPr>
            <a:r>
              <a:rPr lang="en-GB" sz="2200"/>
              <a:t>¿La intención de engañar? (sí No)</a:t>
            </a:r>
            <a:endParaRPr/>
          </a:p>
          <a:p>
            <a:pPr indent="0" lvl="0" marL="0" rtl="0" algn="l">
              <a:lnSpc>
                <a:spcPct val="90000"/>
              </a:lnSpc>
              <a:spcBef>
                <a:spcPts val="1000"/>
              </a:spcBef>
              <a:spcAft>
                <a:spcPts val="0"/>
              </a:spcAft>
              <a:buClr>
                <a:srgbClr val="6F6F6F"/>
              </a:buClr>
              <a:buSzPct val="100000"/>
              <a:buFont typeface="Calibri"/>
              <a:buNone/>
            </a:pPr>
            <a:r>
              <a:t/>
            </a:r>
            <a:endParaRPr/>
          </a:p>
          <a:p>
            <a:pPr indent="-292735" lvl="0" marL="457200" rtl="0" algn="l">
              <a:lnSpc>
                <a:spcPct val="90000"/>
              </a:lnSpc>
              <a:spcBef>
                <a:spcPts val="1000"/>
              </a:spcBef>
              <a:spcAft>
                <a:spcPts val="0"/>
              </a:spcAft>
              <a:buClr>
                <a:srgbClr val="6F6F6F"/>
              </a:buClr>
              <a:buSzPct val="100000"/>
              <a:buFont typeface="Calibri"/>
              <a:buNone/>
            </a:pPr>
            <a:r>
              <a:t/>
            </a:r>
            <a:endParaRPr/>
          </a:p>
        </p:txBody>
      </p:sp>
      <p:sp>
        <p:nvSpPr>
          <p:cNvPr id="397" name="Google Shape;397;g10fcca12f0b_1_130"/>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398" name="Google Shape;398;g10fcca12f0b_1_130"/>
          <p:cNvSpPr txBox="1"/>
          <p:nvPr/>
        </p:nvSpPr>
        <p:spPr>
          <a:xfrm>
            <a:off x="856463" y="457451"/>
            <a:ext cx="90870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888552"/>
                </a:solidFill>
                <a:latin typeface="Calibri"/>
                <a:ea typeface="Calibri"/>
                <a:cs typeface="Calibri"/>
                <a:sym typeface="Calibri"/>
              </a:rPr>
              <a:t>Preguntas para hacer sobre el </a:t>
            </a:r>
            <a:r>
              <a:rPr b="1" i="0" lang="en-GB" sz="4400" u="none" cap="none" strike="noStrike">
                <a:solidFill>
                  <a:srgbClr val="888552"/>
                </a:solidFill>
                <a:latin typeface="Calibri"/>
                <a:ea typeface="Calibri"/>
                <a:cs typeface="Calibri"/>
                <a:sym typeface="Calibri"/>
              </a:rPr>
              <a:t>Agente</a:t>
            </a:r>
            <a:endParaRPr b="1" i="0" sz="4400" u="none" cap="none" strike="noStrike">
              <a:solidFill>
                <a:srgbClr val="888552"/>
              </a:solidFill>
              <a:latin typeface="Calibri"/>
              <a:ea typeface="Calibri"/>
              <a:cs typeface="Calibri"/>
              <a:sym typeface="Calibri"/>
            </a:endParaRPr>
          </a:p>
        </p:txBody>
      </p:sp>
      <p:pic>
        <p:nvPicPr>
          <p:cNvPr id="399" name="Google Shape;399;g10fcca12f0b_1_130"/>
          <p:cNvPicPr preferRelativeResize="0"/>
          <p:nvPr/>
        </p:nvPicPr>
        <p:blipFill rotWithShape="1">
          <a:blip r:embed="rId3">
            <a:alphaModFix/>
          </a:blip>
          <a:srcRect b="0" l="0" r="0" t="0"/>
          <a:stretch/>
        </p:blipFill>
        <p:spPr>
          <a:xfrm>
            <a:off x="9940901" y="2901051"/>
            <a:ext cx="2082845" cy="344747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10fcca12f0b_1_138"/>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br>
              <a:rPr lang="en-GB"/>
            </a:br>
            <a:endParaRPr/>
          </a:p>
        </p:txBody>
      </p:sp>
      <p:sp>
        <p:nvSpPr>
          <p:cNvPr id="405" name="Google Shape;405;g10fcca12f0b_1_138"/>
          <p:cNvSpPr txBox="1"/>
          <p:nvPr>
            <p:ph idx="1" type="body"/>
          </p:nvPr>
        </p:nvSpPr>
        <p:spPr>
          <a:xfrm>
            <a:off x="380792" y="1450345"/>
            <a:ext cx="8948700" cy="4810800"/>
          </a:xfrm>
          <a:prstGeom prst="rect">
            <a:avLst/>
          </a:prstGeom>
          <a:noFill/>
          <a:ln>
            <a:noFill/>
          </a:ln>
        </p:spPr>
        <p:txBody>
          <a:bodyPr anchorCtr="0" anchor="t" bIns="45700" lIns="91425" spcFirstLastPara="1" rIns="91425" wrap="square" tIns="45700">
            <a:normAutofit fontScale="70000" lnSpcReduction="10000"/>
          </a:bodyPr>
          <a:lstStyle/>
          <a:p>
            <a:pPr indent="-360044" lvl="0" marL="446087" rtl="0" algn="l">
              <a:lnSpc>
                <a:spcPct val="90000"/>
              </a:lnSpc>
              <a:spcBef>
                <a:spcPts val="0"/>
              </a:spcBef>
              <a:spcAft>
                <a:spcPts val="0"/>
              </a:spcAft>
              <a:buClr>
                <a:srgbClr val="6F6F6F"/>
              </a:buClr>
              <a:buSzPct val="100000"/>
              <a:buFont typeface="Calibri"/>
              <a:buChar char="•"/>
            </a:pPr>
            <a:r>
              <a:rPr lang="en-GB"/>
              <a:t>¿El mensaje es para una intención a corto o largo plazo?</a:t>
            </a:r>
            <a:endParaRPr/>
          </a:p>
          <a:p>
            <a:pPr indent="-360044" lvl="0" marL="446087" rtl="0" algn="l">
              <a:lnSpc>
                <a:spcPct val="90000"/>
              </a:lnSpc>
              <a:spcBef>
                <a:spcPts val="1000"/>
              </a:spcBef>
              <a:spcAft>
                <a:spcPts val="0"/>
              </a:spcAft>
              <a:buClr>
                <a:srgbClr val="6F6F6F"/>
              </a:buClr>
              <a:buSzPct val="100000"/>
              <a:buFont typeface="Calibri"/>
              <a:buChar char="•"/>
            </a:pPr>
            <a:r>
              <a:rPr lang="en-GB"/>
              <a:t>¿Qué tan preciso es el mensaje? (engañoso/manipulado/fabricado/verdadero)</a:t>
            </a:r>
            <a:endParaRPr/>
          </a:p>
          <a:p>
            <a:pPr indent="-360044" lvl="0" marL="446087" rtl="0" algn="l">
              <a:lnSpc>
                <a:spcPct val="90000"/>
              </a:lnSpc>
              <a:spcBef>
                <a:spcPts val="1000"/>
              </a:spcBef>
              <a:spcAft>
                <a:spcPts val="0"/>
              </a:spcAft>
              <a:buClr>
                <a:srgbClr val="6F6F6F"/>
              </a:buClr>
              <a:buSzPct val="100000"/>
              <a:buFont typeface="Calibri"/>
              <a:buChar char="•"/>
            </a:pPr>
            <a:r>
              <a:rPr lang="en-GB"/>
              <a:t>¿El mensaje se hace pasar por una fuente oficial para parecer creíble?</a:t>
            </a:r>
            <a:endParaRPr/>
          </a:p>
          <a:p>
            <a:pPr indent="-400048" lvl="0" marL="446087" rtl="0" algn="l">
              <a:lnSpc>
                <a:spcPct val="90000"/>
              </a:lnSpc>
              <a:spcBef>
                <a:spcPts val="1000"/>
              </a:spcBef>
              <a:spcAft>
                <a:spcPts val="0"/>
              </a:spcAft>
              <a:buClr>
                <a:srgbClr val="6F6F6F"/>
              </a:buClr>
              <a:buSzPct val="100000"/>
              <a:buFont typeface="Calibri"/>
              <a:buNone/>
            </a:pPr>
            <a:r>
              <a:rPr lang="en-GB"/>
              <a:t>(no/usar la marca oficial de manera extraoficial/robar el nombre o la imagen de la persona)</a:t>
            </a:r>
            <a:endParaRPr/>
          </a:p>
          <a:p>
            <a:pPr indent="-360044" lvl="0" marL="446087" rtl="0" algn="l">
              <a:lnSpc>
                <a:spcPct val="90000"/>
              </a:lnSpc>
              <a:spcBef>
                <a:spcPts val="1000"/>
              </a:spcBef>
              <a:spcAft>
                <a:spcPts val="0"/>
              </a:spcAft>
              <a:buClr>
                <a:srgbClr val="6F6F6F"/>
              </a:buClr>
              <a:buSzPct val="100000"/>
              <a:buFont typeface="Calibri"/>
              <a:buChar char="•"/>
            </a:pPr>
            <a:r>
              <a:rPr lang="en-GB"/>
              <a:t>¿Quién o qué es el objetivo del mensaje? (los que están siendo desacreditados)? (individuo/organización/grupo social/toda la sociedad)</a:t>
            </a:r>
            <a:endParaRPr/>
          </a:p>
          <a:p>
            <a:pPr indent="-360044" lvl="0" marL="446087" rtl="0" algn="l">
              <a:lnSpc>
                <a:spcPct val="90000"/>
              </a:lnSpc>
              <a:spcBef>
                <a:spcPts val="1000"/>
              </a:spcBef>
              <a:spcAft>
                <a:spcPts val="0"/>
              </a:spcAft>
              <a:buClr>
                <a:srgbClr val="6F6F6F"/>
              </a:buClr>
              <a:buSzPct val="100000"/>
              <a:buFont typeface="Calibri"/>
              <a:buChar char="•"/>
            </a:pPr>
            <a:r>
              <a:rPr lang="en-GB"/>
              <a:t>¿El mensaje es legal o incluye discurso de odio o infracciones de privacidad, etc.?</a:t>
            </a:r>
            <a:endParaRPr/>
          </a:p>
          <a:p>
            <a:pPr indent="-360044" lvl="0" marL="446087" rtl="0" algn="l">
              <a:lnSpc>
                <a:spcPct val="90000"/>
              </a:lnSpc>
              <a:spcBef>
                <a:spcPts val="1000"/>
              </a:spcBef>
              <a:spcAft>
                <a:spcPts val="0"/>
              </a:spcAft>
              <a:buClr>
                <a:srgbClr val="6F6F6F"/>
              </a:buClr>
              <a:buSzPct val="100000"/>
              <a:buFont typeface="Calibri"/>
              <a:buChar char="•"/>
            </a:pPr>
            <a:r>
              <a:rPr lang="en-GB"/>
              <a:t>¿Quién es el público objetivo?</a:t>
            </a:r>
            <a:endParaRPr/>
          </a:p>
          <a:p>
            <a:pPr indent="-292735" lvl="0" marL="457200" rtl="0" algn="l">
              <a:lnSpc>
                <a:spcPct val="90000"/>
              </a:lnSpc>
              <a:spcBef>
                <a:spcPts val="1000"/>
              </a:spcBef>
              <a:spcAft>
                <a:spcPts val="0"/>
              </a:spcAft>
              <a:buClr>
                <a:srgbClr val="6F6F6F"/>
              </a:buClr>
              <a:buSzPct val="100000"/>
              <a:buFont typeface="Calibri"/>
              <a:buNone/>
            </a:pPr>
            <a:r>
              <a:t/>
            </a:r>
            <a:endParaRPr/>
          </a:p>
          <a:p>
            <a:pPr indent="-292735" lvl="0" marL="457200" rtl="0" algn="l">
              <a:lnSpc>
                <a:spcPct val="90000"/>
              </a:lnSpc>
              <a:spcBef>
                <a:spcPts val="1000"/>
              </a:spcBef>
              <a:spcAft>
                <a:spcPts val="0"/>
              </a:spcAft>
              <a:buClr>
                <a:srgbClr val="6F6F6F"/>
              </a:buClr>
              <a:buSzPct val="100000"/>
              <a:buFont typeface="Calibri"/>
              <a:buNone/>
            </a:pPr>
            <a:r>
              <a:t/>
            </a:r>
            <a:endParaRPr/>
          </a:p>
          <a:p>
            <a:pPr indent="0" lvl="0" marL="0" rtl="0" algn="l">
              <a:lnSpc>
                <a:spcPct val="90000"/>
              </a:lnSpc>
              <a:spcBef>
                <a:spcPts val="1000"/>
              </a:spcBef>
              <a:spcAft>
                <a:spcPts val="0"/>
              </a:spcAft>
              <a:buClr>
                <a:srgbClr val="6F6F6F"/>
              </a:buClr>
              <a:buSzPct val="100000"/>
              <a:buFont typeface="Calibri"/>
              <a:buNone/>
            </a:pPr>
            <a:r>
              <a:t/>
            </a:r>
            <a:endParaRPr/>
          </a:p>
          <a:p>
            <a:pPr indent="-292735" lvl="0" marL="457200" rtl="0" algn="l">
              <a:lnSpc>
                <a:spcPct val="90000"/>
              </a:lnSpc>
              <a:spcBef>
                <a:spcPts val="1000"/>
              </a:spcBef>
              <a:spcAft>
                <a:spcPts val="0"/>
              </a:spcAft>
              <a:buClr>
                <a:srgbClr val="6F6F6F"/>
              </a:buClr>
              <a:buSzPct val="100000"/>
              <a:buFont typeface="Calibri"/>
              <a:buNone/>
            </a:pPr>
            <a:r>
              <a:t/>
            </a:r>
            <a:endParaRPr/>
          </a:p>
        </p:txBody>
      </p:sp>
      <p:sp>
        <p:nvSpPr>
          <p:cNvPr id="406" name="Google Shape;406;g10fcca12f0b_1_138"/>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07" name="Google Shape;407;g10fcca12f0b_1_138"/>
          <p:cNvSpPr txBox="1"/>
          <p:nvPr/>
        </p:nvSpPr>
        <p:spPr>
          <a:xfrm>
            <a:off x="938700" y="179400"/>
            <a:ext cx="92259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888552"/>
                </a:solidFill>
                <a:latin typeface="Calibri"/>
                <a:ea typeface="Calibri"/>
                <a:cs typeface="Calibri"/>
                <a:sym typeface="Calibri"/>
              </a:rPr>
              <a:t>Preguntas para hacer sobre el </a:t>
            </a:r>
            <a:r>
              <a:rPr b="1" i="0" lang="en-GB" sz="4400" u="none" cap="none" strike="noStrike">
                <a:solidFill>
                  <a:srgbClr val="888552"/>
                </a:solidFill>
                <a:latin typeface="Calibri"/>
                <a:ea typeface="Calibri"/>
                <a:cs typeface="Calibri"/>
                <a:sym typeface="Calibri"/>
              </a:rPr>
              <a:t>Mensaje</a:t>
            </a:r>
            <a:endParaRPr b="1" i="0" sz="4400" u="none" cap="none" strike="noStrike">
              <a:solidFill>
                <a:srgbClr val="888552"/>
              </a:solidFill>
              <a:latin typeface="Calibri"/>
              <a:ea typeface="Calibri"/>
              <a:cs typeface="Calibri"/>
              <a:sym typeface="Calibri"/>
            </a:endParaRPr>
          </a:p>
        </p:txBody>
      </p:sp>
      <p:pic>
        <p:nvPicPr>
          <p:cNvPr id="408" name="Google Shape;408;g10fcca12f0b_1_138"/>
          <p:cNvPicPr preferRelativeResize="0"/>
          <p:nvPr/>
        </p:nvPicPr>
        <p:blipFill rotWithShape="1">
          <a:blip r:embed="rId3">
            <a:alphaModFix/>
          </a:blip>
          <a:srcRect b="0" l="0" r="0" t="0"/>
          <a:stretch/>
        </p:blipFill>
        <p:spPr>
          <a:xfrm>
            <a:off x="8495413" y="4002779"/>
            <a:ext cx="3434400" cy="23127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sp>
        <p:nvSpPr>
          <p:cNvPr id="413" name="Google Shape;413;g10fcca12f0b_1_146"/>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br>
              <a:rPr lang="en-GB"/>
            </a:br>
            <a:endParaRPr/>
          </a:p>
        </p:txBody>
      </p:sp>
      <p:sp>
        <p:nvSpPr>
          <p:cNvPr id="414" name="Google Shape;414;g10fcca12f0b_1_146"/>
          <p:cNvSpPr txBox="1"/>
          <p:nvPr>
            <p:ph idx="1" type="body"/>
          </p:nvPr>
        </p:nvSpPr>
        <p:spPr>
          <a:xfrm>
            <a:off x="437990" y="1872462"/>
            <a:ext cx="10191900" cy="3581400"/>
          </a:xfrm>
          <a:prstGeom prst="rect">
            <a:avLst/>
          </a:prstGeom>
          <a:noFill/>
          <a:ln>
            <a:noFill/>
          </a:ln>
        </p:spPr>
        <p:txBody>
          <a:bodyPr anchorCtr="0" anchor="t" bIns="45700" lIns="91425" spcFirstLastPara="1" rIns="91425" wrap="square" tIns="45700">
            <a:normAutofit fontScale="62500"/>
          </a:bodyPr>
          <a:lstStyle/>
          <a:p>
            <a:pPr indent="-403860" lvl="0" marL="457200" rtl="0" algn="l">
              <a:lnSpc>
                <a:spcPct val="100000"/>
              </a:lnSpc>
              <a:spcBef>
                <a:spcPts val="0"/>
              </a:spcBef>
              <a:spcAft>
                <a:spcPts val="0"/>
              </a:spcAft>
              <a:buClr>
                <a:srgbClr val="6F6F6F"/>
              </a:buClr>
              <a:buSzPct val="100000"/>
              <a:buFont typeface="Calibri"/>
              <a:buChar char="•"/>
            </a:pPr>
            <a:r>
              <a:rPr lang="en-GB"/>
              <a:t>¿Qué acciones tomó el Intérprete? (ignorado/compartido en apoyo/compartido en oposición/comentario)</a:t>
            </a:r>
            <a:endParaRPr/>
          </a:p>
          <a:p>
            <a:pPr indent="0" lvl="0" marL="45720" rtl="0" algn="l">
              <a:lnSpc>
                <a:spcPct val="90000"/>
              </a:lnSpc>
              <a:spcBef>
                <a:spcPts val="1000"/>
              </a:spcBef>
              <a:spcAft>
                <a:spcPts val="0"/>
              </a:spcAft>
              <a:buClr>
                <a:srgbClr val="6F6F6F"/>
              </a:buClr>
              <a:buSzPct val="100000"/>
              <a:buFont typeface="Calibri"/>
              <a:buNone/>
            </a:pPr>
            <a:r>
              <a:t/>
            </a:r>
            <a:endParaRPr/>
          </a:p>
          <a:p>
            <a:pPr indent="-403860" lvl="0" marL="457200" rtl="0" algn="l">
              <a:lnSpc>
                <a:spcPct val="100000"/>
              </a:lnSpc>
              <a:spcBef>
                <a:spcPts val="1000"/>
              </a:spcBef>
              <a:spcAft>
                <a:spcPts val="0"/>
              </a:spcAft>
              <a:buClr>
                <a:srgbClr val="6F6F6F"/>
              </a:buClr>
              <a:buSzPct val="100000"/>
              <a:buFont typeface="Calibri"/>
              <a:buChar char="•"/>
            </a:pPr>
            <a:r>
              <a:rPr lang="en-GB"/>
              <a:t>Si el Intérprete ha compartido el mensaje, ¿lo ha hecho con la misma intención que el agente original o lo ha compartido para, por ejemplo, mostrar su desacuerdo? ¿Cómo leyó el Intérprete el mensaje?</a:t>
            </a:r>
            <a:endParaRPr/>
          </a:p>
          <a:p>
            <a:pPr indent="0" lvl="1" marL="530352" rtl="0" algn="l">
              <a:lnSpc>
                <a:spcPct val="90000"/>
              </a:lnSpc>
              <a:spcBef>
                <a:spcPts val="500"/>
              </a:spcBef>
              <a:spcAft>
                <a:spcPts val="0"/>
              </a:spcAft>
              <a:buClr>
                <a:srgbClr val="6F6F6F"/>
              </a:buClr>
              <a:buSzPct val="100000"/>
              <a:buFont typeface="Calibri"/>
              <a:buNone/>
            </a:pPr>
            <a:r>
              <a:rPr b="1" lang="en-GB"/>
              <a:t>hegemónico. </a:t>
            </a:r>
            <a:r>
              <a:rPr lang="en-GB"/>
              <a:t>Aceptar el mensaje tal como fue codificado.</a:t>
            </a:r>
            <a:endParaRPr/>
          </a:p>
          <a:p>
            <a:pPr indent="0" lvl="1" marL="530352" rtl="0" algn="l">
              <a:lnSpc>
                <a:spcPct val="90000"/>
              </a:lnSpc>
              <a:spcBef>
                <a:spcPts val="500"/>
              </a:spcBef>
              <a:spcAft>
                <a:spcPts val="0"/>
              </a:spcAft>
              <a:buClr>
                <a:srgbClr val="6F6F6F"/>
              </a:buClr>
              <a:buSzPct val="100000"/>
              <a:buFont typeface="Calibri"/>
              <a:buNone/>
            </a:pPr>
            <a:r>
              <a:rPr b="1" lang="en-GB"/>
              <a:t>Negociado. </a:t>
            </a:r>
            <a:r>
              <a:rPr lang="en-GB"/>
              <a:t>Aceptar aspectos del mensaje, pero no todo.</a:t>
            </a:r>
            <a:endParaRPr/>
          </a:p>
          <a:p>
            <a:pPr indent="0" lvl="1" marL="530352" rtl="0" algn="l">
              <a:lnSpc>
                <a:spcPct val="90000"/>
              </a:lnSpc>
              <a:spcBef>
                <a:spcPts val="500"/>
              </a:spcBef>
              <a:spcAft>
                <a:spcPts val="0"/>
              </a:spcAft>
              <a:buClr>
                <a:srgbClr val="6F6F6F"/>
              </a:buClr>
              <a:buSzPct val="100000"/>
              <a:buFont typeface="Calibri"/>
              <a:buNone/>
            </a:pPr>
            <a:r>
              <a:rPr b="1" lang="en-GB"/>
              <a:t>Oposicional </a:t>
            </a:r>
            <a:r>
              <a:rPr lang="en-GB"/>
              <a:t>. Rechazar la forma en que se codificó el mensaje.</a:t>
            </a:r>
            <a:endParaRPr/>
          </a:p>
          <a:p>
            <a:pPr indent="0" lvl="1" marL="530352" rtl="0" algn="l">
              <a:lnSpc>
                <a:spcPct val="90000"/>
              </a:lnSpc>
              <a:spcBef>
                <a:spcPts val="500"/>
              </a:spcBef>
              <a:spcAft>
                <a:spcPts val="0"/>
              </a:spcAft>
              <a:buClr>
                <a:srgbClr val="6F6F6F"/>
              </a:buClr>
              <a:buSzPct val="100000"/>
              <a:buFont typeface="Calibri"/>
              <a:buNone/>
            </a:pPr>
            <a:r>
              <a:t/>
            </a:r>
            <a:endParaRPr/>
          </a:p>
          <a:p>
            <a:pPr indent="0" lvl="0" marL="0" rtl="0" algn="l">
              <a:lnSpc>
                <a:spcPct val="90000"/>
              </a:lnSpc>
              <a:spcBef>
                <a:spcPts val="1000"/>
              </a:spcBef>
              <a:spcAft>
                <a:spcPts val="0"/>
              </a:spcAft>
              <a:buClr>
                <a:srgbClr val="6F6F6F"/>
              </a:buClr>
              <a:buSzPct val="100000"/>
              <a:buFont typeface="Calibri"/>
              <a:buNone/>
            </a:pPr>
            <a:r>
              <a:t/>
            </a:r>
            <a:endParaRPr/>
          </a:p>
          <a:p>
            <a:pPr indent="0" lvl="0" marL="0" rtl="0" algn="l">
              <a:lnSpc>
                <a:spcPct val="90000"/>
              </a:lnSpc>
              <a:spcBef>
                <a:spcPts val="1000"/>
              </a:spcBef>
              <a:spcAft>
                <a:spcPts val="0"/>
              </a:spcAft>
              <a:buClr>
                <a:srgbClr val="6F6F6F"/>
              </a:buClr>
              <a:buSzPct val="100000"/>
              <a:buFont typeface="Calibri"/>
              <a:buNone/>
            </a:pPr>
            <a:r>
              <a:t/>
            </a:r>
            <a:endParaRPr/>
          </a:p>
          <a:p>
            <a:pPr indent="-292735" lvl="0" marL="457200" rtl="0" algn="l">
              <a:lnSpc>
                <a:spcPct val="90000"/>
              </a:lnSpc>
              <a:spcBef>
                <a:spcPts val="1000"/>
              </a:spcBef>
              <a:spcAft>
                <a:spcPts val="0"/>
              </a:spcAft>
              <a:buClr>
                <a:srgbClr val="6F6F6F"/>
              </a:buClr>
              <a:buSzPct val="100000"/>
              <a:buFont typeface="Calibri"/>
              <a:buNone/>
            </a:pPr>
            <a:r>
              <a:t/>
            </a:r>
            <a:endParaRPr/>
          </a:p>
        </p:txBody>
      </p:sp>
      <p:sp>
        <p:nvSpPr>
          <p:cNvPr id="415" name="Google Shape;415;g10fcca12f0b_1_146"/>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16" name="Google Shape;416;g10fcca12f0b_1_146"/>
          <p:cNvSpPr txBox="1"/>
          <p:nvPr/>
        </p:nvSpPr>
        <p:spPr>
          <a:xfrm>
            <a:off x="657150" y="632318"/>
            <a:ext cx="97536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888552"/>
                </a:solidFill>
                <a:latin typeface="Calibri"/>
                <a:ea typeface="Calibri"/>
                <a:cs typeface="Calibri"/>
                <a:sym typeface="Calibri"/>
              </a:rPr>
              <a:t>Preguntas para hacer sobre el </a:t>
            </a:r>
            <a:r>
              <a:rPr b="1" i="0" lang="en-GB" sz="4400" u="none" cap="none" strike="noStrike">
                <a:solidFill>
                  <a:srgbClr val="888552"/>
                </a:solidFill>
                <a:latin typeface="Calibri"/>
                <a:ea typeface="Calibri"/>
                <a:cs typeface="Calibri"/>
                <a:sym typeface="Calibri"/>
              </a:rPr>
              <a:t>intérprete</a:t>
            </a:r>
            <a:endParaRPr b="1" i="0" sz="4400" u="none" cap="none" strike="noStrike">
              <a:solidFill>
                <a:srgbClr val="888552"/>
              </a:solidFill>
              <a:latin typeface="Calibri"/>
              <a:ea typeface="Calibri"/>
              <a:cs typeface="Calibri"/>
              <a:sym typeface="Calibri"/>
            </a:endParaRPr>
          </a:p>
        </p:txBody>
      </p:sp>
      <p:pic>
        <p:nvPicPr>
          <p:cNvPr id="417" name="Google Shape;417;g10fcca12f0b_1_146"/>
          <p:cNvPicPr preferRelativeResize="0"/>
          <p:nvPr/>
        </p:nvPicPr>
        <p:blipFill rotWithShape="1">
          <a:blip r:embed="rId3">
            <a:alphaModFix/>
          </a:blip>
          <a:srcRect b="0" l="0" r="0" t="0"/>
          <a:stretch/>
        </p:blipFill>
        <p:spPr>
          <a:xfrm>
            <a:off x="8593636" y="4108114"/>
            <a:ext cx="3177900" cy="2247000"/>
          </a:xfrm>
          <a:prstGeom prst="roundRect">
            <a:avLst>
              <a:gd fmla="val 16667" name="adj"/>
            </a:avLst>
          </a:prstGeom>
          <a:noFill/>
          <a:ln>
            <a:noFill/>
          </a:ln>
          <a:effectLst>
            <a:outerShdw blurRad="152400" kx="109970" rotWithShape="0" algn="tl" dir="900000" dist="12000" sy="98000" ky="199851">
              <a:srgbClr val="000000">
                <a:alpha val="2902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g10fcca12f0b_1_154"/>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Actividad</a:t>
            </a:r>
            <a:endParaRPr/>
          </a:p>
        </p:txBody>
      </p:sp>
      <p:sp>
        <p:nvSpPr>
          <p:cNvPr id="423" name="Google Shape;423;g10fcca12f0b_1_154"/>
          <p:cNvSpPr txBox="1"/>
          <p:nvPr>
            <p:ph idx="1" type="body"/>
          </p:nvPr>
        </p:nvSpPr>
        <p:spPr>
          <a:xfrm>
            <a:off x="3513569" y="1335775"/>
            <a:ext cx="7854000" cy="4541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F6F6F"/>
              </a:buClr>
              <a:buSzPts val="2800"/>
              <a:buFont typeface="Calibri"/>
              <a:buNone/>
            </a:pPr>
            <a:r>
              <a:rPr b="1" lang="en-GB"/>
              <a:t>Tarea:</a:t>
            </a:r>
            <a:endParaRPr/>
          </a:p>
          <a:p>
            <a:pPr indent="0" lvl="0" marL="0" rtl="0" algn="l">
              <a:lnSpc>
                <a:spcPct val="100000"/>
              </a:lnSpc>
              <a:spcBef>
                <a:spcPts val="1000"/>
              </a:spcBef>
              <a:spcAft>
                <a:spcPts val="0"/>
              </a:spcAft>
              <a:buClr>
                <a:srgbClr val="6F6F6F"/>
              </a:buClr>
              <a:buSzPts val="2800"/>
              <a:buFont typeface="Calibri"/>
              <a:buNone/>
            </a:pPr>
            <a:r>
              <a:rPr lang="en-GB"/>
              <a:t>Encuentre un ejemplo de mensaje de información </a:t>
            </a:r>
            <a:r>
              <a:rPr lang="en-GB"/>
              <a:t>dañina</a:t>
            </a:r>
            <a:r>
              <a:rPr lang="en-GB"/>
              <a:t> online en 3 medios diferentes (por ejemplo, Facebook, sitios web de medios, foros, etc.). Analice y compare los Agentes, Mensajes e Intérpretes en las 3 fuentes diferentes que ha elegido utilizando las preguntas guía anteriores.</a:t>
            </a:r>
            <a:endParaRPr/>
          </a:p>
          <a:p>
            <a:pPr indent="0" lvl="0" marL="0" rtl="0" algn="l">
              <a:lnSpc>
                <a:spcPct val="90000"/>
              </a:lnSpc>
              <a:spcBef>
                <a:spcPts val="1000"/>
              </a:spcBef>
              <a:spcAft>
                <a:spcPts val="0"/>
              </a:spcAft>
              <a:buClr>
                <a:srgbClr val="6F6F6F"/>
              </a:buClr>
              <a:buSzPts val="2800"/>
              <a:buFont typeface="Calibri"/>
              <a:buNone/>
            </a:pPr>
            <a:r>
              <a:t/>
            </a:r>
            <a:endParaRPr/>
          </a:p>
          <a:p>
            <a:pPr indent="0" lvl="0" marL="0" rtl="0" algn="l">
              <a:lnSpc>
                <a:spcPct val="90000"/>
              </a:lnSpc>
              <a:spcBef>
                <a:spcPts val="1000"/>
              </a:spcBef>
              <a:spcAft>
                <a:spcPts val="0"/>
              </a:spcAft>
              <a:buClr>
                <a:srgbClr val="6F6F6F"/>
              </a:buClr>
              <a:buSzPts val="2800"/>
              <a:buFont typeface="Calibri"/>
              <a:buNone/>
            </a:pPr>
            <a:r>
              <a:t/>
            </a:r>
            <a:endParaRPr/>
          </a:p>
        </p:txBody>
      </p:sp>
      <p:sp>
        <p:nvSpPr>
          <p:cNvPr id="424" name="Google Shape;424;g10fcca12f0b_1_154"/>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425" name="Google Shape;425;g10fcca12f0b_1_154"/>
          <p:cNvPicPr preferRelativeResize="0"/>
          <p:nvPr/>
        </p:nvPicPr>
        <p:blipFill rotWithShape="1">
          <a:blip r:embed="rId3">
            <a:alphaModFix/>
          </a:blip>
          <a:srcRect b="0" l="0" r="0" t="0"/>
          <a:stretch/>
        </p:blipFill>
        <p:spPr>
          <a:xfrm>
            <a:off x="700581" y="1444599"/>
            <a:ext cx="2350225" cy="2350225"/>
          </a:xfrm>
          <a:prstGeom prst="rect">
            <a:avLst/>
          </a:prstGeom>
          <a:noFill/>
          <a:ln>
            <a:noFill/>
          </a:ln>
        </p:spPr>
      </p:pic>
      <p:graphicFrame>
        <p:nvGraphicFramePr>
          <p:cNvPr id="426" name="Google Shape;426;g10fcca12f0b_1_154"/>
          <p:cNvGraphicFramePr/>
          <p:nvPr/>
        </p:nvGraphicFramePr>
        <p:xfrm>
          <a:off x="5303926" y="4484025"/>
          <a:ext cx="3000000" cy="3000000"/>
        </p:xfrm>
        <a:graphic>
          <a:graphicData uri="http://schemas.openxmlformats.org/drawingml/2006/table">
            <a:tbl>
              <a:tblPr bandRow="1" firstRow="1">
                <a:noFill/>
                <a:tableStyleId>{C39C6AF4-B01A-4EC6-B17D-27312AAB06B0}</a:tableStyleId>
              </a:tblPr>
              <a:tblGrid>
                <a:gridCol w="1410275"/>
                <a:gridCol w="1434575"/>
                <a:gridCol w="1276525"/>
                <a:gridCol w="1258975"/>
              </a:tblGrid>
              <a:tr h="3988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Fuente 1</a:t>
                      </a:r>
                      <a:endParaRPr sz="1800" u="none" cap="none" strike="noStrike">
                        <a:solidFill>
                          <a:schemeClr val="lt2"/>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rPr lang="en-GB" sz="1800" u="none" cap="none" strike="noStrike"/>
                        <a:t>Fuente 2</a:t>
                      </a:r>
                      <a:endParaRPr sz="1800" u="none" cap="none" strike="noStrike">
                        <a:solidFill>
                          <a:schemeClr val="lt2"/>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rPr lang="en-GB" sz="1800" u="none" cap="none" strike="noStrike"/>
                        <a:t>Fuente 3</a:t>
                      </a:r>
                      <a:endParaRPr sz="1800" u="none" cap="none" strike="noStrike">
                        <a:solidFill>
                          <a:schemeClr val="lt2"/>
                        </a:solidFill>
                      </a:endParaRPr>
                    </a:p>
                  </a:txBody>
                  <a:tcPr marT="45725" marB="45725" marR="91450" marL="91450"/>
                </a:tc>
              </a:tr>
              <a:tr h="4963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Agente</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3988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Mensaje</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3988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Interprete</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0fcca12f0b_1_162"/>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32" name="Google Shape;432;g10fcca12f0b_1_162"/>
          <p:cNvSpPr txBox="1"/>
          <p:nvPr/>
        </p:nvSpPr>
        <p:spPr>
          <a:xfrm>
            <a:off x="5224202" y="364061"/>
            <a:ext cx="5212200" cy="61299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Para analizar una declaración, es útil distinguir entre lo que se puede verificar y lo que no: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rPr b="0" i="1" lang="en-GB" sz="2800" u="none" cap="none" strike="noStrike">
                <a:solidFill>
                  <a:srgbClr val="6F6F6F"/>
                </a:solidFill>
                <a:latin typeface="Calibri"/>
                <a:ea typeface="Calibri"/>
                <a:cs typeface="Calibri"/>
                <a:sym typeface="Calibri"/>
              </a:rPr>
              <a:t>Los viejos decían que no recuerdan un invierno tan frío como este.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No se puede verificar, mientras que esta oración puede: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 </a:t>
            </a:r>
            <a:r>
              <a:rPr b="0" i="1" lang="en-GB" sz="2800" u="none" cap="none" strike="noStrike">
                <a:solidFill>
                  <a:srgbClr val="6F6F6F"/>
                </a:solidFill>
                <a:latin typeface="Calibri"/>
                <a:ea typeface="Calibri"/>
                <a:cs typeface="Calibri"/>
                <a:sym typeface="Calibri"/>
              </a:rPr>
              <a:t>"E</a:t>
            </a:r>
            <a:r>
              <a:rPr i="1" lang="en-GB" sz="2800">
                <a:solidFill>
                  <a:srgbClr val="6F6F6F"/>
                </a:solidFill>
                <a:latin typeface="Calibri"/>
                <a:ea typeface="Calibri"/>
                <a:cs typeface="Calibri"/>
                <a:sym typeface="Calibri"/>
              </a:rPr>
              <a:t>l </a:t>
            </a:r>
            <a:r>
              <a:rPr b="0" i="1" lang="en-GB" sz="2800" u="none" cap="none" strike="noStrike">
                <a:solidFill>
                  <a:srgbClr val="6F6F6F"/>
                </a:solidFill>
                <a:latin typeface="Calibri"/>
                <a:ea typeface="Calibri"/>
                <a:cs typeface="Calibri"/>
                <a:sym typeface="Calibri"/>
              </a:rPr>
              <a:t>día de hoy, la temperatura en la ciudad alcanzó un mínimo histórico".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p:txBody>
      </p:sp>
      <p:sp>
        <p:nvSpPr>
          <p:cNvPr id="433" name="Google Shape;433;g10fcca12f0b_1_162"/>
          <p:cNvSpPr txBox="1"/>
          <p:nvPr/>
        </p:nvSpPr>
        <p:spPr>
          <a:xfrm>
            <a:off x="453359" y="3388386"/>
            <a:ext cx="4856400" cy="3011100"/>
          </a:xfrm>
          <a:prstGeom prst="rect">
            <a:avLst/>
          </a:prstGeom>
          <a:noFill/>
          <a:ln>
            <a:noFill/>
          </a:ln>
        </p:spPr>
        <p:txBody>
          <a:bodyPr anchorCtr="1" anchor="ctr" bIns="45700" lIns="91425" spcFirstLastPara="1" rIns="91425" wrap="square" tIns="45700">
            <a:normAutofit/>
          </a:bodyPr>
          <a:lstStyle/>
          <a:p>
            <a:pPr indent="0" lvl="0" marL="0" marR="0" rtl="0" algn="l">
              <a:lnSpc>
                <a:spcPct val="90000"/>
              </a:lnSpc>
              <a:spcBef>
                <a:spcPts val="0"/>
              </a:spcBef>
              <a:spcAft>
                <a:spcPts val="0"/>
              </a:spcAft>
              <a:buClr>
                <a:srgbClr val="6F6F6F"/>
              </a:buClr>
              <a:buSzPts val="5400"/>
              <a:buFont typeface="Calibri"/>
              <a:buNone/>
            </a:pPr>
            <a:r>
              <a:rPr b="1" i="0" lang="en-GB" sz="5400" u="none" cap="none" strike="noStrike">
                <a:solidFill>
                  <a:srgbClr val="6F6F6F"/>
                </a:solidFill>
                <a:latin typeface="Calibri"/>
                <a:ea typeface="Calibri"/>
                <a:cs typeface="Calibri"/>
                <a:sym typeface="Calibri"/>
              </a:rPr>
              <a:t>El verificador de datos del semáforo</a:t>
            </a:r>
            <a:endParaRPr b="1" i="0" sz="3600" u="none" cap="none" strike="noStrike">
              <a:solidFill>
                <a:srgbClr val="6F6F6F"/>
              </a:solidFill>
              <a:latin typeface="Calibri"/>
              <a:ea typeface="Calibri"/>
              <a:cs typeface="Calibri"/>
              <a:sym typeface="Calibri"/>
            </a:endParaRPr>
          </a:p>
        </p:txBody>
      </p:sp>
      <p:pic>
        <p:nvPicPr>
          <p:cNvPr descr="Traffic Light, Red, Black, Green, Yellow, Traffic" id="434" name="Google Shape;434;g10fcca12f0b_1_162"/>
          <p:cNvPicPr preferRelativeResize="0"/>
          <p:nvPr/>
        </p:nvPicPr>
        <p:blipFill rotWithShape="1">
          <a:blip r:embed="rId3">
            <a:alphaModFix/>
          </a:blip>
          <a:srcRect b="0" l="0" r="0" t="0"/>
          <a:stretch/>
        </p:blipFill>
        <p:spPr>
          <a:xfrm>
            <a:off x="1396167" y="297064"/>
            <a:ext cx="2681102" cy="31542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10fcca12f0b_1_169"/>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40" name="Google Shape;440;g10fcca12f0b_1_169"/>
          <p:cNvSpPr txBox="1"/>
          <p:nvPr/>
        </p:nvSpPr>
        <p:spPr>
          <a:xfrm>
            <a:off x="1295400" y="413586"/>
            <a:ext cx="9601200" cy="1440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200"/>
              <a:buFont typeface="Arial"/>
              <a:buNone/>
            </a:pPr>
            <a:r>
              <a:rPr b="1" i="0" lang="en-GB" sz="4200" u="none" cap="none" strike="noStrike">
                <a:solidFill>
                  <a:srgbClr val="6F6F6F"/>
                </a:solidFill>
                <a:latin typeface="Calibri"/>
                <a:ea typeface="Calibri"/>
                <a:cs typeface="Calibri"/>
                <a:sym typeface="Calibri"/>
              </a:rPr>
              <a:t>Verificador de semáforos</a:t>
            </a:r>
            <a:endParaRPr b="1" i="0" sz="4200" u="none" cap="none" strike="noStrike">
              <a:solidFill>
                <a:srgbClr val="6F6F6F"/>
              </a:solidFill>
              <a:latin typeface="Calibri"/>
              <a:ea typeface="Calibri"/>
              <a:cs typeface="Calibri"/>
              <a:sym typeface="Calibri"/>
            </a:endParaRPr>
          </a:p>
        </p:txBody>
      </p:sp>
      <p:sp>
        <p:nvSpPr>
          <p:cNvPr id="441" name="Google Shape;441;g10fcca12f0b_1_169"/>
          <p:cNvSpPr txBox="1"/>
          <p:nvPr/>
        </p:nvSpPr>
        <p:spPr>
          <a:xfrm>
            <a:off x="4249642" y="1280068"/>
            <a:ext cx="7485300" cy="47157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just">
              <a:lnSpc>
                <a:spcPct val="100000"/>
              </a:lnSpc>
              <a:spcBef>
                <a:spcPts val="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Las noticias, discursos de personajes públicos, publicaciones en redes sociales y toda la información que se difunde pueden ser consultadas buscando hechos y/o cifras cuya veracidad se pueda comprobar objetivamente.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En la página siguiente, lea el discurso de Mark Zuckerberg, director ejecutivo de Facebook en WASHINGTON, DC, el 10 de abril de 2018 y observe los colores que se utilizan para resaltar el texto.</a:t>
            </a:r>
            <a:endParaRPr b="0" i="0" sz="1400" u="none" cap="none" strike="noStrike">
              <a:solidFill>
                <a:srgbClr val="000000"/>
              </a:solidFill>
              <a:latin typeface="Arial"/>
              <a:ea typeface="Arial"/>
              <a:cs typeface="Arial"/>
              <a:sym typeface="Arial"/>
            </a:endParaRPr>
          </a:p>
          <a:p>
            <a:pPr indent="-201930" lvl="0" marL="228600" marR="0" rtl="0" algn="l">
              <a:lnSpc>
                <a:spcPct val="100000"/>
              </a:lnSpc>
              <a:spcBef>
                <a:spcPts val="1000"/>
              </a:spcBef>
              <a:spcAft>
                <a:spcPts val="0"/>
              </a:spcAft>
              <a:buClr>
                <a:srgbClr val="6F6F6F"/>
              </a:buClr>
              <a:buSzPct val="100000"/>
              <a:buFont typeface="Calibri"/>
              <a:buChar char="•"/>
            </a:pPr>
            <a:r>
              <a:rPr b="0" i="0" lang="en-GB" sz="2800" u="none" cap="none" strike="noStrike">
                <a:solidFill>
                  <a:srgbClr val="6F6F6F"/>
                </a:solidFill>
                <a:highlight>
                  <a:srgbClr val="00FF00"/>
                </a:highlight>
                <a:latin typeface="Calibri"/>
                <a:ea typeface="Calibri"/>
                <a:cs typeface="Calibri"/>
                <a:sym typeface="Calibri"/>
              </a:rPr>
              <a:t>Las verdes </a:t>
            </a:r>
            <a:r>
              <a:rPr b="0" i="0" lang="en-GB" sz="2800" u="none" cap="none" strike="noStrike">
                <a:solidFill>
                  <a:srgbClr val="6F6F6F"/>
                </a:solidFill>
                <a:latin typeface="Calibri"/>
                <a:ea typeface="Calibri"/>
                <a:cs typeface="Calibri"/>
                <a:sym typeface="Calibri"/>
              </a:rPr>
              <a:t>son declaraciones que pueden verificarse y respaldarse con fuentes oficiales de información;</a:t>
            </a:r>
            <a:endParaRPr b="0" i="0" sz="1400" u="none" cap="none" strike="noStrike">
              <a:solidFill>
                <a:srgbClr val="000000"/>
              </a:solidFill>
              <a:latin typeface="Arial"/>
              <a:ea typeface="Arial"/>
              <a:cs typeface="Arial"/>
              <a:sym typeface="Arial"/>
            </a:endParaRPr>
          </a:p>
          <a:p>
            <a:pPr indent="-201930" lvl="0" marL="228600" marR="0" rtl="0" algn="l">
              <a:lnSpc>
                <a:spcPct val="90000"/>
              </a:lnSpc>
              <a:spcBef>
                <a:spcPts val="1000"/>
              </a:spcBef>
              <a:spcAft>
                <a:spcPts val="0"/>
              </a:spcAft>
              <a:buClr>
                <a:srgbClr val="6F6F6F"/>
              </a:buClr>
              <a:buSzPct val="100000"/>
              <a:buFont typeface="Calibri"/>
              <a:buChar char="•"/>
            </a:pPr>
            <a:r>
              <a:rPr b="0" i="0" lang="en-GB" sz="2800" u="none" cap="none" strike="noStrike">
                <a:solidFill>
                  <a:srgbClr val="6F6F6F"/>
                </a:solidFill>
                <a:highlight>
                  <a:srgbClr val="FF0000"/>
                </a:highlight>
                <a:latin typeface="Calibri"/>
                <a:ea typeface="Calibri"/>
                <a:cs typeface="Calibri"/>
                <a:sym typeface="Calibri"/>
              </a:rPr>
              <a:t>Las rojas </a:t>
            </a:r>
            <a:r>
              <a:rPr b="0" i="0" lang="en-GB" sz="2800" u="none" cap="none" strike="noStrike">
                <a:solidFill>
                  <a:srgbClr val="6F6F6F"/>
                </a:solidFill>
                <a:latin typeface="Calibri"/>
                <a:ea typeface="Calibri"/>
                <a:cs typeface="Calibri"/>
                <a:sym typeface="Calibri"/>
              </a:rPr>
              <a:t>son declaraciones que no pueden verificarse;</a:t>
            </a:r>
            <a:endParaRPr b="0" i="0" sz="1400" u="none" cap="none" strike="noStrike">
              <a:solidFill>
                <a:srgbClr val="000000"/>
              </a:solidFill>
              <a:latin typeface="Arial"/>
              <a:ea typeface="Arial"/>
              <a:cs typeface="Arial"/>
              <a:sym typeface="Arial"/>
            </a:endParaRPr>
          </a:p>
          <a:p>
            <a:pPr indent="-201930" lvl="0" marL="228600" marR="0" rtl="0" algn="l">
              <a:lnSpc>
                <a:spcPct val="90000"/>
              </a:lnSpc>
              <a:spcBef>
                <a:spcPts val="1000"/>
              </a:spcBef>
              <a:spcAft>
                <a:spcPts val="0"/>
              </a:spcAft>
              <a:buClr>
                <a:srgbClr val="6F6F6F"/>
              </a:buClr>
              <a:buSzPct val="100000"/>
              <a:buFont typeface="Calibri"/>
              <a:buChar char="•"/>
            </a:pPr>
            <a:r>
              <a:rPr b="0" i="0" lang="en-GB" sz="2800" u="none" cap="none" strike="noStrike">
                <a:solidFill>
                  <a:srgbClr val="6F6F6F"/>
                </a:solidFill>
                <a:highlight>
                  <a:srgbClr val="FFFF00"/>
                </a:highlight>
                <a:latin typeface="Calibri"/>
                <a:ea typeface="Calibri"/>
                <a:cs typeface="Calibri"/>
                <a:sym typeface="Calibri"/>
              </a:rPr>
              <a:t>El amarillo </a:t>
            </a:r>
            <a:r>
              <a:rPr b="0" i="0" lang="en-GB" sz="2800" u="none" cap="none" strike="noStrike">
                <a:solidFill>
                  <a:srgbClr val="6F6F6F"/>
                </a:solidFill>
                <a:latin typeface="Calibri"/>
                <a:ea typeface="Calibri"/>
                <a:cs typeface="Calibri"/>
                <a:sym typeface="Calibri"/>
              </a:rPr>
              <a:t>son declaraciones que se encuentran entre el rojo y el verde.</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p:txBody>
      </p:sp>
      <p:pic>
        <p:nvPicPr>
          <p:cNvPr descr="Traffic Light, Red, Black, Green, Yellow, Traffic" id="442" name="Google Shape;442;g10fcca12f0b_1_169"/>
          <p:cNvPicPr preferRelativeResize="0"/>
          <p:nvPr/>
        </p:nvPicPr>
        <p:blipFill rotWithShape="1">
          <a:blip r:embed="rId3">
            <a:alphaModFix/>
          </a:blip>
          <a:srcRect b="0" l="0" r="0" t="0"/>
          <a:stretch/>
        </p:blipFill>
        <p:spPr>
          <a:xfrm>
            <a:off x="969571" y="1422665"/>
            <a:ext cx="2681102" cy="31542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10fcca12f0b_1_176"/>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48" name="Google Shape;448;g10fcca12f0b_1_176"/>
          <p:cNvSpPr txBox="1"/>
          <p:nvPr/>
        </p:nvSpPr>
        <p:spPr>
          <a:xfrm>
            <a:off x="1295400" y="413586"/>
            <a:ext cx="9601200" cy="1440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200"/>
              <a:buFont typeface="Arial"/>
              <a:buNone/>
            </a:pPr>
            <a:r>
              <a:rPr b="1" i="0" lang="en-GB" sz="4200" u="none" cap="none" strike="noStrike">
                <a:solidFill>
                  <a:srgbClr val="6F6F6F"/>
                </a:solidFill>
                <a:latin typeface="Calibri"/>
                <a:ea typeface="Calibri"/>
                <a:cs typeface="Calibri"/>
                <a:sym typeface="Calibri"/>
              </a:rPr>
              <a:t>Verificador de semáforos</a:t>
            </a:r>
            <a:endParaRPr b="1" i="0" sz="4200" u="none" cap="none" strike="noStrike">
              <a:solidFill>
                <a:srgbClr val="6F6F6F"/>
              </a:solidFill>
              <a:latin typeface="Calibri"/>
              <a:ea typeface="Calibri"/>
              <a:cs typeface="Calibri"/>
              <a:sym typeface="Calibri"/>
            </a:endParaRPr>
          </a:p>
        </p:txBody>
      </p:sp>
      <p:sp>
        <p:nvSpPr>
          <p:cNvPr id="449" name="Google Shape;449;g10fcca12f0b_1_176"/>
          <p:cNvSpPr txBox="1"/>
          <p:nvPr/>
        </p:nvSpPr>
        <p:spPr>
          <a:xfrm>
            <a:off x="4249617" y="1239243"/>
            <a:ext cx="7485300" cy="47157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just">
              <a:lnSpc>
                <a:spcPct val="150000"/>
              </a:lnSpc>
              <a:spcBef>
                <a:spcPts val="0"/>
              </a:spcBef>
              <a:spcAft>
                <a:spcPts val="0"/>
              </a:spcAft>
              <a:buClr>
                <a:schemeClr val="dk1"/>
              </a:buClr>
              <a:buSzPct val="100000"/>
              <a:buFont typeface="Calibri"/>
              <a:buNone/>
            </a:pPr>
            <a:r>
              <a:rPr b="0" i="0" lang="en-GB" sz="2800" u="none" cap="none" strike="noStrike">
                <a:solidFill>
                  <a:schemeClr val="dk1"/>
                </a:solidFill>
                <a:highlight>
                  <a:srgbClr val="FF0000"/>
                </a:highlight>
                <a:latin typeface="Calibri"/>
                <a:ea typeface="Calibri"/>
                <a:cs typeface="Calibri"/>
                <a:sym typeface="Calibri"/>
              </a:rPr>
              <a:t>“Facebook es una empresa idealista y optimista. Durante la mayor parte de nuestra existencia, nos enfocamos en todo lo bueno que puede traer conectar a las personas </a:t>
            </a:r>
            <a:r>
              <a:rPr b="0" i="0" lang="en-GB" sz="2800" u="none" cap="none" strike="noStrike">
                <a:solidFill>
                  <a:schemeClr val="dk1"/>
                </a:solidFill>
                <a:latin typeface="Calibri"/>
                <a:ea typeface="Calibri"/>
                <a:cs typeface="Calibri"/>
                <a:sym typeface="Calibri"/>
              </a:rPr>
              <a:t>. </a:t>
            </a:r>
            <a:r>
              <a:rPr b="0" i="0" lang="en-GB" sz="2800" u="none" cap="none" strike="noStrike">
                <a:solidFill>
                  <a:schemeClr val="dk1"/>
                </a:solidFill>
                <a:highlight>
                  <a:srgbClr val="FFFF00"/>
                </a:highlight>
                <a:latin typeface="Calibri"/>
                <a:ea typeface="Calibri"/>
                <a:cs typeface="Calibri"/>
                <a:sym typeface="Calibri"/>
              </a:rPr>
              <a:t>A medida que Facebook creció, las personas de todo el mundo obtuvieron una nueva y poderosa herramienta para mantenerse conectados con las personas que aman, hacer que se escuchen sus voces y construir comunidades y negocios. Recientemente, hemos visto el movimiento #metoo y March for Our Lives, organizados, al menos en parte, en Facebook </a:t>
            </a:r>
            <a:r>
              <a:rPr b="0" i="0" lang="en-GB" sz="2800" u="none" cap="none" strike="noStrike">
                <a:solidFill>
                  <a:schemeClr val="dk1"/>
                </a:solidFill>
                <a:latin typeface="Calibri"/>
                <a:ea typeface="Calibri"/>
                <a:cs typeface="Calibri"/>
                <a:sym typeface="Calibri"/>
              </a:rPr>
              <a:t>. </a:t>
            </a:r>
            <a:r>
              <a:rPr b="0" i="0" lang="en-GB" sz="2800" u="none" cap="none" strike="noStrike">
                <a:solidFill>
                  <a:schemeClr val="dk1"/>
                </a:solidFill>
                <a:highlight>
                  <a:srgbClr val="00FF00"/>
                </a:highlight>
                <a:latin typeface="Calibri"/>
                <a:ea typeface="Calibri"/>
                <a:cs typeface="Calibri"/>
                <a:sym typeface="Calibri"/>
              </a:rPr>
              <a:t>Después del huracán Harvey, la gente recaudó más de $20 millones para ayuda. Y más de 70 millones de pequeñas empresas ahora usan Facebook para crecer y crear empleos </a:t>
            </a:r>
            <a:r>
              <a:rPr b="0" i="0" lang="en-GB" sz="2800" u="none" cap="none" strike="noStrike">
                <a:solidFill>
                  <a:schemeClr val="dk1"/>
                </a:solidFill>
                <a:latin typeface="Calibri"/>
                <a:ea typeface="Calibri"/>
                <a:cs typeface="Calibri"/>
                <a:sym typeface="Calibri"/>
              </a:rPr>
              <a:t>”.</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p:txBody>
      </p:sp>
      <p:pic>
        <p:nvPicPr>
          <p:cNvPr descr="Traffic Light, Red, Black, Green, Yellow, Traffic" id="450" name="Google Shape;450;g10fcca12f0b_1_176"/>
          <p:cNvPicPr preferRelativeResize="0"/>
          <p:nvPr/>
        </p:nvPicPr>
        <p:blipFill rotWithShape="1">
          <a:blip r:embed="rId3">
            <a:alphaModFix/>
          </a:blip>
          <a:srcRect b="0" l="0" r="0" t="0"/>
          <a:stretch/>
        </p:blipFill>
        <p:spPr>
          <a:xfrm>
            <a:off x="969571" y="1422665"/>
            <a:ext cx="2681102" cy="31542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10fcca12f0b_1_284"/>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56" name="Google Shape;456;g10fcca12f0b_1_284"/>
          <p:cNvSpPr txBox="1"/>
          <p:nvPr/>
        </p:nvSpPr>
        <p:spPr>
          <a:xfrm>
            <a:off x="1295400" y="413586"/>
            <a:ext cx="9601200" cy="1440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200"/>
              <a:buFont typeface="Arial"/>
              <a:buNone/>
            </a:pPr>
            <a:r>
              <a:rPr b="1" i="0" lang="en-GB" sz="4200" u="none" cap="none" strike="noStrike">
                <a:solidFill>
                  <a:srgbClr val="6F6F6F"/>
                </a:solidFill>
                <a:latin typeface="Calibri"/>
                <a:ea typeface="Calibri"/>
                <a:cs typeface="Calibri"/>
                <a:sym typeface="Calibri"/>
              </a:rPr>
              <a:t>Actividad</a:t>
            </a:r>
            <a:endParaRPr b="1" i="0" sz="4200" u="none" cap="none" strike="noStrike">
              <a:solidFill>
                <a:srgbClr val="6F6F6F"/>
              </a:solidFill>
              <a:latin typeface="Calibri"/>
              <a:ea typeface="Calibri"/>
              <a:cs typeface="Calibri"/>
              <a:sym typeface="Calibri"/>
            </a:endParaRPr>
          </a:p>
        </p:txBody>
      </p:sp>
      <p:pic>
        <p:nvPicPr>
          <p:cNvPr id="457" name="Google Shape;457;g10fcca12f0b_1_284"/>
          <p:cNvPicPr preferRelativeResize="0"/>
          <p:nvPr/>
        </p:nvPicPr>
        <p:blipFill rotWithShape="1">
          <a:blip r:embed="rId3">
            <a:alphaModFix/>
          </a:blip>
          <a:srcRect b="0" l="0" r="0" t="0"/>
          <a:stretch/>
        </p:blipFill>
        <p:spPr>
          <a:xfrm>
            <a:off x="1424908" y="2228370"/>
            <a:ext cx="2427492" cy="2427492"/>
          </a:xfrm>
          <a:prstGeom prst="rect">
            <a:avLst/>
          </a:prstGeom>
          <a:noFill/>
          <a:ln>
            <a:noFill/>
          </a:ln>
        </p:spPr>
      </p:pic>
      <p:sp>
        <p:nvSpPr>
          <p:cNvPr id="458" name="Google Shape;458;g10fcca12f0b_1_284"/>
          <p:cNvSpPr txBox="1"/>
          <p:nvPr/>
        </p:nvSpPr>
        <p:spPr>
          <a:xfrm>
            <a:off x="4827181" y="1403498"/>
            <a:ext cx="6803400" cy="48873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just">
              <a:lnSpc>
                <a:spcPct val="90000"/>
              </a:lnSpc>
              <a:spcBef>
                <a:spcPts val="0"/>
              </a:spcBef>
              <a:spcAft>
                <a:spcPts val="0"/>
              </a:spcAft>
              <a:buClr>
                <a:srgbClr val="6F6F6F"/>
              </a:buClr>
              <a:buSzPct val="100000"/>
              <a:buFont typeface="Calibri"/>
              <a:buNone/>
            </a:pPr>
            <a:r>
              <a:rPr b="1" i="0" lang="en-GB" sz="2800" u="none" cap="none" strike="noStrike">
                <a:solidFill>
                  <a:srgbClr val="6F6F6F"/>
                </a:solidFill>
                <a:latin typeface="Calibri"/>
                <a:ea typeface="Calibri"/>
                <a:cs typeface="Calibri"/>
                <a:sym typeface="Calibri"/>
              </a:rPr>
              <a:t>Tarea: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Aplique el verificador de hechos del semáforo extrayendo un fragmento de un artículo o discurso reciente de una figura pública. Después de haber investigado las declaraciones comunicadas, márquelas en </a:t>
            </a:r>
            <a:r>
              <a:rPr b="0" i="0" lang="en-GB" sz="2800" u="none" cap="none" strike="noStrike">
                <a:solidFill>
                  <a:srgbClr val="6F6F6F"/>
                </a:solidFill>
                <a:highlight>
                  <a:srgbClr val="00FF00"/>
                </a:highlight>
                <a:latin typeface="Calibri"/>
                <a:ea typeface="Calibri"/>
                <a:cs typeface="Calibri"/>
                <a:sym typeface="Calibri"/>
              </a:rPr>
              <a:t>verde </a:t>
            </a:r>
            <a:r>
              <a:rPr b="0" i="0" lang="en-GB" sz="2800" u="none" cap="none" strike="noStrike">
                <a:solidFill>
                  <a:srgbClr val="6F6F6F"/>
                </a:solidFill>
                <a:latin typeface="Calibri"/>
                <a:ea typeface="Calibri"/>
                <a:cs typeface="Calibri"/>
                <a:sym typeface="Calibri"/>
              </a:rPr>
              <a:t>, </a:t>
            </a:r>
            <a:r>
              <a:rPr b="0" i="0" lang="en-GB" sz="2800" u="none" cap="none" strike="noStrike">
                <a:solidFill>
                  <a:srgbClr val="6F6F6F"/>
                </a:solidFill>
                <a:highlight>
                  <a:srgbClr val="FFFF00"/>
                </a:highlight>
                <a:latin typeface="Calibri"/>
                <a:ea typeface="Calibri"/>
                <a:cs typeface="Calibri"/>
                <a:sym typeface="Calibri"/>
              </a:rPr>
              <a:t>amarillo </a:t>
            </a:r>
            <a:r>
              <a:rPr b="0" i="0" lang="en-GB" sz="2800" u="none" cap="none" strike="noStrike">
                <a:solidFill>
                  <a:srgbClr val="6F6F6F"/>
                </a:solidFill>
                <a:latin typeface="Calibri"/>
                <a:ea typeface="Calibri"/>
                <a:cs typeface="Calibri"/>
                <a:sym typeface="Calibri"/>
              </a:rPr>
              <a:t>o </a:t>
            </a:r>
            <a:r>
              <a:rPr b="0" i="0" lang="en-GB" sz="2800" u="none" cap="none" strike="noStrike">
                <a:solidFill>
                  <a:srgbClr val="6F6F6F"/>
                </a:solidFill>
                <a:highlight>
                  <a:srgbClr val="FF0000"/>
                </a:highlight>
                <a:latin typeface="Calibri"/>
                <a:ea typeface="Calibri"/>
                <a:cs typeface="Calibri"/>
                <a:sym typeface="Calibri"/>
              </a:rPr>
              <a:t>rojo </a:t>
            </a:r>
            <a:r>
              <a:rPr b="0" i="0" lang="en-GB" sz="2800" u="none" cap="none" strike="noStrike">
                <a:solidFill>
                  <a:srgbClr val="6F6F6F"/>
                </a:solidFill>
                <a:latin typeface="Calibri"/>
                <a:ea typeface="Calibri"/>
                <a:cs typeface="Calibri"/>
                <a:sym typeface="Calibri"/>
              </a:rPr>
              <a:t>según el sistema descrito anteriormente.</a:t>
            </a:r>
            <a:endParaRPr b="0" i="0" sz="2800" u="none" cap="none" strike="noStrike">
              <a:solidFill>
                <a:srgbClr val="6F6F6F"/>
              </a:solidFill>
              <a:latin typeface="Calibri"/>
              <a:ea typeface="Calibri"/>
              <a:cs typeface="Calibri"/>
              <a:sym typeface="Calibri"/>
            </a:endParaRPr>
          </a:p>
          <a:p>
            <a:pPr indent="0" lvl="0" marL="0" marR="0" rtl="0" algn="just">
              <a:lnSpc>
                <a:spcPct val="100000"/>
              </a:lnSpc>
              <a:spcBef>
                <a:spcPts val="100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Para revisar tu Semáforo puedes </a:t>
            </a:r>
            <a:r>
              <a:rPr lang="en-GB" sz="2800">
                <a:solidFill>
                  <a:srgbClr val="6F6F6F"/>
                </a:solidFill>
                <a:latin typeface="Calibri"/>
                <a:ea typeface="Calibri"/>
                <a:cs typeface="Calibri"/>
                <a:sym typeface="Calibri"/>
              </a:rPr>
              <a:t>hacer</a:t>
            </a:r>
            <a:r>
              <a:rPr b="0" i="0" lang="en-GB" sz="2800" u="none" cap="none" strike="noStrike">
                <a:solidFill>
                  <a:srgbClr val="6F6F6F"/>
                </a:solidFill>
                <a:latin typeface="Calibri"/>
                <a:ea typeface="Calibri"/>
                <a:cs typeface="Calibri"/>
                <a:sym typeface="Calibri"/>
              </a:rPr>
              <a:t> esta actividad con un colega que haya pasado por el análisis del mismo fragmento de texto. Comparar y discutir.</a:t>
            </a:r>
            <a:endParaRPr b="0" i="0" sz="2800" u="none" cap="none" strike="noStrike">
              <a:solidFill>
                <a:srgbClr val="6F6F6F"/>
              </a:solidFill>
              <a:latin typeface="Calibri"/>
              <a:ea typeface="Calibri"/>
              <a:cs typeface="Calibri"/>
              <a:sym typeface="Calibri"/>
            </a:endParaRPr>
          </a:p>
          <a:p>
            <a:pPr indent="0" lvl="0" marL="0" marR="0" rtl="0" algn="l">
              <a:lnSpc>
                <a:spcPct val="100000"/>
              </a:lnSpc>
              <a:spcBef>
                <a:spcPts val="100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Por ahora, le sugerimos que eche un vistazo al siguiente artículo basado en una charla del presidente francés Macron: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ct val="100000"/>
              <a:buFont typeface="Calibri"/>
              <a:buNone/>
            </a:pPr>
            <a:r>
              <a:rPr b="0" i="0" lang="en-GB" sz="2800" u="sng" cap="none" strike="noStrike">
                <a:solidFill>
                  <a:srgbClr val="6F6F6F"/>
                </a:solidFill>
                <a:latin typeface="Calibri"/>
                <a:ea typeface="Calibri"/>
                <a:cs typeface="Calibri"/>
                <a:sym typeface="Calibri"/>
                <a:hlinkClick r:id="rId4">
                  <a:extLst>
                    <a:ext uri="{A12FA001-AC4F-418D-AE19-62706E023703}">
                      <ahyp:hlinkClr val="tx"/>
                    </a:ext>
                  </a:extLst>
                </a:hlinkClick>
              </a:rPr>
              <a:t>https://www.ft.com/content/7e7e1bb8-0223-11ea-be59-e49b2a136b8d</a:t>
            </a:r>
            <a:endParaRPr b="0" i="0" sz="2800" u="none" cap="none" strike="noStrike">
              <a:solidFill>
                <a:srgbClr val="6F6F6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4"/>
          <p:cNvSpPr txBox="1"/>
          <p:nvPr>
            <p:ph type="title"/>
          </p:nvPr>
        </p:nvSpPr>
        <p:spPr>
          <a:xfrm>
            <a:off x="893379" y="2673897"/>
            <a:ext cx="10569203" cy="13563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solidFill>
                  <a:srgbClr val="C55A11"/>
                </a:solidFill>
              </a:rPr>
              <a:t>INGLÉS</a:t>
            </a:r>
            <a:br>
              <a:rPr lang="en-GB" sz="1800" u="sng">
                <a:solidFill>
                  <a:schemeClr val="hlink"/>
                </a:solidFill>
                <a:hlinkClick r:id="rId3"/>
              </a:rPr>
            </a:br>
            <a:br>
              <a:rPr lang="en-GB" sz="1800" u="sng">
                <a:solidFill>
                  <a:schemeClr val="hlink"/>
                </a:solidFill>
                <a:hlinkClick r:id="rId4"/>
              </a:rPr>
            </a:br>
            <a:r>
              <a:rPr lang="en-GB" sz="1800" u="sng">
                <a:solidFill>
                  <a:schemeClr val="hlink"/>
                </a:solidFill>
                <a:hlinkClick r:id="rId5"/>
              </a:rPr>
              <a:t>https://www.bbc.com/ownit/the-basics/real-or-fake-news-quiz</a:t>
            </a:r>
            <a:br>
              <a:rPr lang="en-GB" sz="1800"/>
            </a:br>
            <a:br>
              <a:rPr lang="en-GB" sz="1800"/>
            </a:br>
            <a:r>
              <a:rPr lang="en-GB" sz="1800"/>
              <a:t>or: </a:t>
            </a:r>
            <a:r>
              <a:rPr lang="en-GB" sz="1800" u="sng">
                <a:solidFill>
                  <a:schemeClr val="hlink"/>
                </a:solidFill>
                <a:hlinkClick r:id="rId6"/>
              </a:rPr>
              <a:t>https://youtu.be/HnNOv-vak_k</a:t>
            </a:r>
            <a:br>
              <a:rPr lang="en-GB"/>
            </a:br>
            <a:r>
              <a:rPr lang="en-GB" sz="1800"/>
              <a:t>or: </a:t>
            </a:r>
            <a:r>
              <a:rPr b="0" lang="en-GB" sz="1800" u="sng">
                <a:solidFill>
                  <a:schemeClr val="hlink"/>
                </a:solidFill>
                <a:hlinkClick r:id="rId7"/>
              </a:rPr>
              <a:t>https://www.theguardian.com/newswise/2021/feb/04/fake-or-real-headlines-quiz-newswise-2021</a:t>
            </a:r>
            <a:r>
              <a:rPr b="0" lang="en-GB" sz="1800"/>
              <a:t> </a:t>
            </a:r>
            <a:br>
              <a:rPr lang="en-GB"/>
            </a:br>
            <a:br>
              <a:rPr lang="en-GB"/>
            </a:br>
            <a:r>
              <a:rPr lang="en-GB">
                <a:solidFill>
                  <a:srgbClr val="C55A11"/>
                </a:solidFill>
                <a:latin typeface="Arial"/>
                <a:ea typeface="Arial"/>
                <a:cs typeface="Arial"/>
                <a:sym typeface="Arial"/>
              </a:rPr>
              <a:t>U OTRAS VERSIONES DE IDIOMA/PAÍS</a:t>
            </a:r>
            <a:endParaRPr/>
          </a:p>
        </p:txBody>
      </p:sp>
      <p:sp>
        <p:nvSpPr>
          <p:cNvPr id="138" name="Google Shape;138;p4"/>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10fcca12f0b_1_291"/>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464" name="Google Shape;464;g10fcca12f0b_1_291"/>
          <p:cNvSpPr txBox="1"/>
          <p:nvPr/>
        </p:nvSpPr>
        <p:spPr>
          <a:xfrm>
            <a:off x="557023" y="653143"/>
            <a:ext cx="4547400" cy="142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200"/>
              <a:buFont typeface="Arial"/>
              <a:buNone/>
            </a:pPr>
            <a:r>
              <a:rPr b="1" i="0" lang="en-GB" sz="4200" u="none" cap="none" strike="noStrike">
                <a:solidFill>
                  <a:srgbClr val="6F6F6F"/>
                </a:solidFill>
                <a:latin typeface="Calibri"/>
                <a:ea typeface="Calibri"/>
                <a:cs typeface="Calibri"/>
                <a:sym typeface="Calibri"/>
              </a:rPr>
              <a:t>El Método CRAAP</a:t>
            </a:r>
            <a:br>
              <a:rPr b="1" i="0" lang="en-GB" sz="4200" u="none" cap="none" strike="noStrike">
                <a:solidFill>
                  <a:srgbClr val="6F6F6F"/>
                </a:solidFill>
                <a:latin typeface="Calibri"/>
                <a:ea typeface="Calibri"/>
                <a:cs typeface="Calibri"/>
                <a:sym typeface="Calibri"/>
              </a:rPr>
            </a:br>
            <a:endParaRPr b="1" i="0" sz="4200" u="none" cap="none" strike="noStrike">
              <a:solidFill>
                <a:srgbClr val="6F6F6F"/>
              </a:solidFill>
              <a:latin typeface="Calibri"/>
              <a:ea typeface="Calibri"/>
              <a:cs typeface="Calibri"/>
              <a:sym typeface="Calibri"/>
            </a:endParaRPr>
          </a:p>
        </p:txBody>
      </p:sp>
      <p:sp>
        <p:nvSpPr>
          <p:cNvPr id="465" name="Google Shape;465;g10fcca12f0b_1_291"/>
          <p:cNvSpPr txBox="1"/>
          <p:nvPr/>
        </p:nvSpPr>
        <p:spPr>
          <a:xfrm>
            <a:off x="6880922" y="1375535"/>
            <a:ext cx="5493000" cy="54825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6F6F6F"/>
              </a:buClr>
              <a:buSzPts val="2800"/>
              <a:buFont typeface="Calibri"/>
              <a:buChar char="•"/>
            </a:pPr>
            <a:r>
              <a:rPr b="1" i="0" lang="en-GB" sz="2800" u="none" cap="none" strike="noStrike">
                <a:solidFill>
                  <a:srgbClr val="6F6F6F"/>
                </a:solidFill>
                <a:latin typeface="Calibri"/>
                <a:ea typeface="Calibri"/>
                <a:cs typeface="Calibri"/>
                <a:sym typeface="Calibri"/>
              </a:rPr>
              <a:t>Moneda </a:t>
            </a:r>
            <a:r>
              <a:rPr b="0" i="0" lang="en-GB" sz="2800" u="none" cap="none" strike="noStrike">
                <a:solidFill>
                  <a:srgbClr val="6F6F6F"/>
                </a:solidFill>
                <a:latin typeface="Calibri"/>
                <a:ea typeface="Calibri"/>
                <a:cs typeface="Calibri"/>
                <a:sym typeface="Calibri"/>
              </a:rPr>
              <a:t>(puntualidad)</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a:p>
            <a:pPr indent="-228600" lvl="0" marL="228600" marR="0" rtl="0" algn="l">
              <a:lnSpc>
                <a:spcPct val="90000"/>
              </a:lnSpc>
              <a:spcBef>
                <a:spcPts val="1000"/>
              </a:spcBef>
              <a:spcAft>
                <a:spcPts val="0"/>
              </a:spcAft>
              <a:buClr>
                <a:srgbClr val="6F6F6F"/>
              </a:buClr>
              <a:buSzPts val="2800"/>
              <a:buFont typeface="Calibri"/>
              <a:buChar char="•"/>
            </a:pPr>
            <a:r>
              <a:rPr b="1" i="0" lang="en-GB" sz="2800" u="none" cap="none" strike="noStrike">
                <a:solidFill>
                  <a:srgbClr val="6F6F6F"/>
                </a:solidFill>
                <a:latin typeface="Calibri"/>
                <a:ea typeface="Calibri"/>
                <a:cs typeface="Calibri"/>
                <a:sym typeface="Calibri"/>
              </a:rPr>
              <a:t>R</a:t>
            </a:r>
            <a:r>
              <a:rPr b="0" i="0" lang="en-GB" sz="2800" u="none" cap="none" strike="noStrike">
                <a:solidFill>
                  <a:srgbClr val="6F6F6F"/>
                </a:solidFill>
                <a:latin typeface="Calibri"/>
                <a:ea typeface="Calibri"/>
                <a:cs typeface="Calibri"/>
                <a:sym typeface="Calibri"/>
              </a:rPr>
              <a:t>e</a:t>
            </a:r>
            <a:r>
              <a:rPr lang="en-GB" sz="2800">
                <a:solidFill>
                  <a:srgbClr val="6F6F6F"/>
                </a:solidFill>
                <a:latin typeface="Calibri"/>
                <a:ea typeface="Calibri"/>
                <a:cs typeface="Calibri"/>
                <a:sym typeface="Calibri"/>
              </a:rPr>
              <a:t>levancia</a:t>
            </a:r>
            <a:r>
              <a:rPr b="0" i="0" lang="en-GB" sz="2800" u="none" cap="none" strike="noStrike">
                <a:solidFill>
                  <a:srgbClr val="6F6F6F"/>
                </a:solidFill>
                <a:latin typeface="Calibri"/>
                <a:ea typeface="Calibri"/>
                <a:cs typeface="Calibri"/>
                <a:sym typeface="Calibri"/>
              </a:rPr>
              <a:t> (importancia)</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a:p>
            <a:pPr indent="-228600" lvl="0" marL="228600" marR="0" rtl="0" algn="l">
              <a:lnSpc>
                <a:spcPct val="90000"/>
              </a:lnSpc>
              <a:spcBef>
                <a:spcPts val="1000"/>
              </a:spcBef>
              <a:spcAft>
                <a:spcPts val="0"/>
              </a:spcAft>
              <a:buClr>
                <a:srgbClr val="6F6F6F"/>
              </a:buClr>
              <a:buSzPts val="2800"/>
              <a:buFont typeface="Calibri"/>
              <a:buChar char="•"/>
            </a:pPr>
            <a:r>
              <a:rPr b="1" lang="en-GB" sz="2800">
                <a:solidFill>
                  <a:srgbClr val="6F6F6F"/>
                </a:solidFill>
                <a:latin typeface="Calibri"/>
                <a:ea typeface="Calibri"/>
                <a:cs typeface="Calibri"/>
                <a:sym typeface="Calibri"/>
              </a:rPr>
              <a:t>A</a:t>
            </a:r>
            <a:r>
              <a:rPr lang="en-GB" sz="2800">
                <a:solidFill>
                  <a:srgbClr val="6F6F6F"/>
                </a:solidFill>
                <a:latin typeface="Calibri"/>
                <a:ea typeface="Calibri"/>
                <a:cs typeface="Calibri"/>
                <a:sym typeface="Calibri"/>
              </a:rPr>
              <a:t>utoridad </a:t>
            </a:r>
            <a:r>
              <a:rPr b="1" i="0" lang="en-GB" sz="2800" u="none" cap="none" strike="noStrike">
                <a:solidFill>
                  <a:srgbClr val="6F6F6F"/>
                </a:solidFill>
                <a:latin typeface="Calibri"/>
                <a:ea typeface="Calibri"/>
                <a:cs typeface="Calibri"/>
                <a:sym typeface="Calibri"/>
              </a:rPr>
              <a:t>(</a:t>
            </a:r>
            <a:r>
              <a:rPr b="0" i="0" lang="en-GB" sz="2800" u="none" cap="none" strike="noStrike">
                <a:solidFill>
                  <a:srgbClr val="6F6F6F"/>
                </a:solidFill>
                <a:latin typeface="Calibri"/>
                <a:ea typeface="Calibri"/>
                <a:cs typeface="Calibri"/>
                <a:sym typeface="Calibri"/>
              </a:rPr>
              <a:t>fuente)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a:p>
            <a:pPr indent="-228600" lvl="0" marL="228600" marR="0" rtl="0" algn="l">
              <a:lnSpc>
                <a:spcPct val="90000"/>
              </a:lnSpc>
              <a:spcBef>
                <a:spcPts val="1000"/>
              </a:spcBef>
              <a:spcAft>
                <a:spcPts val="0"/>
              </a:spcAft>
              <a:buClr>
                <a:srgbClr val="6F6F6F"/>
              </a:buClr>
              <a:buSzPts val="2800"/>
              <a:buFont typeface="Calibri"/>
              <a:buChar char="•"/>
            </a:pPr>
            <a:r>
              <a:rPr b="1" lang="en-GB" sz="2800">
                <a:solidFill>
                  <a:srgbClr val="6F6F6F"/>
                </a:solidFill>
                <a:latin typeface="Calibri"/>
                <a:ea typeface="Calibri"/>
                <a:cs typeface="Calibri"/>
                <a:sym typeface="Calibri"/>
              </a:rPr>
              <a:t>P</a:t>
            </a:r>
            <a:r>
              <a:rPr lang="en-GB" sz="2800">
                <a:solidFill>
                  <a:srgbClr val="6F6F6F"/>
                </a:solidFill>
                <a:latin typeface="Calibri"/>
                <a:ea typeface="Calibri"/>
                <a:cs typeface="Calibri"/>
                <a:sym typeface="Calibri"/>
              </a:rPr>
              <a:t>recision </a:t>
            </a:r>
            <a:r>
              <a:rPr b="1" i="0" lang="en-GB" sz="2800" u="none" cap="none" strike="noStrike">
                <a:solidFill>
                  <a:srgbClr val="6F6F6F"/>
                </a:solidFill>
                <a:latin typeface="Calibri"/>
                <a:ea typeface="Calibri"/>
                <a:cs typeface="Calibri"/>
                <a:sym typeface="Calibri"/>
              </a:rPr>
              <a:t>(</a:t>
            </a:r>
            <a:r>
              <a:rPr b="0" i="0" lang="en-GB" sz="2800" u="none" cap="none" strike="noStrike">
                <a:solidFill>
                  <a:srgbClr val="6F6F6F"/>
                </a:solidFill>
                <a:latin typeface="Calibri"/>
                <a:ea typeface="Calibri"/>
                <a:cs typeface="Calibri"/>
                <a:sym typeface="Calibri"/>
              </a:rPr>
              <a:t>confiabilidad)</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a:p>
            <a:pPr indent="-228600" lvl="0" marL="228600" marR="0" rtl="0" algn="l">
              <a:lnSpc>
                <a:spcPct val="90000"/>
              </a:lnSpc>
              <a:spcBef>
                <a:spcPts val="1000"/>
              </a:spcBef>
              <a:spcAft>
                <a:spcPts val="0"/>
              </a:spcAft>
              <a:buClr>
                <a:srgbClr val="6F6F6F"/>
              </a:buClr>
              <a:buSzPts val="2800"/>
              <a:buFont typeface="Calibri"/>
              <a:buChar char="•"/>
            </a:pPr>
            <a:r>
              <a:rPr b="1" i="0" lang="en-GB" sz="2800" u="none" cap="none" strike="noStrike">
                <a:solidFill>
                  <a:srgbClr val="6F6F6F"/>
                </a:solidFill>
                <a:latin typeface="Calibri"/>
                <a:ea typeface="Calibri"/>
                <a:cs typeface="Calibri"/>
                <a:sym typeface="Calibri"/>
              </a:rPr>
              <a:t>P</a:t>
            </a:r>
            <a:r>
              <a:rPr i="0" lang="en-GB" sz="2800" u="none" cap="none" strike="noStrike">
                <a:solidFill>
                  <a:srgbClr val="6F6F6F"/>
                </a:solidFill>
                <a:latin typeface="Calibri"/>
                <a:ea typeface="Calibri"/>
                <a:cs typeface="Calibri"/>
                <a:sym typeface="Calibri"/>
              </a:rPr>
              <a:t>ropósito</a:t>
            </a:r>
            <a:r>
              <a:rPr b="1" i="0" lang="en-GB" sz="2800" u="none" cap="none" strike="noStrike">
                <a:solidFill>
                  <a:srgbClr val="6F6F6F"/>
                </a:solidFill>
                <a:latin typeface="Calibri"/>
                <a:ea typeface="Calibri"/>
                <a:cs typeface="Calibri"/>
                <a:sym typeface="Calibri"/>
              </a:rPr>
              <a:t> </a:t>
            </a:r>
            <a:r>
              <a:rPr b="0" i="0" lang="en-GB" sz="2800" u="none" cap="none" strike="noStrike">
                <a:solidFill>
                  <a:srgbClr val="6F6F6F"/>
                </a:solidFill>
                <a:latin typeface="Calibri"/>
                <a:ea typeface="Calibri"/>
                <a:cs typeface="Calibri"/>
                <a:sym typeface="Calibri"/>
              </a:rPr>
              <a:t>(motivo)</a:t>
            </a:r>
            <a:endParaRPr b="0" i="0" sz="2800" u="none" cap="none" strike="noStrike">
              <a:solidFill>
                <a:srgbClr val="6F6F6F"/>
              </a:solidFill>
              <a:latin typeface="Calibri"/>
              <a:ea typeface="Calibri"/>
              <a:cs typeface="Calibri"/>
              <a:sym typeface="Calibri"/>
            </a:endParaRPr>
          </a:p>
        </p:txBody>
      </p:sp>
      <p:sp>
        <p:nvSpPr>
          <p:cNvPr id="466" name="Google Shape;466;g10fcca12f0b_1_291"/>
          <p:cNvSpPr txBox="1"/>
          <p:nvPr/>
        </p:nvSpPr>
        <p:spPr>
          <a:xfrm>
            <a:off x="195536" y="1605020"/>
            <a:ext cx="4772100" cy="38154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6F6F6F"/>
              </a:buClr>
              <a:buSzPts val="2000"/>
              <a:buFont typeface="Calibri"/>
              <a:buChar char="•"/>
            </a:pPr>
            <a:r>
              <a:rPr b="0" i="0" lang="en-GB" sz="2000" u="none" cap="none" strike="noStrike">
                <a:solidFill>
                  <a:srgbClr val="6F6F6F"/>
                </a:solidFill>
                <a:latin typeface="Calibri"/>
                <a:ea typeface="Calibri"/>
                <a:cs typeface="Calibri"/>
                <a:sym typeface="Calibri"/>
              </a:rPr>
              <a:t>Un equipo de bibliotecarios de EE. UU. ideó una serie de pasos que ayudan a determinar si una fuente es confiable.</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p:txBody>
      </p:sp>
      <p:sp>
        <p:nvSpPr>
          <p:cNvPr id="467" name="Google Shape;467;g10fcca12f0b_1_291"/>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id="468" name="Google Shape;468;g10fcca12f0b_1_291"/>
          <p:cNvPicPr preferRelativeResize="0"/>
          <p:nvPr/>
        </p:nvPicPr>
        <p:blipFill rotWithShape="1">
          <a:blip r:embed="rId3">
            <a:alphaModFix/>
          </a:blip>
          <a:srcRect b="0" l="0" r="0" t="0"/>
          <a:stretch/>
        </p:blipFill>
        <p:spPr>
          <a:xfrm>
            <a:off x="10679304" y="1221241"/>
            <a:ext cx="1223136" cy="1020060"/>
          </a:xfrm>
          <a:prstGeom prst="rect">
            <a:avLst/>
          </a:prstGeom>
          <a:noFill/>
          <a:ln>
            <a:noFill/>
          </a:ln>
        </p:spPr>
      </p:pic>
      <p:pic>
        <p:nvPicPr>
          <p:cNvPr id="469" name="Google Shape;469;g10fcca12f0b_1_291"/>
          <p:cNvPicPr preferRelativeResize="0"/>
          <p:nvPr/>
        </p:nvPicPr>
        <p:blipFill rotWithShape="1">
          <a:blip r:embed="rId4">
            <a:alphaModFix/>
          </a:blip>
          <a:srcRect b="0" l="0" r="0" t="0"/>
          <a:stretch/>
        </p:blipFill>
        <p:spPr>
          <a:xfrm>
            <a:off x="4231844" y="2577873"/>
            <a:ext cx="2393485" cy="1702275"/>
          </a:xfrm>
          <a:prstGeom prst="rect">
            <a:avLst/>
          </a:prstGeom>
          <a:noFill/>
          <a:ln>
            <a:noFill/>
          </a:ln>
        </p:spPr>
      </p:pic>
      <p:pic>
        <p:nvPicPr>
          <p:cNvPr id="470" name="Google Shape;470;g10fcca12f0b_1_291"/>
          <p:cNvPicPr preferRelativeResize="0"/>
          <p:nvPr/>
        </p:nvPicPr>
        <p:blipFill rotWithShape="1">
          <a:blip r:embed="rId5">
            <a:alphaModFix/>
          </a:blip>
          <a:srcRect b="0" l="0" r="0" t="0"/>
          <a:stretch/>
        </p:blipFill>
        <p:spPr>
          <a:xfrm>
            <a:off x="10305528" y="3152244"/>
            <a:ext cx="616044" cy="1232087"/>
          </a:xfrm>
          <a:prstGeom prst="rect">
            <a:avLst/>
          </a:prstGeom>
          <a:noFill/>
          <a:ln>
            <a:noFill/>
          </a:ln>
        </p:spPr>
      </p:pic>
      <p:pic>
        <p:nvPicPr>
          <p:cNvPr id="471" name="Google Shape;471;g10fcca12f0b_1_291"/>
          <p:cNvPicPr preferRelativeResize="0"/>
          <p:nvPr/>
        </p:nvPicPr>
        <p:blipFill rotWithShape="1">
          <a:blip r:embed="rId6">
            <a:alphaModFix/>
          </a:blip>
          <a:srcRect b="0" l="0" r="0" t="0"/>
          <a:stretch/>
        </p:blipFill>
        <p:spPr>
          <a:xfrm>
            <a:off x="1050772" y="4384332"/>
            <a:ext cx="3284451" cy="1824410"/>
          </a:xfrm>
          <a:prstGeom prst="rect">
            <a:avLst/>
          </a:prstGeom>
          <a:noFill/>
          <a:ln>
            <a:noFill/>
          </a:ln>
        </p:spPr>
      </p:pic>
      <p:pic>
        <p:nvPicPr>
          <p:cNvPr id="472" name="Google Shape;472;g10fcca12f0b_1_291"/>
          <p:cNvPicPr preferRelativeResize="0"/>
          <p:nvPr/>
        </p:nvPicPr>
        <p:blipFill rotWithShape="1">
          <a:blip r:embed="rId7">
            <a:alphaModFix/>
          </a:blip>
          <a:srcRect b="0" l="0" r="0" t="0"/>
          <a:stretch/>
        </p:blipFill>
        <p:spPr>
          <a:xfrm>
            <a:off x="10305528" y="5378621"/>
            <a:ext cx="1453642" cy="1027770"/>
          </a:xfrm>
          <a:prstGeom prst="rect">
            <a:avLst/>
          </a:prstGeom>
          <a:noFill/>
          <a:ln>
            <a:noFill/>
          </a:ln>
        </p:spPr>
      </p:pic>
      <p:sp>
        <p:nvSpPr>
          <p:cNvPr id="473" name="Google Shape;473;g10fcca12f0b_1_291"/>
          <p:cNvSpPr txBox="1"/>
          <p:nvPr/>
        </p:nvSpPr>
        <p:spPr>
          <a:xfrm>
            <a:off x="5896363" y="340126"/>
            <a:ext cx="4314900" cy="123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888552"/>
                </a:solidFill>
                <a:latin typeface="Calibri"/>
                <a:ea typeface="Calibri"/>
                <a:cs typeface="Calibri"/>
                <a:sym typeface="Calibri"/>
              </a:rPr>
              <a:t>El método CRAAP analiza 5 criterios principales </a:t>
            </a:r>
            <a:r>
              <a:rPr b="0" i="0" lang="en-GB"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10fcca12f0b_1_305"/>
          <p:cNvSpPr txBox="1"/>
          <p:nvPr>
            <p:ph type="title"/>
          </p:nvPr>
        </p:nvSpPr>
        <p:spPr>
          <a:xfrm>
            <a:off x="851666" y="828867"/>
            <a:ext cx="10513800" cy="135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sz="6600"/>
              <a:t>C </a:t>
            </a:r>
            <a:r>
              <a:rPr lang="en-GB"/>
              <a:t>de Moneda - La Puntualidad de la Información</a:t>
            </a:r>
            <a:endParaRPr/>
          </a:p>
        </p:txBody>
      </p:sp>
      <p:sp>
        <p:nvSpPr>
          <p:cNvPr id="479" name="Google Shape;479;g10fcca12f0b_1_305"/>
          <p:cNvSpPr txBox="1"/>
          <p:nvPr>
            <p:ph idx="1" type="body"/>
          </p:nvPr>
        </p:nvSpPr>
        <p:spPr>
          <a:xfrm>
            <a:off x="410232" y="2367790"/>
            <a:ext cx="10511100" cy="4038600"/>
          </a:xfrm>
          <a:prstGeom prst="rect">
            <a:avLst/>
          </a:prstGeom>
          <a:noFill/>
          <a:ln>
            <a:noFill/>
          </a:ln>
        </p:spPr>
        <p:txBody>
          <a:bodyPr anchorCtr="0" anchor="t" bIns="45700" lIns="91425" spcFirstLastPara="1" rIns="91425" wrap="square" tIns="45700">
            <a:normAutofit fontScale="92500" lnSpcReduction="20000"/>
          </a:bodyPr>
          <a:lstStyle/>
          <a:p>
            <a:pPr indent="-443865" lvl="0" marL="457200" rtl="0" algn="l">
              <a:lnSpc>
                <a:spcPct val="90000"/>
              </a:lnSpc>
              <a:spcBef>
                <a:spcPts val="0"/>
              </a:spcBef>
              <a:spcAft>
                <a:spcPts val="0"/>
              </a:spcAft>
              <a:buClr>
                <a:srgbClr val="6F6F6F"/>
              </a:buClr>
              <a:buSzPct val="100000"/>
              <a:buFont typeface="Calibri"/>
              <a:buChar char="•"/>
            </a:pPr>
            <a:r>
              <a:rPr lang="en-GB" sz="2800"/>
              <a:t>¿Cuándo se publicó  la información?</a:t>
            </a:r>
            <a:br>
              <a:rPr lang="en-GB" sz="2800"/>
            </a:br>
            <a:endParaRPr sz="2800"/>
          </a:p>
          <a:p>
            <a:pPr indent="-443865" lvl="0" marL="457200" rtl="0" algn="l">
              <a:lnSpc>
                <a:spcPct val="90000"/>
              </a:lnSpc>
              <a:spcBef>
                <a:spcPts val="1000"/>
              </a:spcBef>
              <a:spcAft>
                <a:spcPts val="0"/>
              </a:spcAft>
              <a:buClr>
                <a:srgbClr val="6F6F6F"/>
              </a:buClr>
              <a:buSzPct val="100000"/>
              <a:buFont typeface="Calibri"/>
              <a:buChar char="•"/>
            </a:pPr>
            <a:r>
              <a:rPr lang="en-GB" sz="2800"/>
              <a:t>¿Qué tan reciente es la información?</a:t>
            </a:r>
            <a:endParaRPr/>
          </a:p>
          <a:p>
            <a:pPr indent="-279400" lvl="0" marL="457200" rtl="0" algn="l">
              <a:lnSpc>
                <a:spcPct val="90000"/>
              </a:lnSpc>
              <a:spcBef>
                <a:spcPts val="1000"/>
              </a:spcBef>
              <a:spcAft>
                <a:spcPts val="0"/>
              </a:spcAft>
              <a:buClr>
                <a:srgbClr val="6F6F6F"/>
              </a:buClr>
              <a:buSzPct val="100000"/>
              <a:buFont typeface="Calibri"/>
              <a:buNone/>
            </a:pPr>
            <a:r>
              <a:t/>
            </a:r>
            <a:endParaRPr sz="2800"/>
          </a:p>
          <a:p>
            <a:pPr indent="-443865" lvl="0" marL="457200" rtl="0" algn="l">
              <a:lnSpc>
                <a:spcPct val="90000"/>
              </a:lnSpc>
              <a:spcBef>
                <a:spcPts val="1000"/>
              </a:spcBef>
              <a:spcAft>
                <a:spcPts val="0"/>
              </a:spcAft>
              <a:buClr>
                <a:srgbClr val="6F6F6F"/>
              </a:buClr>
              <a:buSzPct val="100000"/>
              <a:buFont typeface="Calibri"/>
              <a:buChar char="•"/>
            </a:pPr>
            <a:r>
              <a:rPr lang="en-GB" sz="2800"/>
              <a:t>¿Se ha revisado o actualizado la información?</a:t>
            </a:r>
            <a:br>
              <a:rPr lang="en-GB" sz="2800"/>
            </a:br>
            <a:endParaRPr sz="2800"/>
          </a:p>
          <a:p>
            <a:pPr indent="-443865" lvl="0" marL="457200" rtl="0" algn="l">
              <a:lnSpc>
                <a:spcPct val="90000"/>
              </a:lnSpc>
              <a:spcBef>
                <a:spcPts val="1000"/>
              </a:spcBef>
              <a:spcAft>
                <a:spcPts val="0"/>
              </a:spcAft>
              <a:buClr>
                <a:srgbClr val="6F6F6F"/>
              </a:buClr>
              <a:buSzPct val="100000"/>
              <a:buFont typeface="Calibri"/>
              <a:buChar char="•"/>
            </a:pPr>
            <a:r>
              <a:rPr lang="en-GB" sz="2800"/>
              <a:t>¿La información está actualizada o desactualizada para su tema?</a:t>
            </a:r>
            <a:br>
              <a:rPr lang="en-GB" sz="2800"/>
            </a:br>
            <a:endParaRPr sz="2800"/>
          </a:p>
          <a:p>
            <a:pPr indent="-443865" lvl="0" marL="457200" rtl="0" algn="l">
              <a:lnSpc>
                <a:spcPct val="90000"/>
              </a:lnSpc>
              <a:spcBef>
                <a:spcPts val="1000"/>
              </a:spcBef>
              <a:spcAft>
                <a:spcPts val="0"/>
              </a:spcAft>
              <a:buClr>
                <a:srgbClr val="6F6F6F"/>
              </a:buClr>
              <a:buSzPct val="100000"/>
              <a:buFont typeface="Calibri"/>
              <a:buChar char="•"/>
            </a:pPr>
            <a:r>
              <a:rPr lang="en-GB" sz="2800"/>
              <a:t>¿Son funcionales los enlaces?</a:t>
            </a:r>
            <a:endParaRPr/>
          </a:p>
          <a:p>
            <a:pPr indent="0" lvl="0" marL="0" rtl="0" algn="l">
              <a:lnSpc>
                <a:spcPct val="90000"/>
              </a:lnSpc>
              <a:spcBef>
                <a:spcPts val="1000"/>
              </a:spcBef>
              <a:spcAft>
                <a:spcPts val="0"/>
              </a:spcAft>
              <a:buClr>
                <a:srgbClr val="6F6F6F"/>
              </a:buClr>
              <a:buSzPct val="100000"/>
              <a:buFont typeface="Calibri"/>
              <a:buNone/>
            </a:pPr>
            <a:r>
              <a:t/>
            </a:r>
            <a:endParaRPr/>
          </a:p>
          <a:p>
            <a:pPr indent="-279400" lvl="0" marL="457200" rtl="0" algn="l">
              <a:lnSpc>
                <a:spcPct val="90000"/>
              </a:lnSpc>
              <a:spcBef>
                <a:spcPts val="1000"/>
              </a:spcBef>
              <a:spcAft>
                <a:spcPts val="0"/>
              </a:spcAft>
              <a:buClr>
                <a:srgbClr val="6F6F6F"/>
              </a:buClr>
              <a:buSzPct val="100000"/>
              <a:buFont typeface="Calibri"/>
              <a:buNone/>
            </a:pPr>
            <a:r>
              <a:t/>
            </a:r>
            <a:endParaRPr/>
          </a:p>
        </p:txBody>
      </p:sp>
      <p:sp>
        <p:nvSpPr>
          <p:cNvPr id="480" name="Google Shape;480;g10fcca12f0b_1_305"/>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481" name="Google Shape;481;g10fcca12f0b_1_305"/>
          <p:cNvPicPr preferRelativeResize="0"/>
          <p:nvPr/>
        </p:nvPicPr>
        <p:blipFill rotWithShape="1">
          <a:blip r:embed="rId3">
            <a:alphaModFix/>
          </a:blip>
          <a:srcRect b="0" l="0" r="0" t="0"/>
          <a:stretch/>
        </p:blipFill>
        <p:spPr>
          <a:xfrm>
            <a:off x="8068326" y="1719064"/>
            <a:ext cx="3508157" cy="263112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10fcca12f0b_1_312"/>
          <p:cNvSpPr txBox="1"/>
          <p:nvPr>
            <p:ph type="title"/>
          </p:nvPr>
        </p:nvSpPr>
        <p:spPr>
          <a:xfrm>
            <a:off x="826047" y="416152"/>
            <a:ext cx="10432800" cy="1485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sz="6600"/>
              <a:t>R </a:t>
            </a:r>
            <a:r>
              <a:rPr lang="en-GB"/>
              <a:t>de Relevancia</a:t>
            </a:r>
            <a:endParaRPr/>
          </a:p>
        </p:txBody>
      </p:sp>
      <p:sp>
        <p:nvSpPr>
          <p:cNvPr id="487" name="Google Shape;487;g10fcca12f0b_1_312"/>
          <p:cNvSpPr txBox="1"/>
          <p:nvPr>
            <p:ph idx="1" type="body"/>
          </p:nvPr>
        </p:nvSpPr>
        <p:spPr>
          <a:xfrm>
            <a:off x="492486" y="1672560"/>
            <a:ext cx="11297700" cy="4551300"/>
          </a:xfrm>
          <a:prstGeom prst="rect">
            <a:avLst/>
          </a:prstGeom>
          <a:noFill/>
          <a:ln>
            <a:noFill/>
          </a:ln>
        </p:spPr>
        <p:txBody>
          <a:bodyPr anchorCtr="0" anchor="t" bIns="45700" lIns="91425" spcFirstLastPara="1" rIns="91425" wrap="square" tIns="45700">
            <a:normAutofit fontScale="62500" lnSpcReduction="10000"/>
          </a:bodyPr>
          <a:lstStyle/>
          <a:p>
            <a:pPr indent="-432435" lvl="0" marL="457200" rtl="0" algn="l">
              <a:lnSpc>
                <a:spcPct val="90000"/>
              </a:lnSpc>
              <a:spcBef>
                <a:spcPts val="0"/>
              </a:spcBef>
              <a:spcAft>
                <a:spcPts val="0"/>
              </a:spcAft>
              <a:buClr>
                <a:srgbClr val="6F6F6F"/>
              </a:buClr>
              <a:buSzPct val="100000"/>
              <a:buFont typeface="Calibri"/>
              <a:buChar char="•"/>
            </a:pPr>
            <a:r>
              <a:rPr lang="en-GB" sz="2600"/>
              <a:t>¿La información se relaciona con su tema o responde a su pregunta?</a:t>
            </a:r>
            <a:br>
              <a:rPr lang="en-GB" sz="2600"/>
            </a:b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¿Me ayuda a responder una pregunta o resolver un problema?</a:t>
            </a:r>
            <a:br>
              <a:rPr lang="en-GB" sz="2600"/>
            </a:b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¿Se encuentra la información en un nivel apropiado (es decir, no demasiado elemental o avanzado para sus necesidades)?</a:t>
            </a:r>
            <a:br>
              <a:rPr lang="en-GB" sz="2600"/>
            </a:b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¿Ha mirado una variedad de fuentes antes de determinar que esta es la que usará?</a:t>
            </a:r>
            <a:br>
              <a:rPr lang="en-GB" sz="2600"/>
            </a:b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¿Se sentiría cómodo usando esta fuente para un trabajo de investigación?</a:t>
            </a:r>
            <a:endParaRPr/>
          </a:p>
          <a:p>
            <a:pPr indent="0" lvl="0" marL="0" rtl="0" algn="l">
              <a:lnSpc>
                <a:spcPct val="90000"/>
              </a:lnSpc>
              <a:spcBef>
                <a:spcPts val="600"/>
              </a:spcBef>
              <a:spcAft>
                <a:spcPts val="0"/>
              </a:spcAft>
              <a:buClr>
                <a:srgbClr val="6F6F6F"/>
              </a:buClr>
              <a:buSzPct val="100000"/>
              <a:buFont typeface="Calibri"/>
              <a:buNone/>
            </a:pPr>
            <a:r>
              <a:t/>
            </a: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¿Qué tipo de información se incluye en el recurso?</a:t>
            </a:r>
            <a:endParaRPr/>
          </a:p>
          <a:p>
            <a:pPr indent="0" lvl="0" marL="0" rtl="0" algn="l">
              <a:lnSpc>
                <a:spcPct val="90000"/>
              </a:lnSpc>
              <a:spcBef>
                <a:spcPts val="600"/>
              </a:spcBef>
              <a:spcAft>
                <a:spcPts val="0"/>
              </a:spcAft>
              <a:buClr>
                <a:srgbClr val="6F6F6F"/>
              </a:buClr>
              <a:buSzPct val="100000"/>
              <a:buFont typeface="Calibri"/>
              <a:buNone/>
            </a:pPr>
            <a:r>
              <a:t/>
            </a: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¿El contenido del recurso es un hecho o una opinión? ¿Está equilibrado?</a:t>
            </a:r>
            <a:endParaRPr/>
          </a:p>
          <a:p>
            <a:pPr indent="0" lvl="0" marL="0" rtl="0" algn="l">
              <a:lnSpc>
                <a:spcPct val="90000"/>
              </a:lnSpc>
              <a:spcBef>
                <a:spcPts val="600"/>
              </a:spcBef>
              <a:spcAft>
                <a:spcPts val="0"/>
              </a:spcAft>
              <a:buClr>
                <a:srgbClr val="6F6F6F"/>
              </a:buClr>
              <a:buSzPct val="100000"/>
              <a:buFont typeface="Calibri"/>
              <a:buNone/>
            </a:pPr>
            <a:r>
              <a:t/>
            </a:r>
            <a:endParaRPr sz="2600"/>
          </a:p>
          <a:p>
            <a:pPr indent="-432435" lvl="0" marL="457200" rtl="0" algn="l">
              <a:lnSpc>
                <a:spcPct val="90000"/>
              </a:lnSpc>
              <a:spcBef>
                <a:spcPts val="600"/>
              </a:spcBef>
              <a:spcAft>
                <a:spcPts val="0"/>
              </a:spcAft>
              <a:buClr>
                <a:srgbClr val="6F6F6F"/>
              </a:buClr>
              <a:buSzPct val="100000"/>
              <a:buFont typeface="Calibri"/>
              <a:buChar char="•"/>
            </a:pPr>
            <a:r>
              <a:rPr lang="en-GB" sz="2600"/>
              <a:t>¿El creador proporciona referencias o fuentes de datos o citas?</a:t>
            </a:r>
            <a:endParaRPr/>
          </a:p>
          <a:p>
            <a:pPr indent="-319405" lvl="0" marL="457200" rtl="0" algn="l">
              <a:lnSpc>
                <a:spcPct val="90000"/>
              </a:lnSpc>
              <a:spcBef>
                <a:spcPts val="600"/>
              </a:spcBef>
              <a:spcAft>
                <a:spcPts val="0"/>
              </a:spcAft>
              <a:buClr>
                <a:srgbClr val="6F6F6F"/>
              </a:buClr>
              <a:buSzPct val="100000"/>
              <a:buFont typeface="Calibri"/>
              <a:buNone/>
            </a:pPr>
            <a:r>
              <a:t/>
            </a:r>
            <a:endParaRPr/>
          </a:p>
          <a:p>
            <a:pPr indent="-319405" lvl="0" marL="457200" rtl="0" algn="l">
              <a:lnSpc>
                <a:spcPct val="90000"/>
              </a:lnSpc>
              <a:spcBef>
                <a:spcPts val="1000"/>
              </a:spcBef>
              <a:spcAft>
                <a:spcPts val="0"/>
              </a:spcAft>
              <a:buClr>
                <a:srgbClr val="6F6F6F"/>
              </a:buClr>
              <a:buSzPct val="100000"/>
              <a:buFont typeface="Calibri"/>
              <a:buNone/>
            </a:pPr>
            <a:r>
              <a:t/>
            </a:r>
            <a:endParaRPr/>
          </a:p>
        </p:txBody>
      </p:sp>
      <p:sp>
        <p:nvSpPr>
          <p:cNvPr id="488" name="Google Shape;488;g10fcca12f0b_1_312"/>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489" name="Google Shape;489;g10fcca12f0b_1_312"/>
          <p:cNvPicPr preferRelativeResize="0"/>
          <p:nvPr/>
        </p:nvPicPr>
        <p:blipFill rotWithShape="1">
          <a:blip r:embed="rId3">
            <a:alphaModFix/>
          </a:blip>
          <a:srcRect b="0" l="0" r="0" t="0"/>
          <a:stretch/>
        </p:blipFill>
        <p:spPr>
          <a:xfrm>
            <a:off x="8793657" y="4175342"/>
            <a:ext cx="2996458" cy="199685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10fcca12f0b_1_319"/>
          <p:cNvSpPr txBox="1"/>
          <p:nvPr>
            <p:ph type="title"/>
          </p:nvPr>
        </p:nvSpPr>
        <p:spPr>
          <a:xfrm>
            <a:off x="831400" y="414883"/>
            <a:ext cx="9875400" cy="135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A de Autoridad – de la Fuente</a:t>
            </a:r>
            <a:endParaRPr/>
          </a:p>
        </p:txBody>
      </p:sp>
      <p:sp>
        <p:nvSpPr>
          <p:cNvPr id="495" name="Google Shape;495;g10fcca12f0b_1_319"/>
          <p:cNvSpPr txBox="1"/>
          <p:nvPr>
            <p:ph idx="1" type="body"/>
          </p:nvPr>
        </p:nvSpPr>
        <p:spPr>
          <a:xfrm>
            <a:off x="314325" y="1651247"/>
            <a:ext cx="10658400" cy="4673400"/>
          </a:xfrm>
          <a:prstGeom prst="rect">
            <a:avLst/>
          </a:prstGeom>
          <a:noFill/>
          <a:ln>
            <a:noFill/>
          </a:ln>
        </p:spPr>
        <p:txBody>
          <a:bodyPr anchorCtr="0" anchor="t" bIns="45700" lIns="91425" spcFirstLastPara="1" rIns="91425" wrap="square" tIns="45700">
            <a:normAutofit fontScale="70000" lnSpcReduction="20000"/>
          </a:bodyPr>
          <a:lstStyle/>
          <a:p>
            <a:pPr indent="-428625" lvl="0" marL="457200" rtl="0" algn="l">
              <a:lnSpc>
                <a:spcPct val="90000"/>
              </a:lnSpc>
              <a:spcBef>
                <a:spcPts val="0"/>
              </a:spcBef>
              <a:spcAft>
                <a:spcPts val="0"/>
              </a:spcAft>
              <a:buClr>
                <a:srgbClr val="6F6F6F"/>
              </a:buClr>
              <a:buSzPct val="100000"/>
              <a:buFont typeface="Calibri"/>
              <a:buChar char="•"/>
            </a:pPr>
            <a:r>
              <a:rPr lang="en-GB" sz="3000"/>
              <a:t>¿Quién es el autor/editor/fuente/patrocinador?</a:t>
            </a:r>
            <a:br>
              <a:rPr lang="en-GB" sz="3000"/>
            </a:br>
            <a:endParaRPr sz="3000"/>
          </a:p>
          <a:p>
            <a:pPr indent="-428625" lvl="0" marL="457200" rtl="0" algn="l">
              <a:lnSpc>
                <a:spcPct val="90000"/>
              </a:lnSpc>
              <a:spcBef>
                <a:spcPts val="1000"/>
              </a:spcBef>
              <a:spcAft>
                <a:spcPts val="0"/>
              </a:spcAft>
              <a:buClr>
                <a:srgbClr val="6F6F6F"/>
              </a:buClr>
              <a:buSzPct val="100000"/>
              <a:buFont typeface="Calibri"/>
              <a:buChar char="•"/>
            </a:pPr>
            <a:r>
              <a:rPr lang="en-GB" sz="3000"/>
              <a:t>¿Se dan las credenciales del autor o las afiliaciones organizacionales?</a:t>
            </a:r>
            <a:br>
              <a:rPr lang="en-GB" sz="3000"/>
            </a:br>
            <a:endParaRPr sz="3000"/>
          </a:p>
          <a:p>
            <a:pPr indent="-428625" lvl="0" marL="457200" rtl="0" algn="l">
              <a:lnSpc>
                <a:spcPct val="90000"/>
              </a:lnSpc>
              <a:spcBef>
                <a:spcPts val="1000"/>
              </a:spcBef>
              <a:spcAft>
                <a:spcPts val="0"/>
              </a:spcAft>
              <a:buClr>
                <a:srgbClr val="6F6F6F"/>
              </a:buClr>
              <a:buSzPct val="100000"/>
              <a:buFont typeface="Calibri"/>
              <a:buChar char="•"/>
            </a:pPr>
            <a:r>
              <a:rPr lang="en-GB" sz="3000"/>
              <a:t>¿Cuáles son las credenciales del autor o las afiliaciones organizacionales?</a:t>
            </a:r>
            <a:br>
              <a:rPr lang="en-GB" sz="3000"/>
            </a:br>
            <a:endParaRPr sz="3000"/>
          </a:p>
          <a:p>
            <a:pPr indent="-428625" lvl="0" marL="457200" rtl="0" algn="l">
              <a:lnSpc>
                <a:spcPct val="90000"/>
              </a:lnSpc>
              <a:spcBef>
                <a:spcPts val="1000"/>
              </a:spcBef>
              <a:spcAft>
                <a:spcPts val="0"/>
              </a:spcAft>
              <a:buClr>
                <a:srgbClr val="6F6F6F"/>
              </a:buClr>
              <a:buSzPct val="100000"/>
              <a:buFont typeface="Calibri"/>
              <a:buChar char="•"/>
            </a:pPr>
            <a:r>
              <a:rPr lang="en-GB" sz="3000"/>
              <a:t>¿Cuáles son las aptitudes del autor para escribir sobre el tema?</a:t>
            </a:r>
            <a:br>
              <a:rPr lang="en-GB" sz="3000"/>
            </a:br>
            <a:endParaRPr sz="3000"/>
          </a:p>
          <a:p>
            <a:pPr indent="-428625" lvl="0" marL="457200" rtl="0" algn="l">
              <a:lnSpc>
                <a:spcPct val="90000"/>
              </a:lnSpc>
              <a:spcBef>
                <a:spcPts val="1000"/>
              </a:spcBef>
              <a:spcAft>
                <a:spcPts val="0"/>
              </a:spcAft>
              <a:buClr>
                <a:srgbClr val="6F6F6F"/>
              </a:buClr>
              <a:buSzPct val="100000"/>
              <a:buFont typeface="Calibri"/>
              <a:buChar char="•"/>
            </a:pPr>
            <a:r>
              <a:rPr lang="en-GB" sz="3000"/>
              <a:t>¿Hay información de contacto, como un editor o una dirección de correo electrónico?</a:t>
            </a:r>
            <a:br>
              <a:rPr lang="en-GB" sz="3000"/>
            </a:br>
            <a:endParaRPr sz="3000"/>
          </a:p>
          <a:p>
            <a:pPr indent="-428625" lvl="0" marL="457200" rtl="0" algn="l">
              <a:lnSpc>
                <a:spcPct val="90000"/>
              </a:lnSpc>
              <a:spcBef>
                <a:spcPts val="1000"/>
              </a:spcBef>
              <a:spcAft>
                <a:spcPts val="0"/>
              </a:spcAft>
              <a:buClr>
                <a:srgbClr val="6F6F6F"/>
              </a:buClr>
              <a:buSzPct val="100000"/>
              <a:buFont typeface="Calibri"/>
              <a:buChar char="•"/>
            </a:pPr>
            <a:r>
              <a:rPr lang="en-GB" sz="3000"/>
              <a:t>¿La URL revela algo sobre el autor o la fuente?</a:t>
            </a:r>
            <a:endParaRPr/>
          </a:p>
          <a:p>
            <a:pPr indent="0" lvl="0" marL="0" rtl="0" algn="l">
              <a:lnSpc>
                <a:spcPct val="90000"/>
              </a:lnSpc>
              <a:spcBef>
                <a:spcPts val="1000"/>
              </a:spcBef>
              <a:spcAft>
                <a:spcPts val="0"/>
              </a:spcAft>
              <a:buClr>
                <a:srgbClr val="6F6F6F"/>
              </a:buClr>
              <a:buSzPct val="100000"/>
              <a:buFont typeface="Calibri"/>
              <a:buNone/>
            </a:pPr>
            <a:r>
              <a:t/>
            </a:r>
            <a:endParaRPr sz="3000"/>
          </a:p>
          <a:p>
            <a:pPr indent="-428625" lvl="0" marL="457200" rtl="0" algn="l">
              <a:lnSpc>
                <a:spcPct val="90000"/>
              </a:lnSpc>
              <a:spcBef>
                <a:spcPts val="1000"/>
              </a:spcBef>
              <a:spcAft>
                <a:spcPts val="0"/>
              </a:spcAft>
              <a:buClr>
                <a:srgbClr val="6F6F6F"/>
              </a:buClr>
              <a:buSzPct val="100000"/>
              <a:buFont typeface="Calibri"/>
              <a:buChar char="•"/>
            </a:pPr>
            <a:r>
              <a:rPr lang="en-GB" sz="3000"/>
              <a:t>¿Hay anuncios en el sitio web?</a:t>
            </a:r>
            <a:endParaRPr/>
          </a:p>
          <a:p>
            <a:pPr indent="-306070" lvl="0" marL="457200" rtl="0" algn="l">
              <a:lnSpc>
                <a:spcPct val="90000"/>
              </a:lnSpc>
              <a:spcBef>
                <a:spcPts val="1000"/>
              </a:spcBef>
              <a:spcAft>
                <a:spcPts val="0"/>
              </a:spcAft>
              <a:buClr>
                <a:srgbClr val="6F6F6F"/>
              </a:buClr>
              <a:buSzPct val="100000"/>
              <a:buFont typeface="Calibri"/>
              <a:buNone/>
            </a:pPr>
            <a:r>
              <a:t/>
            </a:r>
            <a:endParaRPr/>
          </a:p>
        </p:txBody>
      </p:sp>
      <p:sp>
        <p:nvSpPr>
          <p:cNvPr id="496" name="Google Shape;496;g10fcca12f0b_1_319"/>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497" name="Google Shape;497;g10fcca12f0b_1_319"/>
          <p:cNvPicPr preferRelativeResize="0"/>
          <p:nvPr/>
        </p:nvPicPr>
        <p:blipFill rotWithShape="1">
          <a:blip r:embed="rId3">
            <a:alphaModFix/>
          </a:blip>
          <a:srcRect b="0" l="0" r="0" t="0"/>
          <a:stretch/>
        </p:blipFill>
        <p:spPr>
          <a:xfrm>
            <a:off x="9648208" y="1651238"/>
            <a:ext cx="2666260" cy="53325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10fcca12f0b_1_326"/>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A de ‘Accuracy’ – Confiabilidad y Veracidad</a:t>
            </a:r>
            <a:endParaRPr/>
          </a:p>
        </p:txBody>
      </p:sp>
      <p:sp>
        <p:nvSpPr>
          <p:cNvPr id="504" name="Google Shape;504;g10fcca12f0b_1_326"/>
          <p:cNvSpPr txBox="1"/>
          <p:nvPr>
            <p:ph idx="1" type="body"/>
          </p:nvPr>
        </p:nvSpPr>
        <p:spPr>
          <a:xfrm>
            <a:off x="466725" y="2062976"/>
            <a:ext cx="10506000" cy="4371300"/>
          </a:xfrm>
          <a:prstGeom prst="rect">
            <a:avLst/>
          </a:prstGeom>
          <a:noFill/>
          <a:ln>
            <a:noFill/>
          </a:ln>
        </p:spPr>
        <p:txBody>
          <a:bodyPr anchorCtr="0" anchor="t" bIns="45700" lIns="91425" spcFirstLastPara="1" rIns="91425" wrap="square" tIns="45700">
            <a:normAutofit lnSpcReduction="20000"/>
          </a:bodyPr>
          <a:lstStyle/>
          <a:p>
            <a:pPr indent="-457200" lvl="0" marL="457200" rtl="0" algn="l">
              <a:lnSpc>
                <a:spcPct val="90000"/>
              </a:lnSpc>
              <a:spcBef>
                <a:spcPts val="0"/>
              </a:spcBef>
              <a:spcAft>
                <a:spcPts val="0"/>
              </a:spcAft>
              <a:buClr>
                <a:srgbClr val="6F6F6F"/>
              </a:buClr>
              <a:buSzPts val="2400"/>
              <a:buFont typeface="Calibri"/>
              <a:buChar char="•"/>
            </a:pPr>
            <a:r>
              <a:rPr lang="en-GB" sz="2400"/>
              <a:t>¿De dónde viene la información?</a:t>
            </a:r>
            <a:br>
              <a:rPr lang="en-GB" sz="2400"/>
            </a:br>
            <a:endParaRPr sz="2400"/>
          </a:p>
          <a:p>
            <a:pPr indent="-457200" lvl="0" marL="457200" rtl="0" algn="l">
              <a:lnSpc>
                <a:spcPct val="90000"/>
              </a:lnSpc>
              <a:spcBef>
                <a:spcPts val="600"/>
              </a:spcBef>
              <a:spcAft>
                <a:spcPts val="0"/>
              </a:spcAft>
              <a:buClr>
                <a:srgbClr val="6F6F6F"/>
              </a:buClr>
              <a:buSzPts val="2400"/>
              <a:buFont typeface="Calibri"/>
              <a:buChar char="•"/>
            </a:pPr>
            <a:r>
              <a:rPr lang="en-GB" sz="2400"/>
              <a:t>¿La información está respaldada por evidencias?</a:t>
            </a:r>
            <a:br>
              <a:rPr lang="en-GB" sz="2400"/>
            </a:br>
            <a:endParaRPr sz="2400"/>
          </a:p>
          <a:p>
            <a:pPr indent="-457200" lvl="0" marL="457200" rtl="0" algn="l">
              <a:lnSpc>
                <a:spcPct val="90000"/>
              </a:lnSpc>
              <a:spcBef>
                <a:spcPts val="600"/>
              </a:spcBef>
              <a:spcAft>
                <a:spcPts val="0"/>
              </a:spcAft>
              <a:buClr>
                <a:srgbClr val="6F6F6F"/>
              </a:buClr>
              <a:buSzPts val="2400"/>
              <a:buFont typeface="Calibri"/>
              <a:buChar char="•"/>
            </a:pPr>
            <a:r>
              <a:rPr lang="en-GB" sz="2400"/>
              <a:t>¿Se ha revisado o arbitrado la información?</a:t>
            </a:r>
            <a:br>
              <a:rPr lang="en-GB" sz="2400"/>
            </a:br>
            <a:endParaRPr sz="2400"/>
          </a:p>
          <a:p>
            <a:pPr indent="-457200" lvl="0" marL="457200" rtl="0" algn="l">
              <a:lnSpc>
                <a:spcPct val="90000"/>
              </a:lnSpc>
              <a:spcBef>
                <a:spcPts val="600"/>
              </a:spcBef>
              <a:spcAft>
                <a:spcPts val="0"/>
              </a:spcAft>
              <a:buClr>
                <a:srgbClr val="6F6F6F"/>
              </a:buClr>
              <a:buSzPts val="2400"/>
              <a:buFont typeface="Calibri"/>
              <a:buChar char="•"/>
            </a:pPr>
            <a:r>
              <a:rPr lang="en-GB" sz="2400"/>
              <a:t>¿Puedes verificar alguna de la información en otra fuente o de conocimiento personal?</a:t>
            </a:r>
            <a:br>
              <a:rPr lang="en-GB" sz="2400"/>
            </a:br>
            <a:endParaRPr sz="2400"/>
          </a:p>
          <a:p>
            <a:pPr indent="-457200" lvl="0" marL="457200" rtl="0" algn="l">
              <a:lnSpc>
                <a:spcPct val="90000"/>
              </a:lnSpc>
              <a:spcBef>
                <a:spcPts val="600"/>
              </a:spcBef>
              <a:spcAft>
                <a:spcPts val="0"/>
              </a:spcAft>
              <a:buClr>
                <a:srgbClr val="6F6F6F"/>
              </a:buClr>
              <a:buSzPts val="2400"/>
              <a:buFont typeface="Calibri"/>
              <a:buChar char="•"/>
            </a:pPr>
            <a:r>
              <a:rPr lang="en-GB" sz="2400"/>
              <a:t>¿El lenguaje o el tono parecen imparciales y libres de emociones?</a:t>
            </a:r>
            <a:br>
              <a:rPr lang="en-GB" sz="2400"/>
            </a:br>
            <a:endParaRPr sz="2400"/>
          </a:p>
          <a:p>
            <a:pPr indent="-457200" lvl="0" marL="457200" rtl="0" algn="l">
              <a:lnSpc>
                <a:spcPct val="90000"/>
              </a:lnSpc>
              <a:spcBef>
                <a:spcPts val="600"/>
              </a:spcBef>
              <a:spcAft>
                <a:spcPts val="0"/>
              </a:spcAft>
              <a:buClr>
                <a:srgbClr val="6F6F6F"/>
              </a:buClr>
              <a:buSzPts val="2400"/>
              <a:buFont typeface="Calibri"/>
              <a:buChar char="•"/>
            </a:pPr>
            <a:r>
              <a:rPr lang="en-GB" sz="2400"/>
              <a:t>¿Hay errores ortográficos, gramaticales u otros errores tipográficos?</a:t>
            </a:r>
            <a:endParaRPr sz="2400"/>
          </a:p>
          <a:p>
            <a:pPr indent="-279400" lvl="0" marL="457200" rtl="0" algn="l">
              <a:lnSpc>
                <a:spcPct val="90000"/>
              </a:lnSpc>
              <a:spcBef>
                <a:spcPts val="1000"/>
              </a:spcBef>
              <a:spcAft>
                <a:spcPts val="0"/>
              </a:spcAft>
              <a:buClr>
                <a:srgbClr val="6F6F6F"/>
              </a:buClr>
              <a:buSzPts val="2800"/>
              <a:buFont typeface="Calibri"/>
              <a:buNone/>
            </a:pPr>
            <a:r>
              <a:t/>
            </a:r>
            <a:endParaRPr/>
          </a:p>
        </p:txBody>
      </p:sp>
      <p:sp>
        <p:nvSpPr>
          <p:cNvPr id="505" name="Google Shape;505;g10fcca12f0b_1_326"/>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506" name="Google Shape;506;g10fcca12f0b_1_326"/>
          <p:cNvPicPr preferRelativeResize="0"/>
          <p:nvPr/>
        </p:nvPicPr>
        <p:blipFill rotWithShape="1">
          <a:blip r:embed="rId3">
            <a:alphaModFix/>
          </a:blip>
          <a:srcRect b="0" l="0" r="0" t="0"/>
          <a:stretch/>
        </p:blipFill>
        <p:spPr>
          <a:xfrm>
            <a:off x="7440549" y="1265475"/>
            <a:ext cx="4341942" cy="24118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10fcca12f0b_1_334"/>
          <p:cNvSpPr txBox="1"/>
          <p:nvPr>
            <p:ph type="title"/>
          </p:nvPr>
        </p:nvSpPr>
        <p:spPr>
          <a:xfrm>
            <a:off x="1021204" y="-122459"/>
            <a:ext cx="9875400" cy="135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P de Propósito: por qué existe</a:t>
            </a:r>
            <a:endParaRPr/>
          </a:p>
        </p:txBody>
      </p:sp>
      <p:sp>
        <p:nvSpPr>
          <p:cNvPr id="513" name="Google Shape;513;g10fcca12f0b_1_334"/>
          <p:cNvSpPr txBox="1"/>
          <p:nvPr>
            <p:ph idx="1" type="body"/>
          </p:nvPr>
        </p:nvSpPr>
        <p:spPr>
          <a:xfrm>
            <a:off x="466779" y="940026"/>
            <a:ext cx="10429800" cy="5005500"/>
          </a:xfrm>
          <a:prstGeom prst="rect">
            <a:avLst/>
          </a:prstGeom>
          <a:noFill/>
          <a:ln>
            <a:noFill/>
          </a:ln>
        </p:spPr>
        <p:txBody>
          <a:bodyPr anchorCtr="0" anchor="t" bIns="45700" lIns="91425" spcFirstLastPara="1" rIns="91425" wrap="square" tIns="45700">
            <a:normAutofit fontScale="77500" lnSpcReduction="20000"/>
          </a:bodyPr>
          <a:lstStyle/>
          <a:p>
            <a:pPr indent="-430530" lvl="0" marL="457200" rtl="0" algn="l">
              <a:lnSpc>
                <a:spcPct val="90000"/>
              </a:lnSpc>
              <a:spcBef>
                <a:spcPts val="0"/>
              </a:spcBef>
              <a:spcAft>
                <a:spcPts val="0"/>
              </a:spcAft>
              <a:buClr>
                <a:srgbClr val="6F6F6F"/>
              </a:buClr>
              <a:buSzPct val="100000"/>
              <a:buFont typeface="Calibri"/>
              <a:buChar char="•"/>
            </a:pPr>
            <a:r>
              <a:rPr lang="en-GB" sz="2800"/>
              <a:t>¿Cuál es el propósito de la información? ¿Para informar? ¿Enseñar? ¿Vender? ¿Entretener? ¿Persuadir? ¿Manipular?</a:t>
            </a:r>
            <a:br>
              <a:rPr lang="en-GB" sz="2800"/>
            </a:br>
            <a:endParaRPr sz="2800"/>
          </a:p>
          <a:p>
            <a:pPr indent="-430530" lvl="0" marL="457200" rtl="0" algn="l">
              <a:lnSpc>
                <a:spcPct val="90000"/>
              </a:lnSpc>
              <a:spcBef>
                <a:spcPts val="600"/>
              </a:spcBef>
              <a:spcAft>
                <a:spcPts val="0"/>
              </a:spcAft>
              <a:buClr>
                <a:srgbClr val="6F6F6F"/>
              </a:buClr>
              <a:buSzPct val="100000"/>
              <a:buFont typeface="Calibri"/>
              <a:buChar char="•"/>
            </a:pPr>
            <a:r>
              <a:rPr lang="en-GB" sz="2800"/>
              <a:t>¿Los autores/patrocinadores dejan en claro sus intenciones o propósitos?</a:t>
            </a:r>
            <a:br>
              <a:rPr lang="en-GB" sz="2800"/>
            </a:br>
            <a:endParaRPr sz="2800"/>
          </a:p>
          <a:p>
            <a:pPr indent="-430530" lvl="0" marL="457200" rtl="0" algn="l">
              <a:lnSpc>
                <a:spcPct val="90000"/>
              </a:lnSpc>
              <a:spcBef>
                <a:spcPts val="600"/>
              </a:spcBef>
              <a:spcAft>
                <a:spcPts val="0"/>
              </a:spcAft>
              <a:buClr>
                <a:srgbClr val="6F6F6F"/>
              </a:buClr>
              <a:buSzPct val="100000"/>
              <a:buFont typeface="Calibri"/>
              <a:buChar char="•"/>
            </a:pPr>
            <a:r>
              <a:rPr lang="en-GB" sz="2800"/>
              <a:t>¿La información es un hecho? ¿Opinión? ¿Propaganda?</a:t>
            </a:r>
            <a:br>
              <a:rPr lang="en-GB" sz="2800"/>
            </a:br>
            <a:endParaRPr sz="2800"/>
          </a:p>
          <a:p>
            <a:pPr indent="-430530" lvl="0" marL="457200" rtl="0" algn="l">
              <a:lnSpc>
                <a:spcPct val="90000"/>
              </a:lnSpc>
              <a:spcBef>
                <a:spcPts val="600"/>
              </a:spcBef>
              <a:spcAft>
                <a:spcPts val="0"/>
              </a:spcAft>
              <a:buClr>
                <a:srgbClr val="6F6F6F"/>
              </a:buClr>
              <a:buSzPct val="100000"/>
              <a:buFont typeface="Calibri"/>
              <a:buChar char="•"/>
            </a:pPr>
            <a:r>
              <a:rPr lang="en-GB" sz="2800"/>
              <a:t>¿El punto de vista parece objetivo e imparcial?</a:t>
            </a:r>
            <a:br>
              <a:rPr lang="en-GB" sz="2800"/>
            </a:br>
            <a:endParaRPr sz="2800"/>
          </a:p>
          <a:p>
            <a:pPr indent="-430530" lvl="0" marL="457200" rtl="0" algn="l">
              <a:lnSpc>
                <a:spcPct val="90000"/>
              </a:lnSpc>
              <a:spcBef>
                <a:spcPts val="600"/>
              </a:spcBef>
              <a:spcAft>
                <a:spcPts val="0"/>
              </a:spcAft>
              <a:buClr>
                <a:srgbClr val="6F6F6F"/>
              </a:buClr>
              <a:buSzPct val="100000"/>
              <a:buFont typeface="Calibri"/>
              <a:buChar char="•"/>
            </a:pPr>
            <a:r>
              <a:rPr lang="en-GB" sz="2800"/>
              <a:t>¿Existen sesgos políticos, ideológicos, culturales, religiosos, institucionales o personales?</a:t>
            </a:r>
            <a:endParaRPr/>
          </a:p>
          <a:p>
            <a:pPr indent="-292735" lvl="0" marL="457200" rtl="0" algn="l">
              <a:lnSpc>
                <a:spcPct val="90000"/>
              </a:lnSpc>
              <a:spcBef>
                <a:spcPts val="600"/>
              </a:spcBef>
              <a:spcAft>
                <a:spcPts val="0"/>
              </a:spcAft>
              <a:buClr>
                <a:srgbClr val="6F6F6F"/>
              </a:buClr>
              <a:buSzPct val="100000"/>
              <a:buFont typeface="Calibri"/>
              <a:buNone/>
            </a:pPr>
            <a:r>
              <a:t/>
            </a:r>
            <a:endParaRPr sz="2800"/>
          </a:p>
          <a:p>
            <a:pPr indent="-430530" lvl="0" marL="457200" rtl="0" algn="l">
              <a:lnSpc>
                <a:spcPct val="90000"/>
              </a:lnSpc>
              <a:spcBef>
                <a:spcPts val="600"/>
              </a:spcBef>
              <a:spcAft>
                <a:spcPts val="0"/>
              </a:spcAft>
              <a:buClr>
                <a:srgbClr val="6F6F6F"/>
              </a:buClr>
              <a:buSzPct val="100000"/>
              <a:buFont typeface="Calibri"/>
              <a:buChar char="•"/>
            </a:pPr>
            <a:r>
              <a:rPr lang="en-GB" sz="2800"/>
              <a:t>¿El creador/autor está tratando de venderte algo?</a:t>
            </a:r>
            <a:endParaRPr/>
          </a:p>
          <a:p>
            <a:pPr indent="-292735" lvl="0" marL="457200" rtl="0" algn="l">
              <a:lnSpc>
                <a:spcPct val="90000"/>
              </a:lnSpc>
              <a:spcBef>
                <a:spcPts val="600"/>
              </a:spcBef>
              <a:spcAft>
                <a:spcPts val="0"/>
              </a:spcAft>
              <a:buClr>
                <a:srgbClr val="6F6F6F"/>
              </a:buClr>
              <a:buSzPct val="100000"/>
              <a:buFont typeface="Calibri"/>
              <a:buNone/>
            </a:pPr>
            <a:r>
              <a:t/>
            </a:r>
            <a:endParaRPr sz="2800"/>
          </a:p>
          <a:p>
            <a:pPr indent="-430530" lvl="0" marL="457200" rtl="0" algn="l">
              <a:lnSpc>
                <a:spcPct val="90000"/>
              </a:lnSpc>
              <a:spcBef>
                <a:spcPts val="600"/>
              </a:spcBef>
              <a:spcAft>
                <a:spcPts val="0"/>
              </a:spcAft>
              <a:buClr>
                <a:srgbClr val="6F6F6F"/>
              </a:buClr>
              <a:buSzPct val="100000"/>
              <a:buFont typeface="Calibri"/>
              <a:buChar char="•"/>
            </a:pPr>
            <a:r>
              <a:rPr lang="en-GB" sz="2800"/>
              <a:t>¿Es parcial?</a:t>
            </a:r>
            <a:endParaRPr/>
          </a:p>
          <a:p>
            <a:pPr indent="-292735" lvl="0" marL="457200" rtl="0" algn="l">
              <a:lnSpc>
                <a:spcPct val="90000"/>
              </a:lnSpc>
              <a:spcBef>
                <a:spcPts val="1000"/>
              </a:spcBef>
              <a:spcAft>
                <a:spcPts val="0"/>
              </a:spcAft>
              <a:buClr>
                <a:srgbClr val="6F6F6F"/>
              </a:buClr>
              <a:buSzPct val="100000"/>
              <a:buFont typeface="Calibri"/>
              <a:buNone/>
            </a:pPr>
            <a:r>
              <a:t/>
            </a:r>
            <a:endParaRPr/>
          </a:p>
          <a:p>
            <a:pPr indent="-292735" lvl="0" marL="457200" rtl="0" algn="l">
              <a:lnSpc>
                <a:spcPct val="90000"/>
              </a:lnSpc>
              <a:spcBef>
                <a:spcPts val="1000"/>
              </a:spcBef>
              <a:spcAft>
                <a:spcPts val="0"/>
              </a:spcAft>
              <a:buClr>
                <a:srgbClr val="6F6F6F"/>
              </a:buClr>
              <a:buSzPct val="100000"/>
              <a:buFont typeface="Calibri"/>
              <a:buNone/>
            </a:pPr>
            <a:r>
              <a:t/>
            </a:r>
            <a:endParaRPr/>
          </a:p>
        </p:txBody>
      </p:sp>
      <p:sp>
        <p:nvSpPr>
          <p:cNvPr id="514" name="Google Shape;514;g10fcca12f0b_1_33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515" name="Google Shape;515;g10fcca12f0b_1_334"/>
          <p:cNvPicPr preferRelativeResize="0"/>
          <p:nvPr/>
        </p:nvPicPr>
        <p:blipFill rotWithShape="1">
          <a:blip r:embed="rId3">
            <a:alphaModFix/>
          </a:blip>
          <a:srcRect b="0" l="0" r="0" t="0"/>
          <a:stretch/>
        </p:blipFill>
        <p:spPr>
          <a:xfrm>
            <a:off x="8664719" y="4543426"/>
            <a:ext cx="2526566" cy="178636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10fcca12f0b_1_342"/>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521" name="Google Shape;521;g10fcca12f0b_1_342"/>
          <p:cNvPicPr preferRelativeResize="0"/>
          <p:nvPr/>
        </p:nvPicPr>
        <p:blipFill rotWithShape="1">
          <a:blip r:embed="rId3">
            <a:alphaModFix/>
          </a:blip>
          <a:srcRect b="0" l="0" r="0" t="0"/>
          <a:stretch/>
        </p:blipFill>
        <p:spPr>
          <a:xfrm>
            <a:off x="673943" y="0"/>
            <a:ext cx="10844115" cy="6858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10fcca12f0b_1_347"/>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527" name="Google Shape;527;g10fcca12f0b_1_347"/>
          <p:cNvSpPr txBox="1"/>
          <p:nvPr/>
        </p:nvSpPr>
        <p:spPr>
          <a:xfrm>
            <a:off x="557048" y="541353"/>
            <a:ext cx="3132000" cy="1440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200"/>
              <a:buFont typeface="Arial"/>
              <a:buNone/>
            </a:pPr>
            <a:r>
              <a:rPr b="1" i="0" lang="en-GB" sz="4200" u="none" cap="none" strike="noStrike">
                <a:solidFill>
                  <a:srgbClr val="6F6F6F"/>
                </a:solidFill>
                <a:latin typeface="Calibri"/>
                <a:ea typeface="Calibri"/>
                <a:cs typeface="Calibri"/>
                <a:sym typeface="Calibri"/>
              </a:rPr>
              <a:t>Actividad</a:t>
            </a:r>
            <a:endParaRPr b="1" i="0" sz="4200" u="none" cap="none" strike="noStrike">
              <a:solidFill>
                <a:srgbClr val="6F6F6F"/>
              </a:solidFill>
              <a:latin typeface="Calibri"/>
              <a:ea typeface="Calibri"/>
              <a:cs typeface="Calibri"/>
              <a:sym typeface="Calibri"/>
            </a:endParaRPr>
          </a:p>
        </p:txBody>
      </p:sp>
      <p:pic>
        <p:nvPicPr>
          <p:cNvPr id="528" name="Google Shape;528;g10fcca12f0b_1_347"/>
          <p:cNvPicPr preferRelativeResize="0"/>
          <p:nvPr/>
        </p:nvPicPr>
        <p:blipFill rotWithShape="1">
          <a:blip r:embed="rId3">
            <a:alphaModFix/>
          </a:blip>
          <a:srcRect b="0" l="0" r="0" t="0"/>
          <a:stretch/>
        </p:blipFill>
        <p:spPr>
          <a:xfrm>
            <a:off x="1143857" y="2362439"/>
            <a:ext cx="2628660" cy="2628660"/>
          </a:xfrm>
          <a:prstGeom prst="rect">
            <a:avLst/>
          </a:prstGeom>
          <a:noFill/>
          <a:ln>
            <a:noFill/>
          </a:ln>
        </p:spPr>
      </p:pic>
      <p:sp>
        <p:nvSpPr>
          <p:cNvPr id="529" name="Google Shape;529;g10fcca12f0b_1_347"/>
          <p:cNvSpPr txBox="1"/>
          <p:nvPr/>
        </p:nvSpPr>
        <p:spPr>
          <a:xfrm>
            <a:off x="4343401" y="1393902"/>
            <a:ext cx="7287000" cy="4896900"/>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rgbClr val="6F6F6F"/>
              </a:buClr>
              <a:buSzPts val="2800"/>
              <a:buFont typeface="Calibri"/>
              <a:buNone/>
            </a:pPr>
            <a:r>
              <a:rPr b="1" i="0" lang="en-GB" sz="2800" u="none" cap="none" strike="noStrike">
                <a:solidFill>
                  <a:srgbClr val="6F6F6F"/>
                </a:solidFill>
                <a:latin typeface="Calibri"/>
                <a:ea typeface="Calibri"/>
                <a:cs typeface="Calibri"/>
                <a:sym typeface="Calibri"/>
              </a:rPr>
              <a:t>Tarea:</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rgbClr val="6F6F6F"/>
              </a:buClr>
              <a:buSzPts val="2800"/>
              <a:buFont typeface="Calibri"/>
              <a:buNone/>
            </a:pPr>
            <a:r>
              <a:rPr b="0" i="0" lang="en-GB" sz="2800" u="sng" cap="none" strike="noStrike">
                <a:solidFill>
                  <a:srgbClr val="6F6F6F"/>
                </a:solidFill>
                <a:latin typeface="Calibri"/>
                <a:ea typeface="Calibri"/>
                <a:cs typeface="Calibri"/>
                <a:sym typeface="Calibri"/>
                <a:hlinkClick r:id="rId4">
                  <a:extLst>
                    <a:ext uri="{A12FA001-AC4F-418D-AE19-62706E023703}">
                      <ahyp:hlinkClr val="tx"/>
                    </a:ext>
                  </a:extLst>
                </a:hlinkClick>
              </a:rPr>
              <a:t>https://www.peta.org/issues/animal-companion-issues/animal-companion-factsheets/animal-abuse-human-abuse-partners-crime/</a:t>
            </a:r>
            <a:endParaRPr b="0" i="0" sz="2800" u="none" cap="none" strike="noStrike">
              <a:solidFill>
                <a:srgbClr val="6F6F6F"/>
              </a:solidFill>
              <a:latin typeface="Calibri"/>
              <a:ea typeface="Calibri"/>
              <a:cs typeface="Calibri"/>
              <a:sym typeface="Calibri"/>
            </a:endParaRPr>
          </a:p>
          <a:p>
            <a:pPr indent="0" lvl="0" marL="0" marR="0" rtl="0" algn="just">
              <a:lnSpc>
                <a:spcPct val="90000"/>
              </a:lnSpc>
              <a:spcBef>
                <a:spcPts val="1000"/>
              </a:spcBef>
              <a:spcAft>
                <a:spcPts val="0"/>
              </a:spcAft>
              <a:buClr>
                <a:srgbClr val="6F6F6F"/>
              </a:buClr>
              <a:buSzPts val="2800"/>
              <a:buFont typeface="Calibri"/>
              <a:buNone/>
            </a:pPr>
            <a:r>
              <a:t/>
            </a:r>
            <a:endParaRPr b="0" i="0" sz="2800" u="none" cap="none" strike="noStrike">
              <a:solidFill>
                <a:srgbClr val="6F6F6F"/>
              </a:solidFill>
              <a:latin typeface="Calibri"/>
              <a:ea typeface="Calibri"/>
              <a:cs typeface="Calibri"/>
              <a:sym typeface="Calibri"/>
            </a:endParaRPr>
          </a:p>
          <a:p>
            <a:pPr indent="0" lvl="0" marL="0" marR="0" rtl="0" algn="just">
              <a:lnSpc>
                <a:spcPct val="90000"/>
              </a:lnSpc>
              <a:spcBef>
                <a:spcPts val="100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Examine el artículo a través de los lentes de una prueba CRAAP.</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¿Puedes confiar en él o no?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Si puede, ¿hay elementos que aún dude?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ts val="2800"/>
              <a:buFont typeface="Calibri"/>
              <a:buNone/>
            </a:pPr>
            <a:r>
              <a:rPr b="0" i="0" lang="en-GB" sz="2800" u="none" cap="none" strike="noStrike">
                <a:solidFill>
                  <a:srgbClr val="6F6F6F"/>
                </a:solidFill>
                <a:latin typeface="Calibri"/>
                <a:ea typeface="Calibri"/>
                <a:cs typeface="Calibri"/>
                <a:sym typeface="Calibri"/>
              </a:rPr>
              <a:t>Si no puede, ¿hay algo de cierto en el artículo?</a:t>
            </a:r>
            <a:endParaRPr b="0" i="0" sz="1400" u="none" cap="none" strike="noStrike">
              <a:solidFill>
                <a:srgbClr val="000000"/>
              </a:solidFill>
              <a:latin typeface="Arial"/>
              <a:ea typeface="Arial"/>
              <a:cs typeface="Arial"/>
              <a:sym typeface="Arial"/>
            </a:endParaRPr>
          </a:p>
        </p:txBody>
      </p:sp>
      <p:sp>
        <p:nvSpPr>
          <p:cNvPr id="530" name="Google Shape;530;g10fcca12f0b_1_347"/>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10fcca12f0b_1_355"/>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536" name="Google Shape;536;g10fcca12f0b_1_355"/>
          <p:cNvPicPr preferRelativeResize="0"/>
          <p:nvPr/>
        </p:nvPicPr>
        <p:blipFill rotWithShape="1">
          <a:blip r:embed="rId3">
            <a:alphaModFix/>
          </a:blip>
          <a:srcRect b="0" l="0" r="0" t="0"/>
          <a:stretch/>
        </p:blipFill>
        <p:spPr>
          <a:xfrm>
            <a:off x="723900" y="1096787"/>
            <a:ext cx="3855720" cy="2570480"/>
          </a:xfrm>
          <a:prstGeom prst="rect">
            <a:avLst/>
          </a:prstGeom>
          <a:noFill/>
          <a:ln>
            <a:noFill/>
          </a:ln>
        </p:spPr>
      </p:pic>
      <p:sp>
        <p:nvSpPr>
          <p:cNvPr id="537" name="Google Shape;537;g10fcca12f0b_1_355"/>
          <p:cNvSpPr txBox="1"/>
          <p:nvPr/>
        </p:nvSpPr>
        <p:spPr>
          <a:xfrm>
            <a:off x="723900" y="3429000"/>
            <a:ext cx="3855600" cy="3011100"/>
          </a:xfrm>
          <a:prstGeom prst="rect">
            <a:avLst/>
          </a:prstGeom>
          <a:noFill/>
          <a:ln>
            <a:noFill/>
          </a:ln>
        </p:spPr>
        <p:txBody>
          <a:bodyPr anchorCtr="1" anchor="ctr" bIns="45700" lIns="91425" spcFirstLastPara="1" rIns="91425" wrap="square" tIns="45700">
            <a:normAutofit/>
          </a:bodyPr>
          <a:lstStyle/>
          <a:p>
            <a:pPr indent="0" lvl="0" marL="0" marR="0" rtl="0" algn="l">
              <a:lnSpc>
                <a:spcPct val="90000"/>
              </a:lnSpc>
              <a:spcBef>
                <a:spcPts val="0"/>
              </a:spcBef>
              <a:spcAft>
                <a:spcPts val="0"/>
              </a:spcAft>
              <a:buClr>
                <a:srgbClr val="6F6F6F"/>
              </a:buClr>
              <a:buSzPts val="5400"/>
              <a:buFont typeface="Calibri"/>
              <a:buNone/>
            </a:pPr>
            <a:r>
              <a:rPr b="1" i="0" lang="en-GB" sz="5400" u="none" cap="none" strike="noStrike">
                <a:solidFill>
                  <a:srgbClr val="6F6F6F"/>
                </a:solidFill>
                <a:latin typeface="Calibri"/>
                <a:ea typeface="Calibri"/>
                <a:cs typeface="Calibri"/>
                <a:sym typeface="Calibri"/>
              </a:rPr>
              <a:t>¡EL ESTRÉS </a:t>
            </a:r>
            <a:r>
              <a:rPr b="1" lang="en-GB" sz="5400">
                <a:solidFill>
                  <a:srgbClr val="6F6F6F"/>
                </a:solidFill>
                <a:latin typeface="Calibri"/>
                <a:ea typeface="Calibri"/>
                <a:cs typeface="Calibri"/>
                <a:sym typeface="Calibri"/>
              </a:rPr>
              <a:t>IMPORTA</a:t>
            </a:r>
            <a:r>
              <a:rPr b="1" i="0" lang="en-GB" sz="5400" u="none" cap="none" strike="noStrike">
                <a:solidFill>
                  <a:srgbClr val="6F6F6F"/>
                </a:solidFill>
                <a:latin typeface="Calibri"/>
                <a:ea typeface="Calibri"/>
                <a:cs typeface="Calibri"/>
                <a:sym typeface="Calibri"/>
              </a:rPr>
              <a:t>!</a:t>
            </a:r>
            <a:endParaRPr b="1" i="0" sz="3600" u="none" cap="none" strike="noStrike">
              <a:solidFill>
                <a:srgbClr val="6F6F6F"/>
              </a:solidFill>
              <a:latin typeface="Calibri"/>
              <a:ea typeface="Calibri"/>
              <a:cs typeface="Calibri"/>
              <a:sym typeface="Calibri"/>
            </a:endParaRPr>
          </a:p>
        </p:txBody>
      </p:sp>
      <p:sp>
        <p:nvSpPr>
          <p:cNvPr id="538" name="Google Shape;538;g10fcca12f0b_1_355"/>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
        <p:nvSpPr>
          <p:cNvPr id="539" name="Google Shape;539;g10fcca12f0b_1_355"/>
          <p:cNvSpPr txBox="1"/>
          <p:nvPr/>
        </p:nvSpPr>
        <p:spPr>
          <a:xfrm>
            <a:off x="4395688" y="955675"/>
            <a:ext cx="5585400" cy="5175300"/>
          </a:xfrm>
          <a:prstGeom prst="rect">
            <a:avLst/>
          </a:prstGeom>
          <a:noFill/>
          <a:ln>
            <a:noFill/>
          </a:ln>
        </p:spPr>
        <p:txBody>
          <a:bodyPr anchorCtr="0" anchor="ctr" bIns="45700" lIns="91425" spcFirstLastPara="1" rIns="91425" wrap="square" tIns="45700">
            <a:normAutofit lnSpcReduction="20000"/>
          </a:bodyPr>
          <a:lstStyle/>
          <a:p>
            <a:pPr indent="-384048" lvl="0" marL="384048" marR="0" rtl="0" algn="l">
              <a:lnSpc>
                <a:spcPct val="94000"/>
              </a:lnSpc>
              <a:spcBef>
                <a:spcPts val="0"/>
              </a:spcBef>
              <a:spcAft>
                <a:spcPts val="0"/>
              </a:spcAft>
              <a:buClr>
                <a:schemeClr val="dk2"/>
              </a:buClr>
              <a:buSzPts val="2800"/>
              <a:buFont typeface="Libre Franklin"/>
              <a:buChar char="■"/>
            </a:pPr>
            <a:r>
              <a:rPr b="0" i="0" lang="en-GB" sz="2800" u="none" cap="none" strike="noStrike">
                <a:solidFill>
                  <a:schemeClr val="dk2"/>
                </a:solidFill>
                <a:latin typeface="Calibri"/>
                <a:ea typeface="Calibri"/>
                <a:cs typeface="Calibri"/>
                <a:sym typeface="Calibri"/>
              </a:rPr>
              <a:t>El enfoque es una parte muy importante de un mensaje.</a:t>
            </a:r>
            <a:endParaRPr b="0" i="0" sz="1400" u="none" cap="none" strike="noStrike">
              <a:solidFill>
                <a:srgbClr val="000000"/>
              </a:solidFill>
              <a:latin typeface="Arial"/>
              <a:ea typeface="Arial"/>
              <a:cs typeface="Arial"/>
              <a:sym typeface="Arial"/>
            </a:endParaRPr>
          </a:p>
          <a:p>
            <a:pPr indent="-384048" lvl="0" marL="384048" marR="0" rtl="0" algn="l">
              <a:lnSpc>
                <a:spcPct val="94000"/>
              </a:lnSpc>
              <a:spcBef>
                <a:spcPts val="1200"/>
              </a:spcBef>
              <a:spcAft>
                <a:spcPts val="0"/>
              </a:spcAft>
              <a:buClr>
                <a:schemeClr val="dk2"/>
              </a:buClr>
              <a:buSzPts val="2800"/>
              <a:buFont typeface="Libre Franklin"/>
              <a:buChar char="■"/>
            </a:pPr>
            <a:r>
              <a:rPr b="0" i="0" lang="en-GB" sz="2800" u="none" cap="none" strike="noStrike">
                <a:solidFill>
                  <a:schemeClr val="dk2"/>
                </a:solidFill>
                <a:latin typeface="Calibri"/>
                <a:ea typeface="Calibri"/>
                <a:cs typeface="Calibri"/>
                <a:sym typeface="Calibri"/>
              </a:rPr>
              <a:t>A veces, pequeños cambios en la forma pueden producir un significado bastante diferente.</a:t>
            </a:r>
            <a:endParaRPr b="0" i="0" sz="1400" u="none" cap="none" strike="noStrike">
              <a:solidFill>
                <a:srgbClr val="000000"/>
              </a:solidFill>
              <a:latin typeface="Arial"/>
              <a:ea typeface="Arial"/>
              <a:cs typeface="Arial"/>
              <a:sym typeface="Arial"/>
            </a:endParaRPr>
          </a:p>
          <a:p>
            <a:pPr indent="-384048" lvl="0" marL="384048" marR="0" rtl="0" algn="l">
              <a:lnSpc>
                <a:spcPct val="94000"/>
              </a:lnSpc>
              <a:spcBef>
                <a:spcPts val="1200"/>
              </a:spcBef>
              <a:spcAft>
                <a:spcPts val="0"/>
              </a:spcAft>
              <a:buClr>
                <a:schemeClr val="dk2"/>
              </a:buClr>
              <a:buSzPts val="2800"/>
              <a:buFont typeface="Libre Franklin"/>
              <a:buChar char="■"/>
            </a:pPr>
            <a:r>
              <a:rPr b="0" i="0" lang="en-GB" sz="2800" u="none" cap="none" strike="noStrike">
                <a:solidFill>
                  <a:schemeClr val="dk2"/>
                </a:solidFill>
                <a:latin typeface="Calibri"/>
                <a:ea typeface="Calibri"/>
                <a:cs typeface="Calibri"/>
                <a:sym typeface="Calibri"/>
              </a:rPr>
              <a:t>Decodificar un mensaje requiere prestar atención a pequeños detalles que pueden </a:t>
            </a:r>
            <a:r>
              <a:rPr lang="en-GB" sz="2800">
                <a:solidFill>
                  <a:schemeClr val="dk2"/>
                </a:solidFill>
                <a:latin typeface="Calibri"/>
                <a:ea typeface="Calibri"/>
                <a:cs typeface="Calibri"/>
                <a:sym typeface="Calibri"/>
              </a:rPr>
              <a:t>afectar</a:t>
            </a:r>
            <a:r>
              <a:rPr b="0" i="0" lang="en-GB" sz="2800" u="none" cap="none" strike="noStrike">
                <a:solidFill>
                  <a:schemeClr val="dk2"/>
                </a:solidFill>
                <a:latin typeface="Calibri"/>
                <a:ea typeface="Calibri"/>
                <a:cs typeface="Calibri"/>
                <a:sym typeface="Calibri"/>
              </a:rPr>
              <a:t> drásticamente</a:t>
            </a:r>
            <a:endParaRPr b="0" i="0" sz="1400" u="none" cap="none" strike="noStrike">
              <a:solidFill>
                <a:srgbClr val="000000"/>
              </a:solidFill>
              <a:latin typeface="Arial"/>
              <a:ea typeface="Arial"/>
              <a:cs typeface="Arial"/>
              <a:sym typeface="Arial"/>
            </a:endParaRPr>
          </a:p>
          <a:p>
            <a:pPr indent="-384048" lvl="0" marL="384048" marR="0" rtl="0" algn="l">
              <a:lnSpc>
                <a:spcPct val="94000"/>
              </a:lnSpc>
              <a:spcBef>
                <a:spcPts val="1200"/>
              </a:spcBef>
              <a:spcAft>
                <a:spcPts val="0"/>
              </a:spcAft>
              <a:buClr>
                <a:schemeClr val="dk2"/>
              </a:buClr>
              <a:buSzPts val="2800"/>
              <a:buFont typeface="Libre Franklin"/>
              <a:buChar char="■"/>
            </a:pPr>
            <a:r>
              <a:rPr b="0" i="0" lang="en-GB" sz="2800" u="none" cap="none" strike="noStrike">
                <a:solidFill>
                  <a:schemeClr val="dk2"/>
                </a:solidFill>
                <a:latin typeface="Calibri"/>
                <a:ea typeface="Calibri"/>
                <a:cs typeface="Calibri"/>
                <a:sym typeface="Calibri"/>
              </a:rPr>
              <a:t>En la página siguiente, verá cómo simplemente cambiar el énfasis en una oración produce un significado diferente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10fcca12f0b_1_363"/>
          <p:cNvSpPr txBox="1"/>
          <p:nvPr>
            <p:ph type="title"/>
          </p:nvPr>
        </p:nvSpPr>
        <p:spPr>
          <a:xfrm>
            <a:off x="758347" y="114705"/>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Mismas palabras, diferente mensaje. Puedes conectar:</a:t>
            </a:r>
            <a:endParaRPr/>
          </a:p>
        </p:txBody>
      </p:sp>
      <p:sp>
        <p:nvSpPr>
          <p:cNvPr id="546" name="Google Shape;546;g10fcca12f0b_1_363"/>
          <p:cNvSpPr txBox="1"/>
          <p:nvPr>
            <p:ph idx="1" type="body"/>
          </p:nvPr>
        </p:nvSpPr>
        <p:spPr>
          <a:xfrm>
            <a:off x="1308526" y="1562763"/>
            <a:ext cx="4724400" cy="46620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6F6F6F"/>
              </a:buClr>
              <a:buSzPct val="100000"/>
              <a:buFont typeface="Calibri"/>
              <a:buNone/>
            </a:pPr>
            <a:r>
              <a:rPr lang="en-GB"/>
              <a:t>El cambio de énfasis…</a:t>
            </a:r>
            <a:endParaRPr/>
          </a:p>
          <a:p>
            <a:pPr indent="-443865" lvl="0" marL="457200" rtl="0" algn="l">
              <a:lnSpc>
                <a:spcPct val="90000"/>
              </a:lnSpc>
              <a:spcBef>
                <a:spcPts val="1000"/>
              </a:spcBef>
              <a:spcAft>
                <a:spcPts val="0"/>
              </a:spcAft>
              <a:buClr>
                <a:srgbClr val="6F6F6F"/>
              </a:buClr>
              <a:buSzPct val="100000"/>
              <a:buFont typeface="Calibri"/>
              <a:buAutoNum type="arabicPeriod"/>
            </a:pPr>
            <a:r>
              <a:rPr lang="en-GB"/>
              <a:t>¿El martes vas a hablar a solas con el director?</a:t>
            </a:r>
            <a:endParaRPr/>
          </a:p>
          <a:p>
            <a:pPr indent="-443865" lvl="0" marL="457200" rtl="0" algn="l">
              <a:lnSpc>
                <a:spcPct val="90000"/>
              </a:lnSpc>
              <a:spcBef>
                <a:spcPts val="1000"/>
              </a:spcBef>
              <a:spcAft>
                <a:spcPts val="0"/>
              </a:spcAft>
              <a:buClr>
                <a:srgbClr val="6F6F6F"/>
              </a:buClr>
              <a:buSzPct val="100000"/>
              <a:buFont typeface="Calibri"/>
              <a:buAutoNum type="arabicPeriod"/>
            </a:pPr>
            <a:r>
              <a:rPr lang="en-GB"/>
              <a:t>El martes </a:t>
            </a:r>
            <a:r>
              <a:rPr b="1" lang="en-GB"/>
              <a:t>vas </a:t>
            </a:r>
            <a:r>
              <a:rPr lang="en-GB"/>
              <a:t>a hablar a solas con el director.</a:t>
            </a:r>
            <a:endParaRPr/>
          </a:p>
          <a:p>
            <a:pPr indent="-443865" lvl="0" marL="457200" rtl="0" algn="l">
              <a:lnSpc>
                <a:spcPct val="90000"/>
              </a:lnSpc>
              <a:spcBef>
                <a:spcPts val="1000"/>
              </a:spcBef>
              <a:spcAft>
                <a:spcPts val="0"/>
              </a:spcAft>
              <a:buClr>
                <a:srgbClr val="6F6F6F"/>
              </a:buClr>
              <a:buSzPct val="100000"/>
              <a:buFont typeface="Calibri"/>
              <a:buAutoNum type="arabicPeriod"/>
            </a:pPr>
            <a:r>
              <a:rPr lang="en-GB"/>
              <a:t>El martes vas a hablar a solas con el </a:t>
            </a:r>
            <a:r>
              <a:rPr b="1" lang="en-GB"/>
              <a:t>director </a:t>
            </a:r>
            <a:r>
              <a:rPr lang="en-GB"/>
              <a:t>.</a:t>
            </a:r>
            <a:endParaRPr/>
          </a:p>
          <a:p>
            <a:pPr indent="-443865" lvl="0" marL="457200" rtl="0" algn="l">
              <a:lnSpc>
                <a:spcPct val="90000"/>
              </a:lnSpc>
              <a:spcBef>
                <a:spcPts val="1000"/>
              </a:spcBef>
              <a:spcAft>
                <a:spcPts val="0"/>
              </a:spcAft>
              <a:buClr>
                <a:srgbClr val="6F6F6F"/>
              </a:buClr>
              <a:buSzPct val="100000"/>
              <a:buFont typeface="Calibri"/>
              <a:buAutoNum type="arabicPeriod"/>
            </a:pPr>
            <a:r>
              <a:rPr lang="en-GB"/>
              <a:t>El martes vas a hablar a </a:t>
            </a:r>
            <a:r>
              <a:rPr b="1" lang="en-GB"/>
              <a:t>solas con el director </a:t>
            </a:r>
            <a:r>
              <a:rPr lang="en-GB"/>
              <a:t>.</a:t>
            </a:r>
            <a:endParaRPr/>
          </a:p>
          <a:p>
            <a:pPr indent="-443865" lvl="0" marL="457200" rtl="0" algn="l">
              <a:lnSpc>
                <a:spcPct val="90000"/>
              </a:lnSpc>
              <a:spcBef>
                <a:spcPts val="1000"/>
              </a:spcBef>
              <a:spcAft>
                <a:spcPts val="0"/>
              </a:spcAft>
              <a:buClr>
                <a:srgbClr val="6F6F6F"/>
              </a:buClr>
              <a:buSzPct val="100000"/>
              <a:buFont typeface="Calibri"/>
              <a:buAutoNum type="arabicPeriod"/>
            </a:pPr>
            <a:r>
              <a:rPr b="1" lang="en-GB"/>
              <a:t>El martes </a:t>
            </a:r>
            <a:r>
              <a:rPr lang="en-GB"/>
              <a:t>vas a hablar a solas con el director.</a:t>
            </a:r>
            <a:endParaRPr/>
          </a:p>
          <a:p>
            <a:pPr indent="-443865" lvl="0" marL="457200" rtl="0" algn="l">
              <a:lnSpc>
                <a:spcPct val="90000"/>
              </a:lnSpc>
              <a:spcBef>
                <a:spcPts val="1000"/>
              </a:spcBef>
              <a:spcAft>
                <a:spcPts val="0"/>
              </a:spcAft>
              <a:buClr>
                <a:srgbClr val="6F6F6F"/>
              </a:buClr>
              <a:buSzPct val="100000"/>
              <a:buFont typeface="Calibri"/>
              <a:buAutoNum type="arabicPeriod"/>
            </a:pPr>
            <a:r>
              <a:rPr lang="en-GB"/>
              <a:t>El martes vas a </a:t>
            </a:r>
            <a:r>
              <a:rPr b="1" lang="en-GB"/>
              <a:t>hablar </a:t>
            </a:r>
            <a:r>
              <a:rPr lang="en-GB"/>
              <a:t>a solas con el director.</a:t>
            </a:r>
            <a:endParaRPr/>
          </a:p>
          <a:p>
            <a:pPr indent="-292735" lvl="0" marL="457200" rtl="0" algn="l">
              <a:lnSpc>
                <a:spcPct val="90000"/>
              </a:lnSpc>
              <a:spcBef>
                <a:spcPts val="1000"/>
              </a:spcBef>
              <a:spcAft>
                <a:spcPts val="0"/>
              </a:spcAft>
              <a:buClr>
                <a:srgbClr val="6F6F6F"/>
              </a:buClr>
              <a:buSzPct val="100000"/>
              <a:buFont typeface="Calibri"/>
              <a:buNone/>
            </a:pPr>
            <a:r>
              <a:t/>
            </a:r>
            <a:endParaRPr/>
          </a:p>
        </p:txBody>
      </p:sp>
      <p:sp>
        <p:nvSpPr>
          <p:cNvPr id="547" name="Google Shape;547;g10fcca12f0b_1_363"/>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548" name="Google Shape;548;g10fcca12f0b_1_363"/>
          <p:cNvSpPr txBox="1"/>
          <p:nvPr/>
        </p:nvSpPr>
        <p:spPr>
          <a:xfrm>
            <a:off x="6516029" y="1793020"/>
            <a:ext cx="4925100" cy="42384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4000"/>
              </a:lnSpc>
              <a:spcBef>
                <a:spcPts val="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…y el significado?</a:t>
            </a:r>
            <a:endParaRPr b="0" i="0" sz="1400" u="none" cap="none" strike="noStrike">
              <a:solidFill>
                <a:srgbClr val="000000"/>
              </a:solidFill>
              <a:latin typeface="Arial"/>
              <a:ea typeface="Arial"/>
              <a:cs typeface="Arial"/>
              <a:sym typeface="Arial"/>
            </a:endParaRPr>
          </a:p>
          <a:p>
            <a:pPr indent="0" lvl="0" marL="0" marR="0" rtl="0" algn="l">
              <a:lnSpc>
                <a:spcPct val="94000"/>
              </a:lnSpc>
              <a:spcBef>
                <a:spcPts val="120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R. No hablaré con el director. Vas a.</a:t>
            </a:r>
            <a:endParaRPr b="0" i="0" sz="2000" u="none" cap="none" strike="noStrike">
              <a:solidFill>
                <a:schemeClr val="dk2"/>
              </a:solidFill>
              <a:latin typeface="Calibri"/>
              <a:ea typeface="Calibri"/>
              <a:cs typeface="Calibri"/>
              <a:sym typeface="Calibri"/>
            </a:endParaRPr>
          </a:p>
          <a:p>
            <a:pPr indent="0" lvl="0" marL="0" marR="0" rtl="0" algn="l">
              <a:lnSpc>
                <a:spcPct val="94000"/>
              </a:lnSpc>
              <a:spcBef>
                <a:spcPts val="120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B. No iremos contigo. Estás sólo en esto.</a:t>
            </a:r>
            <a:endParaRPr b="0" i="0" sz="2000" u="none" cap="none" strike="noStrike">
              <a:solidFill>
                <a:schemeClr val="dk2"/>
              </a:solidFill>
              <a:latin typeface="Calibri"/>
              <a:ea typeface="Calibri"/>
              <a:cs typeface="Calibri"/>
              <a:sym typeface="Calibri"/>
            </a:endParaRPr>
          </a:p>
          <a:p>
            <a:pPr indent="0" lvl="0" marL="0" marR="0" rtl="0" algn="l">
              <a:lnSpc>
                <a:spcPct val="94000"/>
              </a:lnSpc>
              <a:spcBef>
                <a:spcPts val="120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C. El director está ocupado el lunes. Él no te verá entonces.</a:t>
            </a:r>
            <a:endParaRPr b="0" i="0" sz="1400" u="none" cap="none" strike="noStrike">
              <a:solidFill>
                <a:srgbClr val="000000"/>
              </a:solidFill>
              <a:latin typeface="Arial"/>
              <a:ea typeface="Arial"/>
              <a:cs typeface="Arial"/>
              <a:sym typeface="Arial"/>
            </a:endParaRPr>
          </a:p>
          <a:p>
            <a:pPr indent="0" lvl="0" marL="0" marR="0" rtl="0" algn="l">
              <a:lnSpc>
                <a:spcPct val="94000"/>
              </a:lnSpc>
              <a:spcBef>
                <a:spcPts val="120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D. No hablaré más contigo. Lleva tu problema al director.</a:t>
            </a:r>
            <a:endParaRPr b="0" i="0" sz="2000" u="none" cap="none" strike="noStrike">
              <a:solidFill>
                <a:schemeClr val="dk2"/>
              </a:solidFill>
              <a:latin typeface="Calibri"/>
              <a:ea typeface="Calibri"/>
              <a:cs typeface="Calibri"/>
              <a:sym typeface="Calibri"/>
            </a:endParaRPr>
          </a:p>
          <a:p>
            <a:pPr indent="0" lvl="0" marL="0" marR="0" rtl="0" algn="l">
              <a:lnSpc>
                <a:spcPct val="94000"/>
              </a:lnSpc>
              <a:spcBef>
                <a:spcPts val="120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E. ¿Estás seguro de que acudir al director es la mejor idea?</a:t>
            </a:r>
            <a:endParaRPr b="0" i="0" sz="2000" u="none" cap="none" strike="noStrike">
              <a:solidFill>
                <a:schemeClr val="dk2"/>
              </a:solidFill>
              <a:latin typeface="Calibri"/>
              <a:ea typeface="Calibri"/>
              <a:cs typeface="Calibri"/>
              <a:sym typeface="Calibri"/>
            </a:endParaRPr>
          </a:p>
          <a:p>
            <a:pPr indent="0" lvl="0" marL="0" marR="0" rtl="0" algn="l">
              <a:lnSpc>
                <a:spcPct val="94000"/>
              </a:lnSpc>
              <a:spcBef>
                <a:spcPts val="1200"/>
              </a:spcBef>
              <a:spcAft>
                <a:spcPts val="0"/>
              </a:spcAft>
              <a:buClr>
                <a:schemeClr val="dk2"/>
              </a:buClr>
              <a:buSzPct val="100000"/>
              <a:buFont typeface="Libre Franklin"/>
              <a:buNone/>
            </a:pPr>
            <a:r>
              <a:rPr b="0" i="0" lang="en-GB" sz="2000" u="none" cap="none" strike="noStrike">
                <a:solidFill>
                  <a:schemeClr val="dk2"/>
                </a:solidFill>
                <a:latin typeface="Calibri"/>
                <a:ea typeface="Calibri"/>
                <a:cs typeface="Calibri"/>
                <a:sym typeface="Calibri"/>
              </a:rPr>
              <a:t>F. He arreglado una reunión personal para usted. No más correos electrónicos.</a:t>
            </a:r>
            <a:endParaRPr b="0" i="0" sz="2000" u="none" cap="none" strike="noStrike">
              <a:solidFill>
                <a:schemeClr val="dk2"/>
              </a:solidFill>
              <a:latin typeface="Calibri"/>
              <a:ea typeface="Calibri"/>
              <a:cs typeface="Calibri"/>
              <a:sym typeface="Calibri"/>
            </a:endParaRPr>
          </a:p>
          <a:p>
            <a:pPr indent="0" lvl="0" marL="0" marR="0" rtl="0" algn="l">
              <a:lnSpc>
                <a:spcPct val="94000"/>
              </a:lnSpc>
              <a:spcBef>
                <a:spcPts val="1200"/>
              </a:spcBef>
              <a:spcAft>
                <a:spcPts val="0"/>
              </a:spcAft>
              <a:buClr>
                <a:schemeClr val="dk2"/>
              </a:buClr>
              <a:buSzPct val="100000"/>
              <a:buFont typeface="Libre Franklin"/>
              <a:buNone/>
            </a:pPr>
            <a:r>
              <a:t/>
            </a:r>
            <a:endParaRPr b="0" i="0" sz="2000" u="none" cap="none" strike="noStrike">
              <a:solidFill>
                <a:schemeClr val="dk2"/>
              </a:solidFill>
              <a:latin typeface="Calibri"/>
              <a:ea typeface="Calibri"/>
              <a:cs typeface="Calibri"/>
              <a:sym typeface="Calibri"/>
            </a:endParaRPr>
          </a:p>
          <a:p>
            <a:pPr indent="-257048" lvl="0" marL="384048" marR="0" rtl="0" algn="l">
              <a:lnSpc>
                <a:spcPct val="94000"/>
              </a:lnSpc>
              <a:spcBef>
                <a:spcPts val="1200"/>
              </a:spcBef>
              <a:spcAft>
                <a:spcPts val="0"/>
              </a:spcAft>
              <a:buClr>
                <a:schemeClr val="dk2"/>
              </a:buClr>
              <a:buSzPct val="100000"/>
              <a:buFont typeface="Libre Franklin"/>
              <a:buNone/>
            </a:pPr>
            <a:r>
              <a:t/>
            </a:r>
            <a:endParaRPr b="0" i="0" sz="2000" u="none" cap="none" strike="noStrike">
              <a:solidFill>
                <a:schemeClr val="dk2"/>
              </a:solidFill>
              <a:latin typeface="Calibri"/>
              <a:ea typeface="Calibri"/>
              <a:cs typeface="Calibri"/>
              <a:sym typeface="Calibri"/>
            </a:endParaRPr>
          </a:p>
        </p:txBody>
      </p:sp>
      <p:pic>
        <p:nvPicPr>
          <p:cNvPr id="549" name="Google Shape;549;g10fcca12f0b_1_363"/>
          <p:cNvPicPr preferRelativeResize="0"/>
          <p:nvPr/>
        </p:nvPicPr>
        <p:blipFill rotWithShape="1">
          <a:blip r:embed="rId3">
            <a:alphaModFix/>
          </a:blip>
          <a:srcRect b="0" l="0" r="0" t="0"/>
          <a:stretch/>
        </p:blipFill>
        <p:spPr>
          <a:xfrm>
            <a:off x="10421122" y="1255838"/>
            <a:ext cx="1297027" cy="1223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5"/>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pic>
        <p:nvPicPr>
          <p:cNvPr id="145" name="Google Shape;145;p5">
            <a:hlinkClick r:id="rId3"/>
          </p:cNvPr>
          <p:cNvPicPr preferRelativeResize="0"/>
          <p:nvPr/>
        </p:nvPicPr>
        <p:blipFill rotWithShape="1">
          <a:blip r:embed="rId4">
            <a:alphaModFix/>
          </a:blip>
          <a:srcRect b="0" l="0" r="0" t="0"/>
          <a:stretch/>
        </p:blipFill>
        <p:spPr>
          <a:xfrm>
            <a:off x="1204230" y="404390"/>
            <a:ext cx="9783540" cy="604921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The 5 Resources Model of Critical Digital Literacy" id="554" name="Google Shape;554;g10fcca12f0b_1_372"/>
          <p:cNvPicPr preferRelativeResize="0"/>
          <p:nvPr/>
        </p:nvPicPr>
        <p:blipFill rotWithShape="1">
          <a:blip r:embed="rId3">
            <a:alphaModFix/>
          </a:blip>
          <a:srcRect b="0" l="0" r="0" t="0"/>
          <a:stretch/>
        </p:blipFill>
        <p:spPr>
          <a:xfrm>
            <a:off x="4492593" y="245443"/>
            <a:ext cx="5884644" cy="5884645"/>
          </a:xfrm>
          <a:prstGeom prst="rect">
            <a:avLst/>
          </a:prstGeom>
          <a:noFill/>
          <a:ln>
            <a:noFill/>
          </a:ln>
        </p:spPr>
      </p:pic>
      <p:sp>
        <p:nvSpPr>
          <p:cNvPr id="555" name="Google Shape;555;g10fcca12f0b_1_372"/>
          <p:cNvSpPr txBox="1"/>
          <p:nvPr>
            <p:ph type="title"/>
          </p:nvPr>
        </p:nvSpPr>
        <p:spPr>
          <a:xfrm>
            <a:off x="715318" y="-190482"/>
            <a:ext cx="9875400" cy="1356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sz="4000"/>
              <a:t>Alfabetización digital crítica</a:t>
            </a:r>
            <a:endParaRPr/>
          </a:p>
        </p:txBody>
      </p:sp>
      <p:sp>
        <p:nvSpPr>
          <p:cNvPr id="556" name="Google Shape;556;g10fcca12f0b_1_372"/>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10fcca12f0b_1_378"/>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562" name="Google Shape;562;g10fcca12f0b_1_378"/>
          <p:cNvSpPr txBox="1"/>
          <p:nvPr/>
        </p:nvSpPr>
        <p:spPr>
          <a:xfrm>
            <a:off x="587375" y="1488552"/>
            <a:ext cx="11784900" cy="2926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6000"/>
              <a:buFont typeface="Arial"/>
              <a:buNone/>
            </a:pPr>
            <a:r>
              <a:rPr b="1" i="0" lang="en-GB" sz="6000" u="none" cap="none" strike="noStrike">
                <a:solidFill>
                  <a:srgbClr val="6F6F6F"/>
                </a:solidFill>
                <a:latin typeface="Calibri"/>
                <a:ea typeface="Calibri"/>
                <a:cs typeface="Calibri"/>
                <a:sym typeface="Calibri"/>
              </a:rPr>
              <a:t>'</a:t>
            </a:r>
            <a:r>
              <a:rPr b="1" lang="en-GB" sz="6000">
                <a:solidFill>
                  <a:srgbClr val="6F6F6F"/>
                </a:solidFill>
                <a:latin typeface="Calibri"/>
                <a:ea typeface="Calibri"/>
                <a:cs typeface="Calibri"/>
                <a:sym typeface="Calibri"/>
              </a:rPr>
              <a:t>FAKE NEWS</a:t>
            </a:r>
            <a:r>
              <a:rPr b="1" i="0" lang="en-GB" sz="6000" u="none" cap="none" strike="noStrike">
                <a:solidFill>
                  <a:srgbClr val="6F6F6F"/>
                </a:solidFill>
                <a:latin typeface="Calibri"/>
                <a:ea typeface="Calibri"/>
                <a:cs typeface="Calibri"/>
                <a:sym typeface="Calibri"/>
              </a:rPr>
              <a:t>', información errónea y </a:t>
            </a:r>
            <a:r>
              <a:rPr b="1" lang="en-GB" sz="6000">
                <a:solidFill>
                  <a:srgbClr val="6F6F6F"/>
                </a:solidFill>
                <a:latin typeface="Calibri"/>
                <a:ea typeface="Calibri"/>
                <a:cs typeface="Calibri"/>
                <a:sym typeface="Calibri"/>
              </a:rPr>
              <a:t>dañina</a:t>
            </a:r>
            <a:r>
              <a:rPr b="1" i="0" lang="en-GB" sz="6000" u="none" cap="none" strike="noStrike">
                <a:solidFill>
                  <a:srgbClr val="6F6F6F"/>
                </a:solidFill>
                <a:latin typeface="Calibri"/>
                <a:ea typeface="Calibri"/>
                <a:cs typeface="Calibri"/>
                <a:sym typeface="Calibri"/>
              </a:rPr>
              <a:t>: </a:t>
            </a:r>
            <a:br>
              <a:rPr b="1" i="0" lang="en-GB" sz="6000" u="none" cap="none" strike="noStrike">
                <a:solidFill>
                  <a:srgbClr val="6F6F6F"/>
                </a:solidFill>
                <a:latin typeface="Calibri"/>
                <a:ea typeface="Calibri"/>
                <a:cs typeface="Calibri"/>
                <a:sym typeface="Calibri"/>
              </a:rPr>
            </a:br>
            <a:r>
              <a:rPr b="1" i="0" lang="en-GB" sz="4200" u="none" cap="none" strike="noStrike">
                <a:solidFill>
                  <a:srgbClr val="FF9933"/>
                </a:solidFill>
                <a:latin typeface="Calibri"/>
                <a:ea typeface="Calibri"/>
                <a:cs typeface="Calibri"/>
                <a:sym typeface="Calibri"/>
              </a:rPr>
              <a:t>uso de herramientas de verificación de hechos y elaboración de informes</a:t>
            </a:r>
            <a:endParaRPr b="1" i="0" sz="4200" u="none" cap="none" strike="noStrike">
              <a:solidFill>
                <a:srgbClr val="FF9933"/>
              </a:solidFill>
              <a:latin typeface="Calibri"/>
              <a:ea typeface="Calibri"/>
              <a:cs typeface="Calibri"/>
              <a:sym typeface="Calibri"/>
            </a:endParaRPr>
          </a:p>
        </p:txBody>
      </p:sp>
      <p:sp>
        <p:nvSpPr>
          <p:cNvPr id="563" name="Google Shape;563;g10fcca12f0b_1_378"/>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id="564" name="Google Shape;564;g10fcca12f0b_1_378"/>
          <p:cNvPicPr preferRelativeResize="0"/>
          <p:nvPr/>
        </p:nvPicPr>
        <p:blipFill rotWithShape="1">
          <a:blip r:embed="rId3">
            <a:alphaModFix/>
          </a:blip>
          <a:srcRect b="0" l="0" r="0" t="0"/>
          <a:stretch/>
        </p:blipFill>
        <p:spPr>
          <a:xfrm>
            <a:off x="6706885" y="3863290"/>
            <a:ext cx="4328862" cy="2453022"/>
          </a:xfrm>
          <a:prstGeom prst="rect">
            <a:avLst/>
          </a:prstGeom>
          <a:noFill/>
          <a:ln>
            <a:noFill/>
          </a:ln>
        </p:spPr>
      </p:pic>
      <p:sp>
        <p:nvSpPr>
          <p:cNvPr id="565" name="Google Shape;565;g10fcca12f0b_1_378"/>
          <p:cNvSpPr/>
          <p:nvPr/>
        </p:nvSpPr>
        <p:spPr>
          <a:xfrm>
            <a:off x="9942272" y="5676644"/>
            <a:ext cx="1779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dk1"/>
                </a:solidFill>
                <a:latin typeface="Calibri"/>
                <a:ea typeface="Calibri"/>
                <a:cs typeface="Calibri"/>
                <a:sym typeface="Calibri"/>
              </a:rPr>
              <a:t>© Boris15, Bigstock.com.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10fcca12f0b_1_386"/>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572" name="Google Shape;572;g10fcca12f0b_1_386"/>
          <p:cNvSpPr txBox="1"/>
          <p:nvPr/>
        </p:nvSpPr>
        <p:spPr>
          <a:xfrm>
            <a:off x="4646825" y="917101"/>
            <a:ext cx="6269400" cy="5175300"/>
          </a:xfrm>
          <a:prstGeom prst="rect">
            <a:avLst/>
          </a:prstGeom>
          <a:noFill/>
          <a:ln>
            <a:noFill/>
          </a:ln>
        </p:spPr>
        <p:txBody>
          <a:bodyPr anchorCtr="0" anchor="ctr" bIns="45700" lIns="91425" spcFirstLastPara="1" rIns="91425" wrap="square" tIns="45700">
            <a:normAutofit lnSpcReduction="10000"/>
          </a:bodyPr>
          <a:lstStyle/>
          <a:p>
            <a:pPr indent="-228600" lvl="0" marL="228600" marR="0" rtl="0" algn="l">
              <a:lnSpc>
                <a:spcPct val="90000"/>
              </a:lnSpc>
              <a:spcBef>
                <a:spcPts val="0"/>
              </a:spcBef>
              <a:spcAft>
                <a:spcPts val="0"/>
              </a:spcAft>
              <a:buClr>
                <a:srgbClr val="6F6F6F"/>
              </a:buClr>
              <a:buSzPts val="2800"/>
              <a:buFont typeface="Calibri"/>
              <a:buChar char="•"/>
            </a:pPr>
            <a:r>
              <a:rPr b="0" i="0" lang="en-GB" sz="2800" u="none" cap="none" strike="noStrike">
                <a:solidFill>
                  <a:srgbClr val="6F6F6F"/>
                </a:solidFill>
                <a:latin typeface="Calibri"/>
                <a:ea typeface="Calibri"/>
                <a:cs typeface="Calibri"/>
                <a:sym typeface="Calibri"/>
              </a:rPr>
              <a:t>Descubrir qué es real y qué no puede ser todo un desafío</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6F6F6F"/>
              </a:buClr>
              <a:buSzPts val="2800"/>
              <a:buFont typeface="Calibri"/>
              <a:buChar char="•"/>
            </a:pPr>
            <a:r>
              <a:rPr b="0" i="0" lang="en-GB" sz="2800" u="none" cap="none" strike="noStrike">
                <a:solidFill>
                  <a:srgbClr val="6F6F6F"/>
                </a:solidFill>
                <a:latin typeface="Calibri"/>
                <a:ea typeface="Calibri"/>
                <a:cs typeface="Calibri"/>
                <a:sym typeface="Calibri"/>
              </a:rPr>
              <a:t>Afortunadamente, hay herramientas disponibles que puedes usar:</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6F6F6F"/>
              </a:buClr>
              <a:buSzPts val="2400"/>
              <a:buFont typeface="Noto Sans Symbols"/>
              <a:buChar char="▪"/>
            </a:pPr>
            <a:r>
              <a:rPr b="0" i="0" lang="en-GB" sz="2400" u="none" cap="none" strike="noStrike">
                <a:solidFill>
                  <a:srgbClr val="6F6F6F"/>
                </a:solidFill>
                <a:latin typeface="Calibri"/>
                <a:ea typeface="Calibri"/>
                <a:cs typeface="Calibri"/>
                <a:sym typeface="Calibri"/>
              </a:rPr>
              <a:t>Para probar si una imagen es real o ha sido modificada;</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6F6F6F"/>
              </a:buClr>
              <a:buSzPts val="2400"/>
              <a:buFont typeface="Noto Sans Symbols"/>
              <a:buChar char="▪"/>
            </a:pPr>
            <a:r>
              <a:rPr b="0" i="0" lang="en-GB" sz="2400" u="none" cap="none" strike="noStrike">
                <a:solidFill>
                  <a:srgbClr val="6F6F6F"/>
                </a:solidFill>
                <a:latin typeface="Calibri"/>
                <a:ea typeface="Calibri"/>
                <a:cs typeface="Calibri"/>
                <a:sym typeface="Calibri"/>
              </a:rPr>
              <a:t>Para examinar la autenticidad de un sitio web;</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6F6F6F"/>
              </a:buClr>
              <a:buSzPts val="2400"/>
              <a:buFont typeface="Noto Sans Symbols"/>
              <a:buChar char="▪"/>
            </a:pPr>
            <a:r>
              <a:rPr b="0" i="0" lang="en-GB" sz="2400" u="none" cap="none" strike="noStrike">
                <a:solidFill>
                  <a:srgbClr val="6F6F6F"/>
                </a:solidFill>
                <a:latin typeface="Calibri"/>
                <a:ea typeface="Calibri"/>
                <a:cs typeface="Calibri"/>
                <a:sym typeface="Calibri"/>
              </a:rPr>
              <a:t>E incluso para saber si se puede confiar en una noticia.</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6F6F6F"/>
              </a:buClr>
              <a:buSzPts val="2800"/>
              <a:buFont typeface="Calibri"/>
              <a:buChar char="•"/>
            </a:pPr>
            <a:r>
              <a:rPr b="0" i="0" lang="en-GB" sz="2800" u="none" cap="none" strike="noStrike">
                <a:solidFill>
                  <a:srgbClr val="6F6F6F"/>
                </a:solidFill>
                <a:latin typeface="Calibri"/>
                <a:ea typeface="Calibri"/>
                <a:cs typeface="Calibri"/>
                <a:sym typeface="Calibri"/>
              </a:rPr>
              <a:t>Aún así, depende de tu habilidad poner en uso estas herramientas y descubrir la verdad.</a:t>
            </a:r>
            <a:endParaRPr b="0" i="0" sz="2800" u="none" cap="none" strike="noStrike">
              <a:solidFill>
                <a:srgbClr val="6F6F6F"/>
              </a:solidFill>
              <a:latin typeface="Calibri"/>
              <a:ea typeface="Calibri"/>
              <a:cs typeface="Calibri"/>
              <a:sym typeface="Calibri"/>
            </a:endParaRPr>
          </a:p>
        </p:txBody>
      </p:sp>
      <p:sp>
        <p:nvSpPr>
          <p:cNvPr id="573" name="Google Shape;573;g10fcca12f0b_1_386"/>
          <p:cNvSpPr txBox="1"/>
          <p:nvPr/>
        </p:nvSpPr>
        <p:spPr>
          <a:xfrm>
            <a:off x="163274" y="3577900"/>
            <a:ext cx="4416600" cy="3011100"/>
          </a:xfrm>
          <a:prstGeom prst="rect">
            <a:avLst/>
          </a:prstGeom>
          <a:noFill/>
          <a:ln>
            <a:noFill/>
          </a:ln>
        </p:spPr>
        <p:txBody>
          <a:bodyPr anchorCtr="1" anchor="ctr" bIns="45700" lIns="91425" spcFirstLastPara="1" rIns="91425" wrap="square" tIns="45700">
            <a:noAutofit/>
          </a:bodyPr>
          <a:lstStyle/>
          <a:p>
            <a:pPr indent="-266700" lvl="0" marL="228600" marR="0" rtl="0" algn="l">
              <a:lnSpc>
                <a:spcPct val="90000"/>
              </a:lnSpc>
              <a:spcBef>
                <a:spcPts val="0"/>
              </a:spcBef>
              <a:spcAft>
                <a:spcPts val="0"/>
              </a:spcAft>
              <a:buClr>
                <a:srgbClr val="FF9933"/>
              </a:buClr>
              <a:buSzPts val="4200"/>
              <a:buFont typeface="Calibri"/>
              <a:buChar char="•"/>
            </a:pPr>
            <a:r>
              <a:rPr b="1" i="0" lang="en-GB" sz="4200" u="none" cap="none" strike="noStrike">
                <a:solidFill>
                  <a:srgbClr val="FF9933"/>
                </a:solidFill>
                <a:latin typeface="Calibri"/>
                <a:ea typeface="Calibri"/>
                <a:cs typeface="Calibri"/>
                <a:sym typeface="Calibri"/>
              </a:rPr>
              <a:t>CONVIÉRTETE EN UN DETECTIVE DE </a:t>
            </a:r>
            <a:r>
              <a:rPr b="1" lang="en-GB" sz="4200">
                <a:solidFill>
                  <a:srgbClr val="FF9933"/>
                </a:solidFill>
                <a:latin typeface="Calibri"/>
                <a:ea typeface="Calibri"/>
                <a:cs typeface="Calibri"/>
                <a:sym typeface="Calibri"/>
              </a:rPr>
              <a:t>FAKE NEWS</a:t>
            </a:r>
            <a:endParaRPr b="1" i="0" sz="4200" u="none" cap="none" strike="noStrike">
              <a:solidFill>
                <a:srgbClr val="FF9933"/>
              </a:solidFill>
              <a:latin typeface="Calibri"/>
              <a:ea typeface="Calibri"/>
              <a:cs typeface="Calibri"/>
              <a:sym typeface="Calibri"/>
            </a:endParaRPr>
          </a:p>
        </p:txBody>
      </p:sp>
      <p:pic>
        <p:nvPicPr>
          <p:cNvPr id="574" name="Google Shape;574;g10fcca12f0b_1_386"/>
          <p:cNvPicPr preferRelativeResize="0"/>
          <p:nvPr/>
        </p:nvPicPr>
        <p:blipFill rotWithShape="1">
          <a:blip r:embed="rId3">
            <a:alphaModFix/>
          </a:blip>
          <a:srcRect b="0" l="0" r="0" t="0"/>
          <a:stretch/>
        </p:blipFill>
        <p:spPr>
          <a:xfrm>
            <a:off x="1262077" y="326582"/>
            <a:ext cx="2918107" cy="3698198"/>
          </a:xfrm>
          <a:prstGeom prst="rect">
            <a:avLst/>
          </a:prstGeom>
          <a:noFill/>
          <a:ln>
            <a:noFill/>
          </a:ln>
        </p:spPr>
      </p:pic>
      <p:sp>
        <p:nvSpPr>
          <p:cNvPr id="575" name="Google Shape;575;g10fcca12f0b_1_386"/>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52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10fcca12f0b_1_395"/>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¿Hay algo malo con esta imagen?</a:t>
            </a:r>
            <a:endParaRPr/>
          </a:p>
        </p:txBody>
      </p:sp>
      <p:pic>
        <p:nvPicPr>
          <p:cNvPr id="581" name="Google Shape;581;g10fcca12f0b_1_395"/>
          <p:cNvPicPr preferRelativeResize="0"/>
          <p:nvPr>
            <p:ph idx="1" type="body"/>
          </p:nvPr>
        </p:nvPicPr>
        <p:blipFill rotWithShape="1">
          <a:blip r:embed="rId3">
            <a:alphaModFix/>
          </a:blip>
          <a:srcRect b="0" l="0" r="0" t="0"/>
          <a:stretch/>
        </p:blipFill>
        <p:spPr>
          <a:xfrm>
            <a:off x="668451" y="1665347"/>
            <a:ext cx="10981500" cy="4254300"/>
          </a:xfrm>
          <a:prstGeom prst="rect">
            <a:avLst/>
          </a:prstGeom>
          <a:noFill/>
          <a:ln>
            <a:noFill/>
          </a:ln>
        </p:spPr>
      </p:pic>
      <p:sp>
        <p:nvSpPr>
          <p:cNvPr id="582" name="Google Shape;582;g10fcca12f0b_1_395"/>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10fcca12f0b_1_502"/>
          <p:cNvSpPr txBox="1"/>
          <p:nvPr>
            <p:ph type="title"/>
          </p:nvPr>
        </p:nvSpPr>
        <p:spPr>
          <a:xfrm>
            <a:off x="838200" y="-228812"/>
            <a:ext cx="9123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Imágenes manipuladas</a:t>
            </a:r>
            <a:endParaRPr/>
          </a:p>
        </p:txBody>
      </p:sp>
      <p:sp>
        <p:nvSpPr>
          <p:cNvPr id="588" name="Google Shape;588;g10fcca12f0b_1_502"/>
          <p:cNvSpPr txBox="1"/>
          <p:nvPr>
            <p:ph idx="1" type="body"/>
          </p:nvPr>
        </p:nvSpPr>
        <p:spPr>
          <a:xfrm>
            <a:off x="838200" y="817975"/>
            <a:ext cx="10515600" cy="45417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F6F6F"/>
              </a:buClr>
              <a:buSzPts val="2800"/>
              <a:buFont typeface="Calibri"/>
              <a:buChar char="•"/>
            </a:pPr>
            <a:r>
              <a:rPr lang="en-GB"/>
              <a:t>A veces, las imágenes falsas son fáciles de detectar, especialmente si sabe que lo que se le muestra no puede ser real.</a:t>
            </a:r>
            <a:endParaRPr/>
          </a:p>
          <a:p>
            <a:pPr indent="-457200" lvl="0" marL="457200" rtl="0" algn="l">
              <a:lnSpc>
                <a:spcPct val="90000"/>
              </a:lnSpc>
              <a:spcBef>
                <a:spcPts val="1000"/>
              </a:spcBef>
              <a:spcAft>
                <a:spcPts val="0"/>
              </a:spcAft>
              <a:buClr>
                <a:srgbClr val="6F6F6F"/>
              </a:buClr>
              <a:buSzPts val="2800"/>
              <a:buFont typeface="Calibri"/>
              <a:buChar char="•"/>
            </a:pPr>
            <a:r>
              <a:rPr lang="en-GB"/>
              <a:t>Desde principios del siglo XX, los poderes políticos han estado utilizando la manipulación de imágenes para eliminar a sus enemigos o agregar a sus amigos a las fotos históricas.</a:t>
            </a:r>
            <a:endParaRPr/>
          </a:p>
          <a:p>
            <a:pPr indent="-457200" lvl="0" marL="457200" rtl="0" algn="l">
              <a:lnSpc>
                <a:spcPct val="90000"/>
              </a:lnSpc>
              <a:spcBef>
                <a:spcPts val="1000"/>
              </a:spcBef>
              <a:spcAft>
                <a:spcPts val="0"/>
              </a:spcAft>
              <a:buClr>
                <a:srgbClr val="6F6F6F"/>
              </a:buClr>
              <a:buSzPts val="2800"/>
              <a:buFont typeface="Calibri"/>
              <a:buChar char="•"/>
            </a:pPr>
            <a:r>
              <a:rPr lang="en-GB"/>
              <a:t>La edición de imágenes ha recorrido un largo camino desde entonces.</a:t>
            </a:r>
            <a:endParaRPr/>
          </a:p>
          <a:p>
            <a:pPr indent="-457200" lvl="0" marL="457200" rtl="0" algn="l">
              <a:lnSpc>
                <a:spcPct val="90000"/>
              </a:lnSpc>
              <a:spcBef>
                <a:spcPts val="1000"/>
              </a:spcBef>
              <a:spcAft>
                <a:spcPts val="0"/>
              </a:spcAft>
              <a:buClr>
                <a:srgbClr val="6F6F6F"/>
              </a:buClr>
              <a:buSzPts val="2800"/>
              <a:buFont typeface="Calibri"/>
              <a:buChar char="•"/>
            </a:pPr>
            <a:r>
              <a:rPr lang="en-GB"/>
              <a:t>Hoy en día, una falsificación de buena calidad puede ser prácticamente indistinguible de la real; a menudo, se pueden combinar diferentes elementos reales para crear algo nuevo.</a:t>
            </a:r>
            <a:endParaRPr/>
          </a:p>
          <a:p>
            <a:pPr indent="-457200" lvl="0" marL="457200" rtl="0" algn="l">
              <a:lnSpc>
                <a:spcPct val="90000"/>
              </a:lnSpc>
              <a:spcBef>
                <a:spcPts val="1000"/>
              </a:spcBef>
              <a:spcAft>
                <a:spcPts val="0"/>
              </a:spcAft>
              <a:buClr>
                <a:srgbClr val="6F6F6F"/>
              </a:buClr>
              <a:buSzPts val="2800"/>
              <a:buFont typeface="Calibri"/>
              <a:buChar char="•"/>
            </a:pPr>
            <a:r>
              <a:rPr lang="en-GB"/>
              <a:t>Especialmente peligrosos son los deepfakes (aprendizaje profundo + falso): reemplazan a una persona con otra creando imágenes o incluso videos que parecen realistas.</a:t>
            </a:r>
            <a:endParaRPr/>
          </a:p>
        </p:txBody>
      </p:sp>
      <p:sp>
        <p:nvSpPr>
          <p:cNvPr id="589" name="Google Shape;589;g10fcca12f0b_1_502"/>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10fcca12f0b_1_508"/>
          <p:cNvSpPr txBox="1"/>
          <p:nvPr>
            <p:ph type="title"/>
          </p:nvPr>
        </p:nvSpPr>
        <p:spPr>
          <a:xfrm>
            <a:off x="990600" y="2175828"/>
            <a:ext cx="3579600" cy="2180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7036"/>
              <a:buNone/>
            </a:pPr>
            <a:r>
              <a:rPr lang="en-GB"/>
              <a:t>La manipulación de imágenes no es nueva… </a:t>
            </a:r>
            <a:br>
              <a:rPr lang="en-GB"/>
            </a:br>
            <a:br>
              <a:rPr lang="en-GB"/>
            </a:br>
            <a:br>
              <a:rPr lang="en-GB"/>
            </a:br>
            <a:r>
              <a:rPr lang="en-GB"/>
              <a:t>¿Adónde se ha ido Trotsky?</a:t>
            </a:r>
            <a:endParaRPr/>
          </a:p>
        </p:txBody>
      </p:sp>
      <p:pic>
        <p:nvPicPr>
          <p:cNvPr id="595" name="Google Shape;595;g10fcca12f0b_1_508"/>
          <p:cNvPicPr preferRelativeResize="0"/>
          <p:nvPr>
            <p:ph idx="1" type="body"/>
          </p:nvPr>
        </p:nvPicPr>
        <p:blipFill rotWithShape="1">
          <a:blip r:embed="rId3">
            <a:alphaModFix/>
          </a:blip>
          <a:srcRect b="0" l="0" r="0" t="0"/>
          <a:stretch/>
        </p:blipFill>
        <p:spPr>
          <a:xfrm>
            <a:off x="5581186" y="463597"/>
            <a:ext cx="4350900" cy="5604600"/>
          </a:xfrm>
          <a:prstGeom prst="rect">
            <a:avLst/>
          </a:prstGeom>
          <a:noFill/>
          <a:ln>
            <a:noFill/>
          </a:ln>
        </p:spPr>
      </p:pic>
      <p:sp>
        <p:nvSpPr>
          <p:cNvPr id="596" name="Google Shape;596;g10fcca12f0b_1_508"/>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10fcca12f0b_1_514"/>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Pero ha mejorado con el tiempo.</a:t>
            </a:r>
            <a:endParaRPr/>
          </a:p>
        </p:txBody>
      </p:sp>
      <p:sp>
        <p:nvSpPr>
          <p:cNvPr id="602" name="Google Shape;602;g10fcca12f0b_1_514"/>
          <p:cNvSpPr txBox="1"/>
          <p:nvPr>
            <p:ph idx="1" type="body"/>
          </p:nvPr>
        </p:nvSpPr>
        <p:spPr>
          <a:xfrm>
            <a:off x="1616927" y="1638300"/>
            <a:ext cx="9601200" cy="3581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F6F6F"/>
              </a:buClr>
              <a:buSzPts val="2800"/>
              <a:buFont typeface="Calibri"/>
              <a:buNone/>
            </a:pPr>
            <a:r>
              <a:rPr lang="en-GB"/>
              <a:t>                 Real                                                             Modificado</a:t>
            </a:r>
            <a:endParaRPr/>
          </a:p>
          <a:p>
            <a:pPr indent="-279400" lvl="0" marL="457200" rtl="0" algn="l">
              <a:lnSpc>
                <a:spcPct val="90000"/>
              </a:lnSpc>
              <a:spcBef>
                <a:spcPts val="1000"/>
              </a:spcBef>
              <a:spcAft>
                <a:spcPts val="0"/>
              </a:spcAft>
              <a:buClr>
                <a:srgbClr val="6F6F6F"/>
              </a:buClr>
              <a:buSzPts val="2800"/>
              <a:buFont typeface="Calibri"/>
              <a:buNone/>
            </a:pPr>
            <a:r>
              <a:t/>
            </a:r>
            <a:endParaRPr/>
          </a:p>
        </p:txBody>
      </p:sp>
      <p:sp>
        <p:nvSpPr>
          <p:cNvPr id="603" name="Google Shape;603;g10fcca12f0b_1_51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604" name="Google Shape;604;g10fcca12f0b_1_514"/>
          <p:cNvPicPr preferRelativeResize="0"/>
          <p:nvPr/>
        </p:nvPicPr>
        <p:blipFill rotWithShape="1">
          <a:blip r:embed="rId3">
            <a:alphaModFix/>
          </a:blip>
          <a:srcRect b="0" l="0" r="0" t="0"/>
          <a:stretch/>
        </p:blipFill>
        <p:spPr>
          <a:xfrm>
            <a:off x="821453" y="2413251"/>
            <a:ext cx="5350748" cy="3745524"/>
          </a:xfrm>
          <a:prstGeom prst="rect">
            <a:avLst/>
          </a:prstGeom>
          <a:noFill/>
          <a:ln>
            <a:noFill/>
          </a:ln>
        </p:spPr>
      </p:pic>
      <p:pic>
        <p:nvPicPr>
          <p:cNvPr id="605" name="Google Shape;605;g10fcca12f0b_1_514"/>
          <p:cNvPicPr preferRelativeResize="0"/>
          <p:nvPr/>
        </p:nvPicPr>
        <p:blipFill rotWithShape="1">
          <a:blip r:embed="rId4">
            <a:alphaModFix/>
          </a:blip>
          <a:srcRect b="0" l="0" r="0" t="0"/>
          <a:stretch/>
        </p:blipFill>
        <p:spPr>
          <a:xfrm>
            <a:off x="6377834" y="2413251"/>
            <a:ext cx="5477912" cy="374552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10fcca12f0b_1_522"/>
          <p:cNvSpPr txBox="1"/>
          <p:nvPr>
            <p:ph type="title"/>
          </p:nvPr>
        </p:nvSpPr>
        <p:spPr>
          <a:xfrm>
            <a:off x="587808" y="256125"/>
            <a:ext cx="9875400" cy="1356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¿Con qué frecuencia sucede?</a:t>
            </a:r>
            <a:endParaRPr/>
          </a:p>
        </p:txBody>
      </p:sp>
      <p:sp>
        <p:nvSpPr>
          <p:cNvPr id="611" name="Google Shape;611;g10fcca12f0b_1_522"/>
          <p:cNvSpPr txBox="1"/>
          <p:nvPr>
            <p:ph idx="1" type="body"/>
          </p:nvPr>
        </p:nvSpPr>
        <p:spPr>
          <a:xfrm>
            <a:off x="587808" y="1638299"/>
            <a:ext cx="10630200" cy="4533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6F6F6F"/>
              </a:buClr>
              <a:buSzPct val="100000"/>
              <a:buFont typeface="Calibri"/>
              <a:buNone/>
            </a:pPr>
            <a:r>
              <a:rPr lang="en-GB"/>
              <a:t>La mayoría de las personas han sido víctimas de alguna forma de manipulación de imágenes. En este enlace, encontrará 30 ejemplos donde:</a:t>
            </a:r>
            <a:endParaRPr/>
          </a:p>
          <a:p>
            <a:pPr indent="-457200" lvl="0" marL="457200" rtl="0" algn="l">
              <a:lnSpc>
                <a:spcPct val="90000"/>
              </a:lnSpc>
              <a:spcBef>
                <a:spcPts val="1000"/>
              </a:spcBef>
              <a:spcAft>
                <a:spcPts val="0"/>
              </a:spcAft>
              <a:buClr>
                <a:srgbClr val="6F6F6F"/>
              </a:buClr>
              <a:buSzPct val="100000"/>
              <a:buFont typeface="Calibri"/>
              <a:buChar char="-"/>
            </a:pPr>
            <a:r>
              <a:rPr lang="en-GB"/>
              <a:t>Se han cortado partes de una imagen;</a:t>
            </a:r>
            <a:endParaRPr/>
          </a:p>
          <a:p>
            <a:pPr indent="-457200" lvl="0" marL="457200" rtl="0" algn="l">
              <a:lnSpc>
                <a:spcPct val="90000"/>
              </a:lnSpc>
              <a:spcBef>
                <a:spcPts val="1000"/>
              </a:spcBef>
              <a:spcAft>
                <a:spcPts val="0"/>
              </a:spcAft>
              <a:buClr>
                <a:srgbClr val="6F6F6F"/>
              </a:buClr>
              <a:buSzPct val="100000"/>
              <a:buFont typeface="Calibri"/>
              <a:buChar char="-"/>
            </a:pPr>
            <a:r>
              <a:rPr lang="en-GB"/>
              <a:t>Se han combinado dos imágenes;</a:t>
            </a:r>
            <a:endParaRPr/>
          </a:p>
          <a:p>
            <a:pPr indent="-457200" lvl="0" marL="457200" rtl="0" algn="l">
              <a:lnSpc>
                <a:spcPct val="90000"/>
              </a:lnSpc>
              <a:spcBef>
                <a:spcPts val="1000"/>
              </a:spcBef>
              <a:spcAft>
                <a:spcPts val="0"/>
              </a:spcAft>
              <a:buClr>
                <a:srgbClr val="6F6F6F"/>
              </a:buClr>
              <a:buSzPct val="100000"/>
              <a:buFont typeface="Calibri"/>
              <a:buChar char="-"/>
            </a:pPr>
            <a:r>
              <a:rPr lang="en-GB"/>
              <a:t>Una parte de una imagen ha sido manipulada digitalmente;</a:t>
            </a:r>
            <a:endParaRPr/>
          </a:p>
          <a:p>
            <a:pPr indent="-457200" lvl="0" marL="457200" rtl="0" algn="l">
              <a:lnSpc>
                <a:spcPct val="90000"/>
              </a:lnSpc>
              <a:spcBef>
                <a:spcPts val="1000"/>
              </a:spcBef>
              <a:spcAft>
                <a:spcPts val="0"/>
              </a:spcAft>
              <a:buClr>
                <a:srgbClr val="6F6F6F"/>
              </a:buClr>
              <a:buSzPct val="100000"/>
              <a:buFont typeface="Calibri"/>
              <a:buChar char="-"/>
            </a:pPr>
            <a:r>
              <a:rPr lang="en-GB"/>
              <a:t>La gente escenificó deliberadamente una imagen.</a:t>
            </a:r>
            <a:endParaRPr/>
          </a:p>
          <a:p>
            <a:pPr indent="0" lvl="0" marL="0" rtl="0" algn="l">
              <a:lnSpc>
                <a:spcPct val="90000"/>
              </a:lnSpc>
              <a:spcBef>
                <a:spcPts val="1000"/>
              </a:spcBef>
              <a:spcAft>
                <a:spcPts val="0"/>
              </a:spcAft>
              <a:buClr>
                <a:srgbClr val="6F6F6F"/>
              </a:buClr>
              <a:buSzPct val="100000"/>
              <a:buFont typeface="Calibri"/>
              <a:buNone/>
            </a:pPr>
            <a:r>
              <a:rPr lang="en-GB"/>
              <a:t>Todo con el fin de crear una imagen alejada de la realidad.</a:t>
            </a:r>
            <a:endParaRPr/>
          </a:p>
          <a:p>
            <a:pPr indent="0" lvl="0" marL="0" rtl="0" algn="l">
              <a:lnSpc>
                <a:spcPct val="90000"/>
              </a:lnSpc>
              <a:spcBef>
                <a:spcPts val="1000"/>
              </a:spcBef>
              <a:spcAft>
                <a:spcPts val="0"/>
              </a:spcAft>
              <a:buClr>
                <a:srgbClr val="6F6F6F"/>
              </a:buClr>
              <a:buSzPct val="100000"/>
              <a:buFont typeface="Calibri"/>
              <a:buNone/>
            </a:pPr>
            <a:r>
              <a:rPr lang="en-GB"/>
              <a:t>A veces solo por diversión.</a:t>
            </a:r>
            <a:endParaRPr/>
          </a:p>
          <a:p>
            <a:pPr indent="0" lvl="0" marL="0" rtl="0" algn="l">
              <a:lnSpc>
                <a:spcPct val="90000"/>
              </a:lnSpc>
              <a:spcBef>
                <a:spcPts val="1000"/>
              </a:spcBef>
              <a:spcAft>
                <a:spcPts val="0"/>
              </a:spcAft>
              <a:buClr>
                <a:srgbClr val="6F6F6F"/>
              </a:buClr>
              <a:buSzPct val="100000"/>
              <a:buFont typeface="Calibri"/>
              <a:buNone/>
            </a:pPr>
            <a:r>
              <a:rPr lang="en-GB"/>
              <a:t>La mayoría de las veces, por motivos menos inocentes.</a:t>
            </a:r>
            <a:endParaRPr/>
          </a:p>
          <a:p>
            <a:pPr indent="0" lvl="0" marL="0" rtl="0" algn="l">
              <a:lnSpc>
                <a:spcPct val="90000"/>
              </a:lnSpc>
              <a:spcBef>
                <a:spcPts val="1000"/>
              </a:spcBef>
              <a:spcAft>
                <a:spcPts val="0"/>
              </a:spcAft>
              <a:buClr>
                <a:srgbClr val="6F6F6F"/>
              </a:buClr>
              <a:buSzPct val="100000"/>
              <a:buFont typeface="Calibri"/>
              <a:buNone/>
            </a:pPr>
            <a:r>
              <a:rPr lang="en-GB" sz="1800" u="sng">
                <a:solidFill>
                  <a:schemeClr val="hlink"/>
                </a:solidFill>
                <a:hlinkClick r:id="rId3"/>
              </a:rPr>
              <a:t>https://www.boredpanda.com/fake-news-photos-viral-photoshop/?utm_source=google&amp;utm_medium=organic&amp;utm_campaign=organic</a:t>
            </a:r>
            <a:endParaRPr sz="1800"/>
          </a:p>
          <a:p>
            <a:pPr indent="0" lvl="0" marL="0" rtl="0" algn="l">
              <a:lnSpc>
                <a:spcPct val="90000"/>
              </a:lnSpc>
              <a:spcBef>
                <a:spcPts val="1000"/>
              </a:spcBef>
              <a:spcAft>
                <a:spcPts val="0"/>
              </a:spcAft>
              <a:buClr>
                <a:srgbClr val="6F6F6F"/>
              </a:buClr>
              <a:buSzPct val="100000"/>
              <a:buFont typeface="Calibri"/>
              <a:buNone/>
            </a:pPr>
            <a:r>
              <a:t/>
            </a:r>
            <a:endParaRPr/>
          </a:p>
        </p:txBody>
      </p:sp>
      <p:sp>
        <p:nvSpPr>
          <p:cNvPr id="612" name="Google Shape;612;g10fcca12f0b_1_522"/>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613" name="Google Shape;613;g10fcca12f0b_1_522"/>
          <p:cNvPicPr preferRelativeResize="0"/>
          <p:nvPr/>
        </p:nvPicPr>
        <p:blipFill rotWithShape="1">
          <a:blip r:embed="rId4">
            <a:alphaModFix/>
          </a:blip>
          <a:srcRect b="0" l="0" r="0" t="0"/>
          <a:stretch/>
        </p:blipFill>
        <p:spPr>
          <a:xfrm>
            <a:off x="9607746" y="2402495"/>
            <a:ext cx="2053007" cy="205300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10fcca12f0b_1_529"/>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lang="en-GB"/>
              <a:t>¿Qué se puede hacer?</a:t>
            </a:r>
            <a:endParaRPr/>
          </a:p>
        </p:txBody>
      </p:sp>
      <p:sp>
        <p:nvSpPr>
          <p:cNvPr id="619" name="Google Shape;619;g10fcca12f0b_1_529"/>
          <p:cNvSpPr txBox="1"/>
          <p:nvPr>
            <p:ph idx="1" type="body"/>
          </p:nvPr>
        </p:nvSpPr>
        <p:spPr>
          <a:xfrm>
            <a:off x="604685" y="1504949"/>
            <a:ext cx="7044900" cy="46206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F6F6F"/>
              </a:buClr>
              <a:buSzPts val="2800"/>
              <a:buFont typeface="Calibri"/>
              <a:buChar char="•"/>
            </a:pPr>
            <a:r>
              <a:rPr b="1" lang="en-GB"/>
              <a:t>Busqueda inversa </a:t>
            </a:r>
            <a:r>
              <a:rPr lang="en-GB"/>
              <a:t>: vea dónde más se usa la imagen en Internet</a:t>
            </a:r>
            <a:endParaRPr/>
          </a:p>
          <a:p>
            <a:pPr indent="-457200" lvl="0" marL="457200" rtl="0" algn="l">
              <a:lnSpc>
                <a:spcPct val="90000"/>
              </a:lnSpc>
              <a:spcBef>
                <a:spcPts val="1000"/>
              </a:spcBef>
              <a:spcAft>
                <a:spcPts val="0"/>
              </a:spcAft>
              <a:buClr>
                <a:srgbClr val="6F6F6F"/>
              </a:buClr>
              <a:buSzPts val="2800"/>
              <a:buFont typeface="Calibri"/>
              <a:buChar char="•"/>
            </a:pPr>
            <a:r>
              <a:rPr b="1" lang="en-GB"/>
              <a:t>Plagio </a:t>
            </a:r>
            <a:r>
              <a:rPr lang="en-GB"/>
              <a:t>: ver si un archivo o imagen es original o plagiado</a:t>
            </a:r>
            <a:endParaRPr/>
          </a:p>
          <a:p>
            <a:pPr indent="-457200" lvl="0" marL="457200" rtl="0" algn="l">
              <a:lnSpc>
                <a:spcPct val="90000"/>
              </a:lnSpc>
              <a:spcBef>
                <a:spcPts val="1000"/>
              </a:spcBef>
              <a:spcAft>
                <a:spcPts val="0"/>
              </a:spcAft>
              <a:buClr>
                <a:srgbClr val="6F6F6F"/>
              </a:buClr>
              <a:buSzPts val="2800"/>
              <a:buFont typeface="Calibri"/>
              <a:buChar char="•"/>
            </a:pPr>
            <a:r>
              <a:rPr lang="en-GB"/>
              <a:t>Comprobación de </a:t>
            </a:r>
            <a:r>
              <a:rPr b="1" lang="en-GB"/>
              <a:t>dominio y vínculo de retroceso: asegúrese de que puede confiar en la fuente de información</a:t>
            </a:r>
            <a:endParaRPr/>
          </a:p>
          <a:p>
            <a:pPr indent="-457200" lvl="0" marL="457200" rtl="0" algn="l">
              <a:lnSpc>
                <a:spcPct val="90000"/>
              </a:lnSpc>
              <a:spcBef>
                <a:spcPts val="1000"/>
              </a:spcBef>
              <a:spcAft>
                <a:spcPts val="0"/>
              </a:spcAft>
              <a:buClr>
                <a:srgbClr val="6F6F6F"/>
              </a:buClr>
              <a:buSzPts val="2800"/>
              <a:buFont typeface="Calibri"/>
              <a:buChar char="•"/>
            </a:pPr>
            <a:r>
              <a:rPr b="1" lang="en-GB"/>
              <a:t>Verificación de datos </a:t>
            </a:r>
            <a:r>
              <a:rPr lang="en-GB"/>
              <a:t>: Haga que un profesional haga la investigación por usted</a:t>
            </a:r>
            <a:endParaRPr/>
          </a:p>
          <a:p>
            <a:pPr indent="-279400" lvl="0" marL="457200" rtl="0" algn="l">
              <a:lnSpc>
                <a:spcPct val="90000"/>
              </a:lnSpc>
              <a:spcBef>
                <a:spcPts val="1000"/>
              </a:spcBef>
              <a:spcAft>
                <a:spcPts val="0"/>
              </a:spcAft>
              <a:buClr>
                <a:srgbClr val="6F6F6F"/>
              </a:buClr>
              <a:buSzPts val="2800"/>
              <a:buFont typeface="Calibri"/>
              <a:buNone/>
            </a:pPr>
            <a:r>
              <a:t/>
            </a:r>
            <a:endParaRPr/>
          </a:p>
          <a:p>
            <a:pPr indent="-279400" lvl="0" marL="457200" rtl="0" algn="l">
              <a:lnSpc>
                <a:spcPct val="90000"/>
              </a:lnSpc>
              <a:spcBef>
                <a:spcPts val="1000"/>
              </a:spcBef>
              <a:spcAft>
                <a:spcPts val="0"/>
              </a:spcAft>
              <a:buClr>
                <a:srgbClr val="6F6F6F"/>
              </a:buClr>
              <a:buSzPts val="2800"/>
              <a:buFont typeface="Calibri"/>
              <a:buNone/>
            </a:pPr>
            <a:r>
              <a:t/>
            </a:r>
            <a:endParaRPr/>
          </a:p>
        </p:txBody>
      </p:sp>
      <p:sp>
        <p:nvSpPr>
          <p:cNvPr id="620" name="Google Shape;620;g10fcca12f0b_1_529"/>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621" name="Google Shape;621;g10fcca12f0b_1_529"/>
          <p:cNvPicPr preferRelativeResize="0"/>
          <p:nvPr/>
        </p:nvPicPr>
        <p:blipFill rotWithShape="1">
          <a:blip r:embed="rId3">
            <a:alphaModFix/>
          </a:blip>
          <a:srcRect b="0" l="0" r="0" t="0"/>
          <a:stretch/>
        </p:blipFill>
        <p:spPr>
          <a:xfrm>
            <a:off x="7802811" y="2113969"/>
            <a:ext cx="4085366" cy="375343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10fcca12f0b_1_536"/>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TinEye</a:t>
            </a:r>
            <a:endParaRPr/>
          </a:p>
        </p:txBody>
      </p:sp>
      <p:sp>
        <p:nvSpPr>
          <p:cNvPr id="627" name="Google Shape;627;g10fcca12f0b_1_536"/>
          <p:cNvSpPr txBox="1"/>
          <p:nvPr>
            <p:ph idx="1" type="body"/>
          </p:nvPr>
        </p:nvSpPr>
        <p:spPr>
          <a:xfrm>
            <a:off x="898075" y="1750750"/>
            <a:ext cx="4488900" cy="4248600"/>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rgbClr val="6F6F6F"/>
              </a:buClr>
              <a:buSzPts val="2600"/>
              <a:buFont typeface="Calibri"/>
              <a:buNone/>
            </a:pPr>
            <a:r>
              <a:rPr lang="en-GB" sz="2600"/>
              <a:t>Tin eye ( </a:t>
            </a:r>
            <a:r>
              <a:rPr lang="en-GB" sz="2600" u="sng">
                <a:solidFill>
                  <a:schemeClr val="hlink"/>
                </a:solidFill>
                <a:hlinkClick r:id="rId3"/>
              </a:rPr>
              <a:t>https://tineye.com/ </a:t>
            </a:r>
            <a:r>
              <a:rPr lang="en-GB" sz="2600"/>
              <a:t>) es un sitio web útil para la búsqueda inversa de imágenes. Si arrastra una imagen o copia la URL, el sitio web le dirá dónde se usa en la red. De esta forma puedes saber si la misma imagen ha sido modificada.</a:t>
            </a:r>
            <a:endParaRPr/>
          </a:p>
          <a:p>
            <a:pPr indent="0" lvl="0" marL="0" rtl="0" algn="just">
              <a:lnSpc>
                <a:spcPct val="90000"/>
              </a:lnSpc>
              <a:spcBef>
                <a:spcPts val="1000"/>
              </a:spcBef>
              <a:spcAft>
                <a:spcPts val="0"/>
              </a:spcAft>
              <a:buClr>
                <a:srgbClr val="6F6F6F"/>
              </a:buClr>
              <a:buSzPts val="2600"/>
              <a:buFont typeface="Calibri"/>
              <a:buNone/>
            </a:pPr>
            <a:r>
              <a:rPr lang="en-GB" sz="2600"/>
              <a:t>Otra forma de hacerlo es mediante </a:t>
            </a:r>
            <a:r>
              <a:rPr lang="en-GB" sz="2600" u="sng">
                <a:solidFill>
                  <a:schemeClr val="hlink"/>
                </a:solidFill>
                <a:hlinkClick r:id="rId4"/>
              </a:rPr>
              <a:t>la búsqueda inversa de Google Imágenes.</a:t>
            </a:r>
            <a:endParaRPr sz="2600"/>
          </a:p>
          <a:p>
            <a:pPr indent="-279400" lvl="0" marL="457200" rtl="0" algn="l">
              <a:lnSpc>
                <a:spcPct val="90000"/>
              </a:lnSpc>
              <a:spcBef>
                <a:spcPts val="1000"/>
              </a:spcBef>
              <a:spcAft>
                <a:spcPts val="0"/>
              </a:spcAft>
              <a:buClr>
                <a:srgbClr val="6F6F6F"/>
              </a:buClr>
              <a:buSzPts val="2800"/>
              <a:buFont typeface="Calibri"/>
              <a:buNone/>
            </a:pPr>
            <a:r>
              <a:t/>
            </a:r>
            <a:endParaRPr/>
          </a:p>
        </p:txBody>
      </p:sp>
      <p:sp>
        <p:nvSpPr>
          <p:cNvPr id="628" name="Google Shape;628;g10fcca12f0b_1_536"/>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descr="https://4djy83s2swr22ty8mwjq954a-wpengine.netdna-ssl.com/wp-content/uploads/2018/08/9.jpg" id="629" name="Google Shape;629;g10fcca12f0b_1_536"/>
          <p:cNvPicPr preferRelativeResize="0"/>
          <p:nvPr/>
        </p:nvPicPr>
        <p:blipFill rotWithShape="1">
          <a:blip r:embed="rId5">
            <a:alphaModFix/>
          </a:blip>
          <a:srcRect b="0" l="0" r="0" t="0"/>
          <a:stretch/>
        </p:blipFill>
        <p:spPr>
          <a:xfrm>
            <a:off x="5643501" y="1750741"/>
            <a:ext cx="5858331" cy="36808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
          <p:cNvSpPr txBox="1"/>
          <p:nvPr>
            <p:ph type="title"/>
          </p:nvPr>
        </p:nvSpPr>
        <p:spPr>
          <a:xfrm>
            <a:off x="613609" y="1231121"/>
            <a:ext cx="11640554" cy="2763363"/>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1400"/>
              <a:buNone/>
            </a:pPr>
            <a:r>
              <a:rPr b="1" lang="en-GB" sz="5400"/>
              <a:t>‘</a:t>
            </a:r>
            <a:r>
              <a:rPr b="1" lang="en-GB" sz="5400"/>
              <a:t>FAKE NEWS’, INFORMACIÓN ERRONEA &amp; dañina :</a:t>
            </a:r>
            <a:endParaRPr b="1" sz="5400"/>
          </a:p>
          <a:p>
            <a:pPr indent="0" lvl="0" marL="0" rtl="0" algn="l">
              <a:lnSpc>
                <a:spcPct val="85000"/>
              </a:lnSpc>
              <a:spcBef>
                <a:spcPts val="0"/>
              </a:spcBef>
              <a:spcAft>
                <a:spcPts val="0"/>
              </a:spcAft>
              <a:buSzPts val="1400"/>
              <a:buNone/>
            </a:pPr>
            <a:r>
              <a:rPr b="1" lang="en-GB" sz="5400"/>
              <a:t> </a:t>
            </a:r>
            <a:r>
              <a:rPr b="1" lang="en-GB" sz="5400">
                <a:solidFill>
                  <a:srgbClr val="FF9933"/>
                </a:solidFill>
              </a:rPr>
              <a:t>¿QUÉ ES Y PARA QUÉ ES</a:t>
            </a:r>
            <a:r>
              <a:rPr b="1" lang="en-GB" sz="5400">
                <a:solidFill>
                  <a:srgbClr val="FF9933"/>
                </a:solidFill>
              </a:rPr>
              <a:t>?</a:t>
            </a:r>
            <a:endParaRPr sz="5400">
              <a:solidFill>
                <a:srgbClr val="FF9933"/>
              </a:solidFill>
            </a:endParaRPr>
          </a:p>
        </p:txBody>
      </p:sp>
      <p:sp>
        <p:nvSpPr>
          <p:cNvPr id="152" name="Google Shape;152;p6"/>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GB"/>
              <a:t>‹#›</a:t>
            </a:fld>
            <a:endParaRPr/>
          </a:p>
        </p:txBody>
      </p:sp>
      <p:pic>
        <p:nvPicPr>
          <p:cNvPr id="153" name="Google Shape;153;p6"/>
          <p:cNvPicPr preferRelativeResize="0"/>
          <p:nvPr/>
        </p:nvPicPr>
        <p:blipFill rotWithShape="1">
          <a:blip r:embed="rId3">
            <a:alphaModFix/>
          </a:blip>
          <a:srcRect b="0" l="0" r="0" t="0"/>
          <a:stretch/>
        </p:blipFill>
        <p:spPr>
          <a:xfrm>
            <a:off x="7894722" y="4337384"/>
            <a:ext cx="3934326" cy="19671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10fcca12f0b_1_543"/>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Copyscape</a:t>
            </a:r>
            <a:endParaRPr/>
          </a:p>
        </p:txBody>
      </p:sp>
      <p:pic>
        <p:nvPicPr>
          <p:cNvPr id="635" name="Google Shape;635;g10fcca12f0b_1_543"/>
          <p:cNvPicPr preferRelativeResize="0"/>
          <p:nvPr>
            <p:ph idx="1" type="body"/>
          </p:nvPr>
        </p:nvPicPr>
        <p:blipFill rotWithShape="1">
          <a:blip r:embed="rId3">
            <a:alphaModFix/>
          </a:blip>
          <a:srcRect b="0" l="0" r="0" t="0"/>
          <a:stretch/>
        </p:blipFill>
        <p:spPr>
          <a:xfrm>
            <a:off x="794084" y="1668764"/>
            <a:ext cx="6331200" cy="4080000"/>
          </a:xfrm>
          <a:prstGeom prst="rect">
            <a:avLst/>
          </a:prstGeom>
          <a:noFill/>
          <a:ln>
            <a:noFill/>
          </a:ln>
        </p:spPr>
      </p:pic>
      <p:sp>
        <p:nvSpPr>
          <p:cNvPr id="636" name="Google Shape;636;g10fcca12f0b_1_543"/>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637" name="Google Shape;637;g10fcca12f0b_1_543"/>
          <p:cNvSpPr txBox="1"/>
          <p:nvPr/>
        </p:nvSpPr>
        <p:spPr>
          <a:xfrm>
            <a:off x="7504772" y="1672683"/>
            <a:ext cx="3791400" cy="3746700"/>
          </a:xfrm>
          <a:prstGeom prst="rect">
            <a:avLst/>
          </a:prstGeom>
          <a:noFill/>
          <a:ln>
            <a:noFill/>
          </a:ln>
        </p:spPr>
        <p:txBody>
          <a:bodyPr anchorCtr="0" anchor="t" bIns="45700" lIns="91425" spcFirstLastPara="1" rIns="91425" wrap="square" tIns="45700">
            <a:normAutofit fontScale="77500" lnSpcReduction="20000"/>
          </a:bodyPr>
          <a:lstStyle/>
          <a:p>
            <a:pPr indent="-366903" lvl="0" marL="384048" marR="0" rtl="0" algn="l">
              <a:lnSpc>
                <a:spcPct val="94000"/>
              </a:lnSpc>
              <a:spcBef>
                <a:spcPts val="0"/>
              </a:spcBef>
              <a:spcAft>
                <a:spcPts val="0"/>
              </a:spcAft>
              <a:buClr>
                <a:schemeClr val="dk2"/>
              </a:buClr>
              <a:buSzPct val="100000"/>
              <a:buFont typeface="Libre Franklin"/>
              <a:buChar char="■"/>
            </a:pPr>
            <a:r>
              <a:rPr b="0" i="0" lang="en-GB" sz="3600" u="none" cap="none" strike="noStrike">
                <a:solidFill>
                  <a:schemeClr val="dk2"/>
                </a:solidFill>
                <a:latin typeface="Calibri"/>
                <a:ea typeface="Calibri"/>
                <a:cs typeface="Calibri"/>
                <a:sym typeface="Calibri"/>
              </a:rPr>
              <a:t>Copyscape permite buscar si una imagen o un archivo es original o plagiado.</a:t>
            </a:r>
            <a:endParaRPr b="0" i="0" sz="1400" u="none" cap="none" strike="noStrike">
              <a:solidFill>
                <a:srgbClr val="000000"/>
              </a:solidFill>
              <a:latin typeface="Arial"/>
              <a:ea typeface="Arial"/>
              <a:cs typeface="Arial"/>
              <a:sym typeface="Arial"/>
            </a:endParaRPr>
          </a:p>
          <a:p>
            <a:pPr indent="-189738" lvl="0" marL="384048" marR="0" rtl="0" algn="l">
              <a:lnSpc>
                <a:spcPct val="94000"/>
              </a:lnSpc>
              <a:spcBef>
                <a:spcPts val="1200"/>
              </a:spcBef>
              <a:spcAft>
                <a:spcPts val="0"/>
              </a:spcAft>
              <a:buClr>
                <a:schemeClr val="dk2"/>
              </a:buClr>
              <a:buSzPct val="100000"/>
              <a:buFont typeface="Libre Franklin"/>
              <a:buNone/>
            </a:pPr>
            <a:r>
              <a:t/>
            </a:r>
            <a:endParaRPr b="0" i="0" sz="3600" u="none" cap="none" strike="noStrike">
              <a:solidFill>
                <a:schemeClr val="dk2"/>
              </a:solidFill>
              <a:latin typeface="Calibri"/>
              <a:ea typeface="Calibri"/>
              <a:cs typeface="Calibri"/>
              <a:sym typeface="Calibri"/>
            </a:endParaRPr>
          </a:p>
          <a:p>
            <a:pPr indent="-366903" lvl="0" marL="384048" marR="0" rtl="0" algn="l">
              <a:lnSpc>
                <a:spcPct val="94000"/>
              </a:lnSpc>
              <a:spcBef>
                <a:spcPts val="1200"/>
              </a:spcBef>
              <a:spcAft>
                <a:spcPts val="0"/>
              </a:spcAft>
              <a:buClr>
                <a:schemeClr val="dk2"/>
              </a:buClr>
              <a:buSzPct val="100000"/>
              <a:buFont typeface="Libre Franklin"/>
              <a:buChar char="■"/>
            </a:pPr>
            <a:r>
              <a:rPr b="0" i="0" lang="en-GB" sz="3600" u="none" cap="none" strike="noStrike">
                <a:solidFill>
                  <a:schemeClr val="dk2"/>
                </a:solidFill>
                <a:latin typeface="Calibri"/>
                <a:ea typeface="Calibri"/>
                <a:cs typeface="Calibri"/>
                <a:sym typeface="Calibri"/>
              </a:rPr>
              <a:t>Puede acceder a él en: </a:t>
            </a:r>
            <a:r>
              <a:rPr b="0" i="0" lang="en-GB" sz="3600" u="sng" cap="none" strike="noStrike">
                <a:solidFill>
                  <a:schemeClr val="dk2"/>
                </a:solidFill>
                <a:latin typeface="Calibri"/>
                <a:ea typeface="Calibri"/>
                <a:cs typeface="Calibri"/>
                <a:sym typeface="Calibri"/>
                <a:hlinkClick r:id="rId4">
                  <a:extLst>
                    <a:ext uri="{A12FA001-AC4F-418D-AE19-62706E023703}">
                      <ahyp:hlinkClr val="tx"/>
                    </a:ext>
                  </a:extLst>
                </a:hlinkClick>
              </a:rPr>
              <a:t>https://www.copyscape.com/</a:t>
            </a:r>
            <a:endParaRPr b="0" i="0" sz="3600" u="none" cap="none" strike="noStrike">
              <a:solidFill>
                <a:schemeClr val="dk2"/>
              </a:solidFill>
              <a:latin typeface="Calibri"/>
              <a:ea typeface="Calibri"/>
              <a:cs typeface="Calibri"/>
              <a:sym typeface="Calibri"/>
            </a:endParaRPr>
          </a:p>
          <a:p>
            <a:pPr indent="-189738" lvl="0" marL="384048" marR="0" rtl="0" algn="l">
              <a:lnSpc>
                <a:spcPct val="94000"/>
              </a:lnSpc>
              <a:spcBef>
                <a:spcPts val="1200"/>
              </a:spcBef>
              <a:spcAft>
                <a:spcPts val="0"/>
              </a:spcAft>
              <a:buClr>
                <a:schemeClr val="dk2"/>
              </a:buClr>
              <a:buSzPct val="100000"/>
              <a:buFont typeface="Libre Franklin"/>
              <a:buNone/>
            </a:pPr>
            <a:r>
              <a:t/>
            </a:r>
            <a:endParaRPr b="0" i="0" sz="3600" u="none" cap="none" strike="noStrike">
              <a:solidFill>
                <a:schemeClr val="dk2"/>
              </a:solidFill>
              <a:latin typeface="Calibri"/>
              <a:ea typeface="Calibri"/>
              <a:cs typeface="Calibri"/>
              <a:sym typeface="Calibri"/>
            </a:endParaRPr>
          </a:p>
          <a:p>
            <a:pPr indent="-276098" lvl="0" marL="384048" marR="0" rtl="0" algn="l">
              <a:lnSpc>
                <a:spcPct val="94000"/>
              </a:lnSpc>
              <a:spcBef>
                <a:spcPts val="1200"/>
              </a:spcBef>
              <a:spcAft>
                <a:spcPts val="0"/>
              </a:spcAft>
              <a:buClr>
                <a:schemeClr val="dk2"/>
              </a:buClr>
              <a:buSzPct val="100000"/>
              <a:buFont typeface="Libre Franklin"/>
              <a:buNone/>
            </a:pPr>
            <a:r>
              <a:t/>
            </a:r>
            <a:endParaRPr b="0" i="0" sz="2000" u="none" cap="none" strike="noStrike">
              <a:solidFill>
                <a:schemeClr val="dk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10fcca12f0b_1_651"/>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Fotoforensics</a:t>
            </a:r>
            <a:endParaRPr/>
          </a:p>
        </p:txBody>
      </p:sp>
      <p:pic>
        <p:nvPicPr>
          <p:cNvPr id="643" name="Google Shape;643;g10fcca12f0b_1_651"/>
          <p:cNvPicPr preferRelativeResize="0"/>
          <p:nvPr>
            <p:ph idx="1" type="body"/>
          </p:nvPr>
        </p:nvPicPr>
        <p:blipFill rotWithShape="1">
          <a:blip r:embed="rId3">
            <a:alphaModFix/>
          </a:blip>
          <a:srcRect b="0" l="0" r="0" t="0"/>
          <a:stretch/>
        </p:blipFill>
        <p:spPr>
          <a:xfrm>
            <a:off x="1092073" y="3032201"/>
            <a:ext cx="6412800" cy="1231800"/>
          </a:xfrm>
          <a:prstGeom prst="rect">
            <a:avLst/>
          </a:prstGeom>
          <a:noFill/>
          <a:ln>
            <a:noFill/>
          </a:ln>
        </p:spPr>
      </p:pic>
      <p:sp>
        <p:nvSpPr>
          <p:cNvPr id="644" name="Google Shape;644;g10fcca12f0b_1_651"/>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645" name="Google Shape;645;g10fcca12f0b_1_651"/>
          <p:cNvSpPr txBox="1"/>
          <p:nvPr/>
        </p:nvSpPr>
        <p:spPr>
          <a:xfrm>
            <a:off x="7504771" y="1672683"/>
            <a:ext cx="4272000" cy="4683600"/>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Fotoforensics es un servicio gratuito que proporciona una introducción a la fotografía forense;</a:t>
            </a:r>
            <a:endParaRPr b="0" i="0" sz="1400" u="none" cap="none" strike="noStrike">
              <a:solidFill>
                <a:srgbClr val="000000"/>
              </a:solidFill>
              <a:latin typeface="Arial"/>
              <a:ea typeface="Arial"/>
              <a:cs typeface="Arial"/>
              <a:sym typeface="Arial"/>
            </a:endParaRPr>
          </a:p>
          <a:p>
            <a:pPr indent="-257048" lvl="0" marL="384048" marR="0" rtl="0" algn="l">
              <a:lnSpc>
                <a:spcPct val="94000"/>
              </a:lnSpc>
              <a:spcBef>
                <a:spcPts val="1200"/>
              </a:spcBef>
              <a:spcAft>
                <a:spcPts val="0"/>
              </a:spcAft>
              <a:buClr>
                <a:schemeClr val="dk2"/>
              </a:buClr>
              <a:buSzPts val="2000"/>
              <a:buFont typeface="Libre Franklin"/>
              <a:buNone/>
            </a:pPr>
            <a:r>
              <a:t/>
            </a:r>
            <a:endParaRPr b="0" i="0" sz="2000" u="none" cap="none" strike="noStrike">
              <a:solidFill>
                <a:schemeClr val="dk2"/>
              </a:solidFill>
              <a:latin typeface="Calibri"/>
              <a:ea typeface="Calibri"/>
              <a:cs typeface="Calibri"/>
              <a:sym typeface="Calibri"/>
            </a:endParaRPr>
          </a:p>
          <a:p>
            <a:pPr indent="-384048" lvl="0" marL="384048" marR="0" rtl="0" algn="l">
              <a:lnSpc>
                <a:spcPct val="94000"/>
              </a:lnSpc>
              <a:spcBef>
                <a:spcPts val="120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Está disponible en: </a:t>
            </a:r>
            <a:r>
              <a:rPr b="0" i="0" lang="en-GB" sz="2000" u="sng" cap="none" strike="noStrike">
                <a:solidFill>
                  <a:schemeClr val="dk2"/>
                </a:solidFill>
                <a:latin typeface="Calibri"/>
                <a:ea typeface="Calibri"/>
                <a:cs typeface="Calibri"/>
                <a:sym typeface="Calibri"/>
                <a:hlinkClick r:id="rId4">
                  <a:extLst>
                    <a:ext uri="{A12FA001-AC4F-418D-AE19-62706E023703}">
                      <ahyp:hlinkClr val="tx"/>
                    </a:ext>
                  </a:extLst>
                </a:hlinkClick>
              </a:rPr>
              <a:t>http://fotoforensics.com/</a:t>
            </a:r>
            <a:endParaRPr b="0" i="0" sz="2000" u="none" cap="none" strike="noStrike">
              <a:solidFill>
                <a:schemeClr val="dk2"/>
              </a:solidFill>
              <a:latin typeface="Calibri"/>
              <a:ea typeface="Calibri"/>
              <a:cs typeface="Calibri"/>
              <a:sym typeface="Calibri"/>
            </a:endParaRPr>
          </a:p>
          <a:p>
            <a:pPr indent="-257048" lvl="0" marL="384048" marR="0" rtl="0" algn="l">
              <a:lnSpc>
                <a:spcPct val="94000"/>
              </a:lnSpc>
              <a:spcBef>
                <a:spcPts val="1200"/>
              </a:spcBef>
              <a:spcAft>
                <a:spcPts val="0"/>
              </a:spcAft>
              <a:buClr>
                <a:schemeClr val="dk2"/>
              </a:buClr>
              <a:buSzPts val="2000"/>
              <a:buFont typeface="Libre Franklin"/>
              <a:buNone/>
            </a:pPr>
            <a:r>
              <a:t/>
            </a:r>
            <a:endParaRPr b="0" i="0" sz="2000" u="none" cap="none" strike="noStrike">
              <a:solidFill>
                <a:schemeClr val="dk2"/>
              </a:solidFill>
              <a:latin typeface="Calibri"/>
              <a:ea typeface="Calibri"/>
              <a:cs typeface="Calibri"/>
              <a:sym typeface="Calibri"/>
            </a:endParaRPr>
          </a:p>
          <a:p>
            <a:pPr indent="-384048" lvl="0" marL="384048" marR="0" rtl="0" algn="l">
              <a:lnSpc>
                <a:spcPct val="94000"/>
              </a:lnSpc>
              <a:spcBef>
                <a:spcPts val="120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Con su ayuda, puede determinar si una imagen es real o gráfica de computadora, si se modificó e incluso cómo se modificó.</a:t>
            </a:r>
            <a:endParaRPr b="0" i="0" sz="2000" u="none" cap="none" strike="noStrike">
              <a:solidFill>
                <a:schemeClr val="dk2"/>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10fcca12f0b_1_658"/>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Explorador de verificación de datos de Google</a:t>
            </a:r>
            <a:endParaRPr b="1"/>
          </a:p>
        </p:txBody>
      </p:sp>
      <p:pic>
        <p:nvPicPr>
          <p:cNvPr id="651" name="Google Shape;651;g10fcca12f0b_1_658"/>
          <p:cNvPicPr preferRelativeResize="0"/>
          <p:nvPr>
            <p:ph idx="1" type="body"/>
          </p:nvPr>
        </p:nvPicPr>
        <p:blipFill rotWithShape="1">
          <a:blip r:embed="rId3">
            <a:alphaModFix/>
          </a:blip>
          <a:srcRect b="0" l="0" r="0" t="0"/>
          <a:stretch/>
        </p:blipFill>
        <p:spPr>
          <a:xfrm>
            <a:off x="475247" y="1469684"/>
            <a:ext cx="7174500" cy="4365600"/>
          </a:xfrm>
          <a:prstGeom prst="rect">
            <a:avLst/>
          </a:prstGeom>
          <a:noFill/>
          <a:ln>
            <a:noFill/>
          </a:ln>
        </p:spPr>
      </p:pic>
      <p:sp>
        <p:nvSpPr>
          <p:cNvPr id="652" name="Google Shape;652;g10fcca12f0b_1_658"/>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653" name="Google Shape;653;g10fcca12f0b_1_658"/>
          <p:cNvSpPr txBox="1"/>
          <p:nvPr/>
        </p:nvSpPr>
        <p:spPr>
          <a:xfrm>
            <a:off x="7616277" y="1617010"/>
            <a:ext cx="4272000" cy="4683600"/>
          </a:xfrm>
          <a:prstGeom prst="rect">
            <a:avLst/>
          </a:prstGeom>
          <a:noFill/>
          <a:ln>
            <a:noFill/>
          </a:ln>
        </p:spPr>
        <p:txBody>
          <a:bodyPr anchorCtr="0" anchor="t" bIns="45700" lIns="91425" spcFirstLastPara="1" rIns="91425" wrap="square" tIns="45700">
            <a:normAutofit lnSpcReduction="10000"/>
          </a:bodyPr>
          <a:lstStyle/>
          <a:p>
            <a:pPr indent="-384048" lvl="0" marL="384048" marR="0" rtl="0" algn="l">
              <a:lnSpc>
                <a:spcPct val="94000"/>
              </a:lnSpc>
              <a:spcBef>
                <a:spcPts val="0"/>
              </a:spcBef>
              <a:spcAft>
                <a:spcPts val="0"/>
              </a:spcAft>
              <a:buClr>
                <a:schemeClr val="dk2"/>
              </a:buClr>
              <a:buSzPts val="2400"/>
              <a:buFont typeface="Libre Franklin"/>
              <a:buChar char="■"/>
            </a:pPr>
            <a:r>
              <a:rPr b="0" i="0" lang="en-GB" sz="2400" u="sng" cap="none" strike="noStrike">
                <a:solidFill>
                  <a:schemeClr val="dk2"/>
                </a:solidFill>
                <a:latin typeface="Calibri"/>
                <a:ea typeface="Calibri"/>
                <a:cs typeface="Calibri"/>
                <a:sym typeface="Calibri"/>
                <a:hlinkClick r:id="rId4">
                  <a:extLst>
                    <a:ext uri="{A12FA001-AC4F-418D-AE19-62706E023703}">
                      <ahyp:hlinkClr val="tx"/>
                    </a:ext>
                  </a:extLst>
                </a:hlinkClick>
              </a:rPr>
              <a:t>https://toolbox.google.com/factcheck/explorer</a:t>
            </a:r>
            <a:endParaRPr b="0" i="0" sz="2400" u="none" cap="none" strike="noStrike">
              <a:solidFill>
                <a:schemeClr val="dk2"/>
              </a:solidFill>
              <a:latin typeface="Calibri"/>
              <a:ea typeface="Calibri"/>
              <a:cs typeface="Calibri"/>
              <a:sym typeface="Calibri"/>
            </a:endParaRPr>
          </a:p>
          <a:p>
            <a:pPr indent="0" lvl="0" marL="0" marR="0" rtl="0" algn="l">
              <a:lnSpc>
                <a:spcPct val="94000"/>
              </a:lnSpc>
              <a:spcBef>
                <a:spcPts val="1200"/>
              </a:spcBef>
              <a:spcAft>
                <a:spcPts val="0"/>
              </a:spcAft>
              <a:buClr>
                <a:schemeClr val="dk2"/>
              </a:buClr>
              <a:buSzPts val="3600"/>
              <a:buFont typeface="Libre Franklin"/>
              <a:buNone/>
            </a:pPr>
            <a:r>
              <a:rPr b="0" i="0" lang="en-GB" sz="3600" u="none" cap="none" strike="noStrike">
                <a:solidFill>
                  <a:schemeClr val="dk2"/>
                </a:solidFill>
                <a:latin typeface="Calibri"/>
                <a:ea typeface="Calibri"/>
                <a:cs typeface="Calibri"/>
                <a:sym typeface="Calibri"/>
              </a:rPr>
              <a:t>Google brinda la oportunidad de acceder a verificaciones de hechos realizadas por periodistas e investigadores.</a:t>
            </a:r>
            <a:endParaRPr b="0" i="0" sz="1400" u="none" cap="none" strike="noStrike">
              <a:solidFill>
                <a:srgbClr val="000000"/>
              </a:solidFill>
              <a:latin typeface="Arial"/>
              <a:ea typeface="Arial"/>
              <a:cs typeface="Arial"/>
              <a:sym typeface="Arial"/>
            </a:endParaRPr>
          </a:p>
          <a:p>
            <a:pPr indent="-257048" lvl="0" marL="384048" marR="0" rtl="0" algn="l">
              <a:lnSpc>
                <a:spcPct val="94000"/>
              </a:lnSpc>
              <a:spcBef>
                <a:spcPts val="1200"/>
              </a:spcBef>
              <a:spcAft>
                <a:spcPts val="0"/>
              </a:spcAft>
              <a:buClr>
                <a:schemeClr val="dk2"/>
              </a:buClr>
              <a:buSzPts val="2000"/>
              <a:buFont typeface="Libre Franklin"/>
              <a:buNone/>
            </a:pPr>
            <a:r>
              <a:t/>
            </a:r>
            <a:endParaRPr b="0" i="0" sz="2000" u="none" cap="none" strike="noStrike">
              <a:solidFill>
                <a:schemeClr val="dk2"/>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10fcca12f0b_1_665"/>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b="1" lang="en-GB"/>
              <a:t>Sitios de verificación de hechos, por ejemplo. Snopes</a:t>
            </a:r>
            <a:endParaRPr b="1"/>
          </a:p>
        </p:txBody>
      </p:sp>
      <p:pic>
        <p:nvPicPr>
          <p:cNvPr id="659" name="Google Shape;659;g10fcca12f0b_1_665"/>
          <p:cNvPicPr preferRelativeResize="0"/>
          <p:nvPr>
            <p:ph idx="1" type="body"/>
          </p:nvPr>
        </p:nvPicPr>
        <p:blipFill rotWithShape="1">
          <a:blip r:embed="rId3">
            <a:alphaModFix/>
          </a:blip>
          <a:srcRect b="0" l="0" r="0" t="0"/>
          <a:stretch/>
        </p:blipFill>
        <p:spPr>
          <a:xfrm>
            <a:off x="2464048" y="4050045"/>
            <a:ext cx="6458100" cy="1725900"/>
          </a:xfrm>
          <a:prstGeom prst="rect">
            <a:avLst/>
          </a:prstGeom>
          <a:noFill/>
          <a:ln>
            <a:noFill/>
          </a:ln>
        </p:spPr>
      </p:pic>
      <p:sp>
        <p:nvSpPr>
          <p:cNvPr id="660" name="Google Shape;660;g10fcca12f0b_1_665"/>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661" name="Google Shape;661;g10fcca12f0b_1_665"/>
          <p:cNvSpPr txBox="1"/>
          <p:nvPr/>
        </p:nvSpPr>
        <p:spPr>
          <a:xfrm>
            <a:off x="1524001" y="1753138"/>
            <a:ext cx="9289800" cy="4683600"/>
          </a:xfrm>
          <a:prstGeom prst="rect">
            <a:avLst/>
          </a:prstGeom>
          <a:noFill/>
          <a:ln>
            <a:noFill/>
          </a:ln>
        </p:spPr>
        <p:txBody>
          <a:bodyPr anchorCtr="0" anchor="t" bIns="45700" lIns="91425" spcFirstLastPara="1" rIns="91425" wrap="square" tIns="45700">
            <a:normAutofit/>
          </a:bodyPr>
          <a:lstStyle/>
          <a:p>
            <a:pPr indent="-384048" lvl="0" marL="384048" marR="0" rtl="0" algn="l">
              <a:lnSpc>
                <a:spcPct val="94000"/>
              </a:lnSpc>
              <a:spcBef>
                <a:spcPts val="0"/>
              </a:spcBef>
              <a:spcAft>
                <a:spcPts val="0"/>
              </a:spcAft>
              <a:buClr>
                <a:schemeClr val="dk2"/>
              </a:buClr>
              <a:buSzPts val="3600"/>
              <a:buFont typeface="Libre Franklin"/>
              <a:buChar char="•"/>
            </a:pPr>
            <a:r>
              <a:rPr b="0" i="0" lang="en-GB" sz="3600" u="sng" cap="none" strike="noStrike">
                <a:solidFill>
                  <a:schemeClr val="dk2"/>
                </a:solidFill>
                <a:latin typeface="Calibri"/>
                <a:ea typeface="Calibri"/>
                <a:cs typeface="Calibri"/>
                <a:sym typeface="Calibri"/>
                <a:hlinkClick r:id="rId4">
                  <a:extLst>
                    <a:ext uri="{A12FA001-AC4F-418D-AE19-62706E023703}">
                      <ahyp:hlinkClr val="tx"/>
                    </a:ext>
                  </a:extLst>
                </a:hlinkClick>
              </a:rPr>
              <a:t>https://www.snopes.com/fact-check/</a:t>
            </a:r>
            <a:endParaRPr b="0" i="0" sz="3600" u="none" cap="none" strike="noStrike">
              <a:solidFill>
                <a:schemeClr val="dk2"/>
              </a:solidFill>
              <a:latin typeface="Calibri"/>
              <a:ea typeface="Calibri"/>
              <a:cs typeface="Calibri"/>
              <a:sym typeface="Calibri"/>
            </a:endParaRPr>
          </a:p>
          <a:p>
            <a:pPr indent="-384048" lvl="0" marL="384048" marR="0" rtl="0" algn="l">
              <a:lnSpc>
                <a:spcPct val="94000"/>
              </a:lnSpc>
              <a:spcBef>
                <a:spcPts val="1200"/>
              </a:spcBef>
              <a:spcAft>
                <a:spcPts val="0"/>
              </a:spcAft>
              <a:buClr>
                <a:schemeClr val="dk2"/>
              </a:buClr>
              <a:buSzPts val="3600"/>
              <a:buFont typeface="Libre Franklin"/>
              <a:buChar char="•"/>
            </a:pPr>
            <a:r>
              <a:rPr b="0" i="0" lang="en-GB" sz="3600" u="none" cap="none" strike="noStrike">
                <a:solidFill>
                  <a:schemeClr val="dk2"/>
                </a:solidFill>
                <a:latin typeface="Calibri"/>
                <a:ea typeface="Calibri"/>
                <a:cs typeface="Calibri"/>
                <a:sym typeface="Calibri"/>
              </a:rPr>
              <a:t>Snopes se enorgullece de ser el sitio de verificación de datos más grande y antiguo de Internet.</a:t>
            </a:r>
            <a:endParaRPr b="0" i="0" sz="2000" u="none" cap="none" strike="noStrike">
              <a:solidFill>
                <a:schemeClr val="dk2"/>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10fcca12f0b_1_672"/>
          <p:cNvSpPr txBox="1"/>
          <p:nvPr>
            <p:ph type="title"/>
          </p:nvPr>
        </p:nvSpPr>
        <p:spPr>
          <a:xfrm>
            <a:off x="701566" y="694395"/>
            <a:ext cx="91233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37036"/>
              <a:buNone/>
            </a:pPr>
            <a:r>
              <a:rPr lang="en-GB"/>
              <a:t>¡Jugar un juego!</a:t>
            </a:r>
            <a:br>
              <a:rPr lang="en-GB"/>
            </a:br>
            <a:br>
              <a:rPr lang="en-GB"/>
            </a:br>
            <a:endParaRPr/>
          </a:p>
        </p:txBody>
      </p:sp>
      <p:sp>
        <p:nvSpPr>
          <p:cNvPr id="668" name="Google Shape;668;g10fcca12f0b_1_672"/>
          <p:cNvSpPr txBox="1"/>
          <p:nvPr>
            <p:ph idx="1" type="body"/>
          </p:nvPr>
        </p:nvSpPr>
        <p:spPr>
          <a:xfrm>
            <a:off x="581026" y="1276350"/>
            <a:ext cx="6979500" cy="4591200"/>
          </a:xfrm>
          <a:prstGeom prst="rect">
            <a:avLst/>
          </a:prstGeom>
          <a:noFill/>
          <a:ln>
            <a:noFill/>
          </a:ln>
        </p:spPr>
        <p:txBody>
          <a:bodyPr anchorCtr="0" anchor="t" bIns="45700" lIns="91425" spcFirstLastPara="1" rIns="91425" wrap="square" tIns="45700">
            <a:normAutofit fontScale="92500" lnSpcReduction="20000"/>
          </a:bodyPr>
          <a:lstStyle/>
          <a:p>
            <a:pPr indent="-457200" lvl="0" marL="457200" rtl="0" algn="l">
              <a:lnSpc>
                <a:spcPct val="90000"/>
              </a:lnSpc>
              <a:spcBef>
                <a:spcPts val="0"/>
              </a:spcBef>
              <a:spcAft>
                <a:spcPts val="0"/>
              </a:spcAft>
              <a:buClr>
                <a:srgbClr val="6F6F6F"/>
              </a:buClr>
              <a:buSzPct val="100000"/>
              <a:buFont typeface="Calibri"/>
              <a:buChar char="•"/>
            </a:pPr>
            <a:r>
              <a:rPr lang="en-GB"/>
              <a:t>Ahora que sabes tanto sobre la detección de información </a:t>
            </a:r>
            <a:r>
              <a:rPr lang="en-GB"/>
              <a:t>dañina</a:t>
            </a:r>
            <a:r>
              <a:rPr lang="en-GB"/>
              <a:t>, ¡desafíate a ti mismo!</a:t>
            </a:r>
            <a:endParaRPr/>
          </a:p>
          <a:p>
            <a:pPr indent="-457200" lvl="0" marL="457200" rtl="0" algn="l">
              <a:lnSpc>
                <a:spcPct val="90000"/>
              </a:lnSpc>
              <a:spcBef>
                <a:spcPts val="1000"/>
              </a:spcBef>
              <a:spcAft>
                <a:spcPts val="0"/>
              </a:spcAft>
              <a:buClr>
                <a:srgbClr val="6F6F6F"/>
              </a:buClr>
              <a:buSzPct val="100000"/>
              <a:buFont typeface="Calibri"/>
              <a:buChar char="•"/>
            </a:pPr>
            <a:r>
              <a:rPr lang="en-GB"/>
              <a:t>Se le presenta una selección de noticias de COVID. Todo lo que tienes que hacer es decidir si son reales o no.</a:t>
            </a:r>
            <a:endParaRPr/>
          </a:p>
          <a:p>
            <a:pPr indent="0" lvl="0" marL="0" rtl="0" algn="l">
              <a:lnSpc>
                <a:spcPct val="90000"/>
              </a:lnSpc>
              <a:spcBef>
                <a:spcPts val="1000"/>
              </a:spcBef>
              <a:spcAft>
                <a:spcPts val="0"/>
              </a:spcAft>
              <a:buClr>
                <a:srgbClr val="6F6F6F"/>
              </a:buClr>
              <a:buSzPct val="100000"/>
              <a:buFont typeface="Calibri"/>
              <a:buNone/>
            </a:pPr>
            <a:r>
              <a:t/>
            </a:r>
            <a:endParaRPr/>
          </a:p>
          <a:p>
            <a:pPr indent="-457200" lvl="0" marL="457200" rtl="0" algn="l">
              <a:lnSpc>
                <a:spcPct val="90000"/>
              </a:lnSpc>
              <a:spcBef>
                <a:spcPts val="1000"/>
              </a:spcBef>
              <a:spcAft>
                <a:spcPts val="0"/>
              </a:spcAft>
              <a:buClr>
                <a:srgbClr val="6F6F6F"/>
              </a:buClr>
              <a:buSzPct val="100000"/>
              <a:buFont typeface="Calibri"/>
              <a:buChar char="•"/>
            </a:pPr>
            <a:r>
              <a:rPr lang="en-GB" u="sng">
                <a:solidFill>
                  <a:schemeClr val="hlink"/>
                </a:solidFill>
                <a:hlinkClick r:id="rId3"/>
              </a:rPr>
              <a:t>http://facticio.augamestudio.com/#/</a:t>
            </a:r>
            <a:br>
              <a:rPr lang="en-GB" u="sng">
                <a:solidFill>
                  <a:schemeClr val="hlink"/>
                </a:solidFill>
                <a:hlinkClick r:id="rId4"/>
              </a:rPr>
            </a:br>
            <a:endParaRPr u="sng"/>
          </a:p>
          <a:p>
            <a:pPr indent="0" lvl="0" marL="45720" rtl="0" algn="l">
              <a:lnSpc>
                <a:spcPct val="90000"/>
              </a:lnSpc>
              <a:spcBef>
                <a:spcPts val="1000"/>
              </a:spcBef>
              <a:spcAft>
                <a:spcPts val="0"/>
              </a:spcAft>
              <a:buClr>
                <a:srgbClr val="6F6F6F"/>
              </a:buClr>
              <a:buSzPct val="100000"/>
              <a:buFont typeface="Calibri"/>
              <a:buNone/>
            </a:pPr>
            <a:r>
              <a:rPr lang="en-GB"/>
              <a:t>O</a:t>
            </a:r>
            <a:endParaRPr u="sng">
              <a:solidFill>
                <a:schemeClr val="hlink"/>
              </a:solidFill>
              <a:hlinkClick r:id="rId5"/>
            </a:endParaRPr>
          </a:p>
          <a:p>
            <a:pPr indent="-457200" lvl="0" marL="457200" rtl="0" algn="l">
              <a:lnSpc>
                <a:spcPct val="90000"/>
              </a:lnSpc>
              <a:spcBef>
                <a:spcPts val="1000"/>
              </a:spcBef>
              <a:spcAft>
                <a:spcPts val="0"/>
              </a:spcAft>
              <a:buClr>
                <a:srgbClr val="6F6F6F"/>
              </a:buClr>
              <a:buSzPct val="100000"/>
              <a:buFont typeface="Calibri"/>
              <a:buChar char="•"/>
            </a:pPr>
            <a:r>
              <a:rPr lang="en-GB" u="sng">
                <a:solidFill>
                  <a:schemeClr val="hlink"/>
                </a:solidFill>
                <a:hlinkClick r:id="rId6"/>
              </a:rPr>
              <a:t>http://factitious-pandemic.augamestudio.com/#/</a:t>
            </a:r>
            <a:endParaRPr u="sng"/>
          </a:p>
          <a:p>
            <a:pPr indent="0" lvl="0" marL="0" rtl="0" algn="l">
              <a:lnSpc>
                <a:spcPct val="90000"/>
              </a:lnSpc>
              <a:spcBef>
                <a:spcPts val="1000"/>
              </a:spcBef>
              <a:spcAft>
                <a:spcPts val="0"/>
              </a:spcAft>
              <a:buClr>
                <a:srgbClr val="6F6F6F"/>
              </a:buClr>
              <a:buSzPct val="100000"/>
              <a:buFont typeface="Calibri"/>
              <a:buNone/>
            </a:pPr>
            <a:r>
              <a:t/>
            </a:r>
            <a:endParaRPr/>
          </a:p>
        </p:txBody>
      </p:sp>
      <p:sp>
        <p:nvSpPr>
          <p:cNvPr id="669" name="Google Shape;669;g10fcca12f0b_1_672"/>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670" name="Google Shape;670;g10fcca12f0b_1_672"/>
          <p:cNvPicPr preferRelativeResize="0"/>
          <p:nvPr/>
        </p:nvPicPr>
        <p:blipFill rotWithShape="1">
          <a:blip r:embed="rId7">
            <a:alphaModFix/>
          </a:blip>
          <a:srcRect b="0" l="0" r="0" t="0"/>
          <a:stretch/>
        </p:blipFill>
        <p:spPr>
          <a:xfrm>
            <a:off x="7848186" y="1466691"/>
            <a:ext cx="2962688" cy="463932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10fcca12f0b_1_680"/>
          <p:cNvSpPr txBox="1"/>
          <p:nvPr>
            <p:ph type="ctrTitle"/>
          </p:nvPr>
        </p:nvSpPr>
        <p:spPr>
          <a:xfrm>
            <a:off x="1036638" y="886403"/>
            <a:ext cx="9944100" cy="805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400"/>
              <a:buNone/>
            </a:pPr>
            <a:r>
              <a:rPr lang="en-GB"/>
              <a:t>Denunciar información </a:t>
            </a:r>
            <a:r>
              <a:rPr lang="en-GB"/>
              <a:t>dañina</a:t>
            </a:r>
            <a:endParaRPr/>
          </a:p>
        </p:txBody>
      </p:sp>
      <p:sp>
        <p:nvSpPr>
          <p:cNvPr id="677" name="Google Shape;677;g10fcca12f0b_1_680"/>
          <p:cNvSpPr txBox="1"/>
          <p:nvPr>
            <p:ph idx="12" type="sldNum"/>
          </p:nvPr>
        </p:nvSpPr>
        <p:spPr>
          <a:xfrm>
            <a:off x="0" y="2063750"/>
            <a:ext cx="1036500" cy="649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678" name="Google Shape;678;g10fcca12f0b_1_680"/>
          <p:cNvPicPr preferRelativeResize="0"/>
          <p:nvPr/>
        </p:nvPicPr>
        <p:blipFill rotWithShape="1">
          <a:blip r:embed="rId3">
            <a:alphaModFix/>
          </a:blip>
          <a:srcRect b="0" l="0" r="0" t="0"/>
          <a:stretch/>
        </p:blipFill>
        <p:spPr>
          <a:xfrm>
            <a:off x="3844420" y="1824749"/>
            <a:ext cx="4328535" cy="381033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10fcca12f0b_1_687"/>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Informes en Google</a:t>
            </a:r>
            <a:endParaRPr/>
          </a:p>
        </p:txBody>
      </p:sp>
      <p:pic>
        <p:nvPicPr>
          <p:cNvPr id="684" name="Google Shape;684;g10fcca12f0b_1_687"/>
          <p:cNvPicPr preferRelativeResize="0"/>
          <p:nvPr>
            <p:ph idx="1" type="body"/>
          </p:nvPr>
        </p:nvPicPr>
        <p:blipFill rotWithShape="1">
          <a:blip r:embed="rId3">
            <a:alphaModFix/>
          </a:blip>
          <a:srcRect b="0" l="0" r="0" t="0"/>
          <a:stretch/>
        </p:blipFill>
        <p:spPr>
          <a:xfrm>
            <a:off x="603922" y="1504950"/>
            <a:ext cx="6343800" cy="3568500"/>
          </a:xfrm>
          <a:prstGeom prst="rect">
            <a:avLst/>
          </a:prstGeom>
          <a:noFill/>
          <a:ln>
            <a:noFill/>
          </a:ln>
        </p:spPr>
      </p:pic>
      <p:sp>
        <p:nvSpPr>
          <p:cNvPr id="685" name="Google Shape;685;g10fcca12f0b_1_687"/>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686" name="Google Shape;686;g10fcca12f0b_1_687"/>
          <p:cNvSpPr txBox="1"/>
          <p:nvPr/>
        </p:nvSpPr>
        <p:spPr>
          <a:xfrm>
            <a:off x="7148052" y="2074125"/>
            <a:ext cx="4177800" cy="3415200"/>
          </a:xfrm>
          <a:prstGeom prst="rect">
            <a:avLst/>
          </a:prstGeom>
          <a:noFill/>
          <a:ln>
            <a:noFill/>
          </a:ln>
        </p:spPr>
        <p:txBody>
          <a:bodyPr anchorCtr="0" anchor="t" bIns="45700" lIns="91425" spcFirstLastPara="1" rIns="91425" wrap="square" tIns="45700">
            <a:normAutofit fontScale="62500" lnSpcReduction="10000"/>
          </a:bodyPr>
          <a:lstStyle/>
          <a:p>
            <a:pPr indent="-366903" lvl="0" marL="384048" marR="0" rtl="0" algn="just">
              <a:lnSpc>
                <a:spcPct val="94000"/>
              </a:lnSpc>
              <a:spcBef>
                <a:spcPts val="0"/>
              </a:spcBef>
              <a:spcAft>
                <a:spcPts val="0"/>
              </a:spcAft>
              <a:buClr>
                <a:schemeClr val="dk2"/>
              </a:buClr>
              <a:buSzPct val="100000"/>
              <a:buFont typeface="Libre Franklin"/>
              <a:buChar char="■"/>
            </a:pPr>
            <a:r>
              <a:rPr b="0" i="0" lang="en-GB" sz="3600" u="none" cap="none" strike="noStrike">
                <a:solidFill>
                  <a:schemeClr val="dk2"/>
                </a:solidFill>
                <a:latin typeface="Calibri"/>
                <a:ea typeface="Calibri"/>
                <a:cs typeface="Calibri"/>
                <a:sym typeface="Calibri"/>
              </a:rPr>
              <a:t>Si encuentra una </a:t>
            </a:r>
            <a:r>
              <a:rPr lang="en-GB" sz="3600">
                <a:solidFill>
                  <a:schemeClr val="dk2"/>
                </a:solidFill>
                <a:latin typeface="Calibri"/>
                <a:ea typeface="Calibri"/>
                <a:cs typeface="Calibri"/>
                <a:sym typeface="Calibri"/>
              </a:rPr>
              <a:t>muestra</a:t>
            </a:r>
            <a:r>
              <a:rPr b="0" i="0" lang="en-GB" sz="3600" u="none" cap="none" strike="noStrike">
                <a:solidFill>
                  <a:schemeClr val="dk2"/>
                </a:solidFill>
                <a:latin typeface="Calibri"/>
                <a:ea typeface="Calibri"/>
                <a:cs typeface="Calibri"/>
                <a:sym typeface="Calibri"/>
              </a:rPr>
              <a:t> de información </a:t>
            </a:r>
            <a:r>
              <a:rPr lang="en-GB" sz="3600">
                <a:solidFill>
                  <a:schemeClr val="dk2"/>
                </a:solidFill>
                <a:latin typeface="Calibri"/>
                <a:ea typeface="Calibri"/>
                <a:cs typeface="Calibri"/>
                <a:sym typeface="Calibri"/>
              </a:rPr>
              <a:t>dañina</a:t>
            </a:r>
            <a:r>
              <a:rPr b="0" i="0" lang="en-GB" sz="3600" u="none" cap="none" strike="noStrike">
                <a:solidFill>
                  <a:schemeClr val="dk2"/>
                </a:solidFill>
                <a:latin typeface="Calibri"/>
                <a:ea typeface="Calibri"/>
                <a:cs typeface="Calibri"/>
                <a:sym typeface="Calibri"/>
              </a:rPr>
              <a:t>, puede enviar comentarios a Google</a:t>
            </a:r>
            <a:endParaRPr b="0" i="0" sz="1400" u="none" cap="none" strike="noStrike">
              <a:solidFill>
                <a:srgbClr val="000000"/>
              </a:solidFill>
              <a:latin typeface="Arial"/>
              <a:ea typeface="Arial"/>
              <a:cs typeface="Arial"/>
              <a:sym typeface="Arial"/>
            </a:endParaRPr>
          </a:p>
          <a:p>
            <a:pPr indent="-224028" lvl="0" marL="384048" marR="0" rtl="0" algn="just">
              <a:lnSpc>
                <a:spcPct val="94000"/>
              </a:lnSpc>
              <a:spcBef>
                <a:spcPts val="1200"/>
              </a:spcBef>
              <a:spcAft>
                <a:spcPts val="0"/>
              </a:spcAft>
              <a:buClr>
                <a:schemeClr val="dk2"/>
              </a:buClr>
              <a:buSzPct val="100000"/>
              <a:buFont typeface="Libre Franklin"/>
              <a:buNone/>
            </a:pPr>
            <a:r>
              <a:t/>
            </a:r>
            <a:endParaRPr b="0" i="0" sz="3600" u="none" cap="none" strike="noStrike">
              <a:solidFill>
                <a:schemeClr val="dk2"/>
              </a:solidFill>
              <a:latin typeface="Calibri"/>
              <a:ea typeface="Calibri"/>
              <a:cs typeface="Calibri"/>
              <a:sym typeface="Calibri"/>
            </a:endParaRPr>
          </a:p>
          <a:p>
            <a:pPr indent="-366903" lvl="0" marL="384048" marR="0" rtl="0" algn="just">
              <a:lnSpc>
                <a:spcPct val="94000"/>
              </a:lnSpc>
              <a:spcBef>
                <a:spcPts val="1200"/>
              </a:spcBef>
              <a:spcAft>
                <a:spcPts val="0"/>
              </a:spcAft>
              <a:buClr>
                <a:schemeClr val="dk2"/>
              </a:buClr>
              <a:buSzPct val="100000"/>
              <a:buFont typeface="Libre Franklin"/>
              <a:buChar char="■"/>
            </a:pPr>
            <a:r>
              <a:rPr b="0" i="0" lang="en-GB" sz="3600" u="none" cap="none" strike="noStrike">
                <a:solidFill>
                  <a:schemeClr val="dk2"/>
                </a:solidFill>
                <a:latin typeface="Calibri"/>
                <a:ea typeface="Calibri"/>
                <a:cs typeface="Calibri"/>
                <a:sym typeface="Calibri"/>
              </a:rPr>
              <a:t>Tienes que explicar lo que está mal</a:t>
            </a:r>
            <a:endParaRPr b="0" i="0" sz="1400" u="none" cap="none" strike="noStrike">
              <a:solidFill>
                <a:srgbClr val="000000"/>
              </a:solidFill>
              <a:latin typeface="Arial"/>
              <a:ea typeface="Arial"/>
              <a:cs typeface="Arial"/>
              <a:sym typeface="Arial"/>
            </a:endParaRPr>
          </a:p>
          <a:p>
            <a:pPr indent="-224028" lvl="0" marL="384048" marR="0" rtl="0" algn="just">
              <a:lnSpc>
                <a:spcPct val="94000"/>
              </a:lnSpc>
              <a:spcBef>
                <a:spcPts val="1200"/>
              </a:spcBef>
              <a:spcAft>
                <a:spcPts val="0"/>
              </a:spcAft>
              <a:buClr>
                <a:schemeClr val="dk2"/>
              </a:buClr>
              <a:buSzPct val="100000"/>
              <a:buFont typeface="Libre Franklin"/>
              <a:buNone/>
            </a:pPr>
            <a:r>
              <a:t/>
            </a:r>
            <a:endParaRPr b="0" i="0" sz="3600" u="none" cap="none" strike="noStrike">
              <a:solidFill>
                <a:schemeClr val="dk2"/>
              </a:solidFill>
              <a:latin typeface="Calibri"/>
              <a:ea typeface="Calibri"/>
              <a:cs typeface="Calibri"/>
              <a:sym typeface="Calibri"/>
            </a:endParaRPr>
          </a:p>
          <a:p>
            <a:pPr indent="-366903" lvl="0" marL="384048" marR="0" rtl="0" algn="just">
              <a:lnSpc>
                <a:spcPct val="94000"/>
              </a:lnSpc>
              <a:spcBef>
                <a:spcPts val="1200"/>
              </a:spcBef>
              <a:spcAft>
                <a:spcPts val="0"/>
              </a:spcAft>
              <a:buClr>
                <a:schemeClr val="dk2"/>
              </a:buClr>
              <a:buSzPct val="100000"/>
              <a:buFont typeface="Libre Franklin"/>
              <a:buChar char="■"/>
            </a:pPr>
            <a:r>
              <a:rPr b="0" i="0" lang="en-GB" sz="3600" u="none" cap="none" strike="noStrike">
                <a:solidFill>
                  <a:schemeClr val="dk2"/>
                </a:solidFill>
                <a:latin typeface="Calibri"/>
                <a:ea typeface="Calibri"/>
                <a:cs typeface="Calibri"/>
                <a:sym typeface="Calibri"/>
              </a:rPr>
              <a:t>No olvides incluir una captura de pantalla como evidencia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10fcca12f0b_1_694"/>
          <p:cNvSpPr txBox="1"/>
          <p:nvPr>
            <p:ph type="title"/>
          </p:nvPr>
        </p:nvSpPr>
        <p:spPr>
          <a:xfrm>
            <a:off x="764628" y="468337"/>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Actuadores independientes ofrecen más opciones en Facebook</a:t>
            </a:r>
            <a:endParaRPr/>
          </a:p>
        </p:txBody>
      </p:sp>
      <p:sp>
        <p:nvSpPr>
          <p:cNvPr id="692" name="Google Shape;692;g10fcca12f0b_1_694"/>
          <p:cNvSpPr txBox="1"/>
          <p:nvPr>
            <p:ph idx="1" type="body"/>
          </p:nvPr>
        </p:nvSpPr>
        <p:spPr>
          <a:xfrm>
            <a:off x="6172200" y="1973766"/>
            <a:ext cx="5129700" cy="4070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6F6F6F"/>
              </a:buClr>
              <a:buSzPct val="100000"/>
              <a:buFont typeface="Calibri"/>
              <a:buNone/>
            </a:pPr>
            <a:r>
              <a:t/>
            </a:r>
            <a:endParaRPr/>
          </a:p>
          <a:p>
            <a:pPr indent="-457200" lvl="0" marL="457200" rtl="0" algn="l">
              <a:lnSpc>
                <a:spcPct val="90000"/>
              </a:lnSpc>
              <a:spcBef>
                <a:spcPts val="1000"/>
              </a:spcBef>
              <a:spcAft>
                <a:spcPts val="0"/>
              </a:spcAft>
              <a:buClr>
                <a:srgbClr val="6F6F6F"/>
              </a:buClr>
              <a:buSzPct val="100000"/>
              <a:buFont typeface="Calibri"/>
              <a:buChar char="•"/>
            </a:pPr>
            <a:r>
              <a:rPr lang="en-GB"/>
              <a:t>Graph.tips – búsqueda experimental de gráficos</a:t>
            </a:r>
            <a:endParaRPr/>
          </a:p>
          <a:p>
            <a:pPr indent="-306070" lvl="0" marL="457200" rtl="0" algn="l">
              <a:lnSpc>
                <a:spcPct val="90000"/>
              </a:lnSpc>
              <a:spcBef>
                <a:spcPts val="1000"/>
              </a:spcBef>
              <a:spcAft>
                <a:spcPts val="0"/>
              </a:spcAft>
              <a:buClr>
                <a:srgbClr val="6F6F6F"/>
              </a:buClr>
              <a:buSzPct val="100000"/>
              <a:buFont typeface="Calibri"/>
              <a:buNone/>
            </a:pPr>
            <a:r>
              <a:t/>
            </a:r>
            <a:endParaRPr/>
          </a:p>
          <a:p>
            <a:pPr indent="-457200" lvl="0" marL="457200" rtl="0" algn="l">
              <a:lnSpc>
                <a:spcPct val="90000"/>
              </a:lnSpc>
              <a:spcBef>
                <a:spcPts val="1000"/>
              </a:spcBef>
              <a:spcAft>
                <a:spcPts val="0"/>
              </a:spcAft>
              <a:buClr>
                <a:srgbClr val="6F6F6F"/>
              </a:buClr>
              <a:buSzPct val="100000"/>
              <a:buFont typeface="Calibri"/>
              <a:buChar char="•"/>
            </a:pPr>
            <a:r>
              <a:rPr lang="en-GB"/>
              <a:t> </a:t>
            </a:r>
            <a:r>
              <a:rPr lang="en-GB" u="sng">
                <a:solidFill>
                  <a:schemeClr val="hlink"/>
                </a:solidFill>
                <a:hlinkClick r:id="rId3"/>
              </a:rPr>
              <a:t>StalkScan </a:t>
            </a:r>
            <a:r>
              <a:rPr lang="en-GB"/>
              <a:t>: una herramienta para escanear toda la información pública en un perfil, por el momento solo funciona con la tuya</a:t>
            </a:r>
            <a:endParaRPr/>
          </a:p>
          <a:p>
            <a:pPr indent="-306070" lvl="0" marL="457200" rtl="0" algn="l">
              <a:lnSpc>
                <a:spcPct val="90000"/>
              </a:lnSpc>
              <a:spcBef>
                <a:spcPts val="1000"/>
              </a:spcBef>
              <a:spcAft>
                <a:spcPts val="0"/>
              </a:spcAft>
              <a:buClr>
                <a:srgbClr val="6F6F6F"/>
              </a:buClr>
              <a:buSzPct val="100000"/>
              <a:buFont typeface="Calibri"/>
              <a:buNone/>
            </a:pPr>
            <a:r>
              <a:t/>
            </a:r>
            <a:endParaRPr/>
          </a:p>
          <a:p>
            <a:pPr indent="-457200" lvl="0" marL="457200" rtl="0" algn="l">
              <a:lnSpc>
                <a:spcPct val="90000"/>
              </a:lnSpc>
              <a:spcBef>
                <a:spcPts val="1000"/>
              </a:spcBef>
              <a:spcAft>
                <a:spcPts val="0"/>
              </a:spcAft>
              <a:buClr>
                <a:srgbClr val="6F6F6F"/>
              </a:buClr>
              <a:buSzPct val="100000"/>
              <a:buFont typeface="Calibri"/>
              <a:buChar char="•"/>
            </a:pPr>
            <a:r>
              <a:rPr lang="en-GB"/>
              <a:t> </a:t>
            </a:r>
            <a:r>
              <a:rPr lang="en-GB" u="sng">
                <a:solidFill>
                  <a:schemeClr val="hlink"/>
                </a:solidFill>
                <a:hlinkClick r:id="rId4"/>
              </a:rPr>
              <a:t>WhoPostedWhat.com.- </a:t>
            </a:r>
            <a:r>
              <a:rPr lang="en-GB"/>
              <a:t>una palabra clave de búsqueda de personas que trabajan en el interés público</a:t>
            </a:r>
            <a:endParaRPr/>
          </a:p>
        </p:txBody>
      </p:sp>
      <p:sp>
        <p:nvSpPr>
          <p:cNvPr id="693" name="Google Shape;693;g10fcca12f0b_1_694"/>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pic>
        <p:nvPicPr>
          <p:cNvPr id="694" name="Google Shape;694;g10fcca12f0b_1_694"/>
          <p:cNvPicPr preferRelativeResize="0"/>
          <p:nvPr/>
        </p:nvPicPr>
        <p:blipFill rotWithShape="1">
          <a:blip r:embed="rId5">
            <a:alphaModFix/>
          </a:blip>
          <a:srcRect b="0" l="0" r="0" t="0"/>
          <a:stretch/>
        </p:blipFill>
        <p:spPr>
          <a:xfrm>
            <a:off x="963882" y="1973766"/>
            <a:ext cx="5055920" cy="336929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10fcca12f0b_1_701"/>
          <p:cNvSpPr txBox="1"/>
          <p:nvPr>
            <p:ph type="title"/>
          </p:nvPr>
        </p:nvSpPr>
        <p:spPr>
          <a:xfrm>
            <a:off x="838200" y="179388"/>
            <a:ext cx="9123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a:t>Tus opciones en Twitter</a:t>
            </a:r>
            <a:endParaRPr/>
          </a:p>
        </p:txBody>
      </p:sp>
      <p:pic>
        <p:nvPicPr>
          <p:cNvPr id="700" name="Google Shape;700;g10fcca12f0b_1_701"/>
          <p:cNvPicPr preferRelativeResize="0"/>
          <p:nvPr>
            <p:ph idx="1" type="body"/>
          </p:nvPr>
        </p:nvPicPr>
        <p:blipFill rotWithShape="1">
          <a:blip r:embed="rId3">
            <a:alphaModFix/>
          </a:blip>
          <a:srcRect b="0" l="0" r="0" t="0"/>
          <a:stretch/>
        </p:blipFill>
        <p:spPr>
          <a:xfrm>
            <a:off x="6096000" y="2113726"/>
            <a:ext cx="5640300" cy="3172500"/>
          </a:xfrm>
          <a:prstGeom prst="rect">
            <a:avLst/>
          </a:prstGeom>
          <a:noFill/>
          <a:ln>
            <a:noFill/>
          </a:ln>
        </p:spPr>
      </p:pic>
      <p:sp>
        <p:nvSpPr>
          <p:cNvPr id="701" name="Google Shape;701;g10fcca12f0b_1_701"/>
          <p:cNvSpPr txBox="1"/>
          <p:nvPr>
            <p:ph idx="12" type="sldNum"/>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702" name="Google Shape;702;g10fcca12f0b_1_701"/>
          <p:cNvSpPr txBox="1"/>
          <p:nvPr/>
        </p:nvSpPr>
        <p:spPr>
          <a:xfrm>
            <a:off x="1102175" y="2113725"/>
            <a:ext cx="4562700" cy="3856200"/>
          </a:xfrm>
          <a:prstGeom prst="rect">
            <a:avLst/>
          </a:prstGeom>
          <a:noFill/>
          <a:ln>
            <a:noFill/>
          </a:ln>
        </p:spPr>
        <p:txBody>
          <a:bodyPr anchorCtr="0" anchor="t" bIns="45700" lIns="91425" spcFirstLastPara="1" rIns="91425" wrap="square" tIns="45700">
            <a:normAutofit/>
          </a:bodyPr>
          <a:lstStyle/>
          <a:p>
            <a:pPr indent="-384048" lvl="0" marL="384048" marR="0" rtl="0" algn="just">
              <a:lnSpc>
                <a:spcPct val="94000"/>
              </a:lnSpc>
              <a:spcBef>
                <a:spcPts val="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Desafortunadamente, Twitter es mucho más limitado que otras plataformas.</a:t>
            </a:r>
            <a:endParaRPr b="0" i="0" sz="1400" u="none" cap="none" strike="noStrike">
              <a:solidFill>
                <a:srgbClr val="000000"/>
              </a:solidFill>
              <a:latin typeface="Arial"/>
              <a:ea typeface="Arial"/>
              <a:cs typeface="Arial"/>
              <a:sym typeface="Arial"/>
            </a:endParaRPr>
          </a:p>
          <a:p>
            <a:pPr indent="-384048" lvl="0" marL="384048" marR="0" rtl="0" algn="just">
              <a:lnSpc>
                <a:spcPct val="94000"/>
              </a:lnSpc>
              <a:spcBef>
                <a:spcPts val="120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No permite </a:t>
            </a:r>
            <a:r>
              <a:rPr lang="en-GB" sz="2000">
                <a:solidFill>
                  <a:schemeClr val="dk2"/>
                </a:solidFill>
                <a:latin typeface="Calibri"/>
                <a:ea typeface="Calibri"/>
                <a:cs typeface="Calibri"/>
                <a:sym typeface="Calibri"/>
              </a:rPr>
              <a:t>denunciar</a:t>
            </a:r>
            <a:r>
              <a:rPr b="0" i="0" lang="en-GB" sz="2000" u="none" cap="none" strike="noStrike">
                <a:solidFill>
                  <a:schemeClr val="dk2"/>
                </a:solidFill>
                <a:latin typeface="Calibri"/>
                <a:ea typeface="Calibri"/>
                <a:cs typeface="Calibri"/>
                <a:sym typeface="Calibri"/>
              </a:rPr>
              <a:t> una historia como</a:t>
            </a:r>
            <a:r>
              <a:rPr lang="en-GB" sz="2000">
                <a:solidFill>
                  <a:schemeClr val="dk2"/>
                </a:solidFill>
                <a:latin typeface="Calibri"/>
                <a:ea typeface="Calibri"/>
                <a:cs typeface="Calibri"/>
                <a:sym typeface="Calibri"/>
              </a:rPr>
              <a:t> i</a:t>
            </a:r>
            <a:r>
              <a:rPr b="0" i="0" lang="en-GB" sz="2000" u="none" cap="none" strike="noStrike">
                <a:solidFill>
                  <a:schemeClr val="dk2"/>
                </a:solidFill>
                <a:latin typeface="Calibri"/>
                <a:ea typeface="Calibri"/>
                <a:cs typeface="Calibri"/>
                <a:sym typeface="Calibri"/>
              </a:rPr>
              <a:t>nformación </a:t>
            </a:r>
            <a:r>
              <a:rPr lang="en-GB" sz="2000">
                <a:solidFill>
                  <a:schemeClr val="dk2"/>
                </a:solidFill>
                <a:latin typeface="Calibri"/>
                <a:ea typeface="Calibri"/>
                <a:cs typeface="Calibri"/>
                <a:sym typeface="Calibri"/>
              </a:rPr>
              <a:t>dañina</a:t>
            </a:r>
            <a:r>
              <a:rPr b="0" i="0" lang="en-GB" sz="2000" u="none" cap="none" strike="noStrike">
                <a:solidFill>
                  <a:schemeClr val="dk2"/>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384048" lvl="0" marL="384048" marR="0" rtl="0" algn="just">
              <a:lnSpc>
                <a:spcPct val="94000"/>
              </a:lnSpc>
              <a:spcBef>
                <a:spcPts val="120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Todavía puede denunciar tweets por violación de los términos de servicio.</a:t>
            </a:r>
            <a:endParaRPr b="0" i="0" sz="1400" u="none" cap="none" strike="noStrike">
              <a:solidFill>
                <a:srgbClr val="000000"/>
              </a:solidFill>
              <a:latin typeface="Arial"/>
              <a:ea typeface="Arial"/>
              <a:cs typeface="Arial"/>
              <a:sym typeface="Arial"/>
            </a:endParaRPr>
          </a:p>
          <a:p>
            <a:pPr indent="-384048" lvl="0" marL="384048" marR="0" rtl="0" algn="just">
              <a:lnSpc>
                <a:spcPct val="94000"/>
              </a:lnSpc>
              <a:spcBef>
                <a:spcPts val="1200"/>
              </a:spcBef>
              <a:spcAft>
                <a:spcPts val="0"/>
              </a:spcAft>
              <a:buClr>
                <a:schemeClr val="dk2"/>
              </a:buClr>
              <a:buSzPts val="2000"/>
              <a:buFont typeface="Libre Franklin"/>
              <a:buChar char="■"/>
            </a:pPr>
            <a:r>
              <a:rPr b="0" i="0" lang="en-GB" sz="2000" u="none" cap="none" strike="noStrike">
                <a:solidFill>
                  <a:schemeClr val="dk2"/>
                </a:solidFill>
                <a:latin typeface="Calibri"/>
                <a:ea typeface="Calibri"/>
                <a:cs typeface="Calibri"/>
                <a:sym typeface="Calibri"/>
              </a:rPr>
              <a:t>Tendrás que ser creativo con el razonamiento.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10fcca12f0b_1_708"/>
          <p:cNvSpPr txBox="1"/>
          <p:nvPr>
            <p:ph idx="1" type="body"/>
          </p:nvPr>
        </p:nvSpPr>
        <p:spPr>
          <a:xfrm>
            <a:off x="838200" y="2055539"/>
            <a:ext cx="10515600" cy="25164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F6F6F"/>
              </a:buClr>
              <a:buSzPts val="3600"/>
              <a:buFont typeface="Calibri"/>
              <a:buChar char="•"/>
            </a:pPr>
            <a:r>
              <a:rPr lang="en-GB" sz="3600"/>
              <a:t>¿Cómo hemos aprendido?</a:t>
            </a:r>
            <a:endParaRPr/>
          </a:p>
          <a:p>
            <a:pPr indent="-457200" lvl="0" marL="457200" rtl="0" algn="l">
              <a:lnSpc>
                <a:spcPct val="90000"/>
              </a:lnSpc>
              <a:spcBef>
                <a:spcPts val="1000"/>
              </a:spcBef>
              <a:spcAft>
                <a:spcPts val="0"/>
              </a:spcAft>
              <a:buClr>
                <a:srgbClr val="6F6F6F"/>
              </a:buClr>
              <a:buSzPts val="3600"/>
              <a:buFont typeface="Calibri"/>
              <a:buChar char="•"/>
            </a:pPr>
            <a:r>
              <a:rPr lang="en-GB" sz="3600"/>
              <a:t>¿Qué hemos aprendido?</a:t>
            </a:r>
            <a:endParaRPr/>
          </a:p>
          <a:p>
            <a:pPr indent="-457200" lvl="0" marL="457200" rtl="0" algn="l">
              <a:lnSpc>
                <a:spcPct val="90000"/>
              </a:lnSpc>
              <a:spcBef>
                <a:spcPts val="1000"/>
              </a:spcBef>
              <a:spcAft>
                <a:spcPts val="0"/>
              </a:spcAft>
              <a:buClr>
                <a:srgbClr val="6F6F6F"/>
              </a:buClr>
              <a:buSzPts val="3600"/>
              <a:buFont typeface="Calibri"/>
              <a:buChar char="•"/>
            </a:pPr>
            <a:r>
              <a:rPr lang="en-GB" sz="3600"/>
              <a:t>¿Cómo podríamos utilizarlo en nuestra práctica profesional?</a:t>
            </a:r>
            <a:endParaRPr sz="3600"/>
          </a:p>
        </p:txBody>
      </p:sp>
      <p:sp>
        <p:nvSpPr>
          <p:cNvPr id="709" name="Google Shape;709;g10fcca12f0b_1_708"/>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710" name="Google Shape;710;g10fcca12f0b_1_708"/>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6F6F6F"/>
                </a:solidFill>
                <a:latin typeface="Calibri"/>
                <a:ea typeface="Calibri"/>
                <a:cs typeface="Calibri"/>
                <a:sym typeface="Calibri"/>
              </a:rPr>
              <a:t>61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txBox="1"/>
          <p:nvPr>
            <p:ph type="title"/>
          </p:nvPr>
        </p:nvSpPr>
        <p:spPr>
          <a:xfrm>
            <a:off x="122475" y="1819275"/>
            <a:ext cx="11960700" cy="1033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GB" sz="5400">
                <a:solidFill>
                  <a:srgbClr val="FF9933"/>
                </a:solidFill>
                <a:latin typeface="Arial"/>
                <a:ea typeface="Arial"/>
                <a:cs typeface="Arial"/>
                <a:sym typeface="Arial"/>
              </a:rPr>
              <a:t>¿Qué entendemos por 'Fake News'?</a:t>
            </a:r>
            <a:endParaRPr/>
          </a:p>
        </p:txBody>
      </p:sp>
      <p:sp>
        <p:nvSpPr>
          <p:cNvPr id="160" name="Google Shape;160;p7"/>
          <p:cNvSpPr txBox="1"/>
          <p:nvPr>
            <p:ph idx="1" type="body"/>
          </p:nvPr>
        </p:nvSpPr>
        <p:spPr>
          <a:xfrm>
            <a:off x="768804" y="3309949"/>
            <a:ext cx="10400044" cy="2601727"/>
          </a:xfrm>
          <a:prstGeom prst="rect">
            <a:avLst/>
          </a:prstGeom>
          <a:noFill/>
          <a:ln>
            <a:noFill/>
          </a:ln>
        </p:spPr>
        <p:txBody>
          <a:bodyPr anchorCtr="0" anchor="t" bIns="45700" lIns="91425" spcFirstLastPara="1" rIns="91425" wrap="square" tIns="45700">
            <a:noAutofit/>
          </a:bodyPr>
          <a:lstStyle/>
          <a:p>
            <a:pPr indent="0" lvl="0" marL="45720" rtl="0" algn="l">
              <a:lnSpc>
                <a:spcPct val="90000"/>
              </a:lnSpc>
              <a:spcBef>
                <a:spcPts val="0"/>
              </a:spcBef>
              <a:spcAft>
                <a:spcPts val="0"/>
              </a:spcAft>
              <a:buClr>
                <a:srgbClr val="6F6F6F"/>
              </a:buClr>
              <a:buSzPts val="3200"/>
              <a:buFont typeface="Calibri"/>
              <a:buNone/>
            </a:pPr>
            <a:r>
              <a:rPr lang="en-GB" sz="3200"/>
              <a:t>En grupos</a:t>
            </a:r>
            <a:r>
              <a:rPr lang="en-GB" sz="3200"/>
              <a:t> (de 3?):</a:t>
            </a:r>
            <a:endParaRPr/>
          </a:p>
          <a:p>
            <a:pPr indent="-457200" lvl="1" marL="987552" rtl="0" algn="l">
              <a:lnSpc>
                <a:spcPct val="90000"/>
              </a:lnSpc>
              <a:spcBef>
                <a:spcPts val="1800"/>
              </a:spcBef>
              <a:spcAft>
                <a:spcPts val="0"/>
              </a:spcAft>
              <a:buClr>
                <a:srgbClr val="6F6F6F"/>
              </a:buClr>
              <a:buSzPts val="2800"/>
              <a:buFont typeface="Calibri"/>
              <a:buAutoNum type="arabicPeriod"/>
            </a:pPr>
            <a:r>
              <a:rPr lang="en-GB" sz="2800"/>
              <a:t>Define </a:t>
            </a:r>
            <a:r>
              <a:rPr lang="en-GB" sz="2800"/>
              <a:t>qué</a:t>
            </a:r>
            <a:r>
              <a:rPr lang="en-GB" sz="2800"/>
              <a:t> piensas de este concepto, y </a:t>
            </a:r>
            <a:endParaRPr/>
          </a:p>
          <a:p>
            <a:pPr indent="-457200" lvl="1" marL="987552" rtl="0" algn="l">
              <a:lnSpc>
                <a:spcPct val="90000"/>
              </a:lnSpc>
              <a:spcBef>
                <a:spcPts val="1800"/>
              </a:spcBef>
              <a:spcAft>
                <a:spcPts val="0"/>
              </a:spcAft>
              <a:buClr>
                <a:srgbClr val="6F6F6F"/>
              </a:buClr>
              <a:buSzPts val="2800"/>
              <a:buFont typeface="Calibri"/>
              <a:buAutoNum type="arabicPeriod"/>
            </a:pPr>
            <a:r>
              <a:rPr lang="en-GB" sz="2800"/>
              <a:t>Da un ejemplo ó </a:t>
            </a:r>
            <a:r>
              <a:rPr lang="en-GB" sz="2800"/>
              <a:t>expone</a:t>
            </a:r>
            <a:r>
              <a:rPr lang="en-GB" sz="2800"/>
              <a:t> una situación para expresar como has definido dicho concepto</a:t>
            </a:r>
            <a:endParaRPr sz="2800"/>
          </a:p>
        </p:txBody>
      </p:sp>
      <p:sp>
        <p:nvSpPr>
          <p:cNvPr id="161" name="Google Shape;161;p7"/>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10fcca12f0b_1_715"/>
          <p:cNvSpPr txBox="1"/>
          <p:nvPr>
            <p:ph idx="12" type="sldNum"/>
          </p:nvPr>
        </p:nvSpPr>
        <p:spPr>
          <a:xfrm>
            <a:off x="22225" y="773113"/>
            <a:ext cx="5652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fld id="{00000000-1234-1234-1234-123412341234}" type="slidenum">
              <a:rPr lang="en-GB"/>
              <a:t>‹#›</a:t>
            </a:fld>
            <a:endParaRPr/>
          </a:p>
        </p:txBody>
      </p:sp>
      <p:sp>
        <p:nvSpPr>
          <p:cNvPr id="717" name="Google Shape;717;g10fcca12f0b_1_715"/>
          <p:cNvSpPr txBox="1"/>
          <p:nvPr/>
        </p:nvSpPr>
        <p:spPr>
          <a:xfrm>
            <a:off x="587384" y="49159"/>
            <a:ext cx="9601200" cy="1485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200"/>
              <a:buFont typeface="Arial"/>
              <a:buNone/>
            </a:pPr>
            <a:r>
              <a:rPr b="1" i="0" lang="en-GB" sz="4200" u="none" cap="none" strike="noStrike">
                <a:solidFill>
                  <a:srgbClr val="6F6F6F"/>
                </a:solidFill>
                <a:latin typeface="Calibri"/>
                <a:ea typeface="Calibri"/>
                <a:cs typeface="Calibri"/>
                <a:sym typeface="Calibri"/>
              </a:rPr>
              <a:t>Autoestudio</a:t>
            </a:r>
            <a:endParaRPr b="1" i="0" sz="4200" u="none" cap="none" strike="noStrike">
              <a:solidFill>
                <a:srgbClr val="6F6F6F"/>
              </a:solidFill>
              <a:latin typeface="Calibri"/>
              <a:ea typeface="Calibri"/>
              <a:cs typeface="Calibri"/>
              <a:sym typeface="Calibri"/>
            </a:endParaRPr>
          </a:p>
        </p:txBody>
      </p:sp>
      <p:sp>
        <p:nvSpPr>
          <p:cNvPr id="718" name="Google Shape;718;g10fcca12f0b_1_715"/>
          <p:cNvSpPr txBox="1"/>
          <p:nvPr/>
        </p:nvSpPr>
        <p:spPr>
          <a:xfrm>
            <a:off x="2704300" y="773127"/>
            <a:ext cx="7555200" cy="3091200"/>
          </a:xfrm>
          <a:prstGeom prst="rect">
            <a:avLst/>
          </a:prstGeom>
          <a:noFill/>
          <a:ln>
            <a:noFill/>
          </a:ln>
        </p:spPr>
        <p:txBody>
          <a:bodyPr anchorCtr="0" anchor="t" bIns="45700" lIns="91425" spcFirstLastPara="1" rIns="91425" wrap="square" tIns="45700">
            <a:normAutofit fontScale="92500" lnSpcReduction="20000"/>
          </a:bodyPr>
          <a:lstStyle/>
          <a:p>
            <a:pPr indent="-446722" lvl="0" marL="457200" marR="0" rtl="0" algn="l">
              <a:lnSpc>
                <a:spcPct val="90000"/>
              </a:lnSpc>
              <a:spcBef>
                <a:spcPts val="0"/>
              </a:spcBef>
              <a:spcAft>
                <a:spcPts val="0"/>
              </a:spcAft>
              <a:buClr>
                <a:srgbClr val="6F6F6F"/>
              </a:buClr>
              <a:buSzPct val="100000"/>
              <a:buFont typeface="Calibri"/>
              <a:buAutoNum type="arabicPeriod"/>
            </a:pPr>
            <a:r>
              <a:rPr b="0" i="0" lang="en-GB" sz="2200" u="none" cap="none" strike="noStrike">
                <a:solidFill>
                  <a:srgbClr val="6F6F6F"/>
                </a:solidFill>
                <a:latin typeface="Calibri"/>
                <a:ea typeface="Calibri"/>
                <a:cs typeface="Calibri"/>
                <a:sym typeface="Calibri"/>
              </a:rPr>
              <a:t>Eche un vistazo a algunos de los diferentes enfoques que los países de todo el mundo están utilizando para abordar la información </a:t>
            </a:r>
            <a:r>
              <a:rPr lang="en-GB" sz="2200">
                <a:solidFill>
                  <a:srgbClr val="6F6F6F"/>
                </a:solidFill>
                <a:latin typeface="Calibri"/>
                <a:ea typeface="Calibri"/>
                <a:cs typeface="Calibri"/>
                <a:sym typeface="Calibri"/>
              </a:rPr>
              <a:t>dañina</a:t>
            </a:r>
            <a:r>
              <a:rPr b="0" i="0" lang="en-GB" sz="2200" u="none" cap="none" strike="noStrike">
                <a:solidFill>
                  <a:srgbClr val="6F6F6F"/>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Haga clic aquí:</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rPr b="0" i="0" lang="en-GB" sz="1500" u="none" cap="none" strike="noStrike">
                <a:solidFill>
                  <a:srgbClr val="6F6F6F"/>
                </a:solidFill>
                <a:latin typeface="Calibri"/>
                <a:ea typeface="Calibri"/>
                <a:cs typeface="Calibri"/>
                <a:sym typeface="Calibri"/>
              </a:rPr>
              <a:t>O siga este enlace </a:t>
            </a:r>
            <a:r>
              <a:rPr b="0" i="0" lang="en-GB" sz="1900" u="sng" cap="none" strike="noStrike">
                <a:solidFill>
                  <a:srgbClr val="6F6F6F"/>
                </a:solidFill>
                <a:latin typeface="Calibri"/>
                <a:ea typeface="Calibri"/>
                <a:cs typeface="Calibri"/>
                <a:sym typeface="Calibri"/>
                <a:hlinkClick r:id="rId3">
                  <a:extLst>
                    <a:ext uri="{A12FA001-AC4F-418D-AE19-62706E023703}">
                      <ahyp:hlinkClr val="tx"/>
                    </a:ext>
                  </a:extLst>
                </a:hlinkClick>
              </a:rPr>
              <a:t>: </a:t>
            </a:r>
            <a:r>
              <a:rPr b="0" i="0" lang="en-GB" sz="1500" u="sng" cap="none" strike="noStrike">
                <a:solidFill>
                  <a:srgbClr val="6F6F6F"/>
                </a:solidFill>
                <a:latin typeface="Calibri"/>
                <a:ea typeface="Calibri"/>
                <a:cs typeface="Calibri"/>
                <a:sym typeface="Calibri"/>
                <a:hlinkClick r:id="rId4">
                  <a:extLst>
                    <a:ext uri="{A12FA001-AC4F-418D-AE19-62706E023703}">
                      <ahyp:hlinkClr val="tx"/>
                    </a:ext>
                  </a:extLst>
                </a:hlinkClick>
              </a:rPr>
              <a:t>https://www.poynter.org/ifcn/anti-misinformation-actions/</a:t>
            </a:r>
            <a:endParaRPr b="0" i="0" sz="19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rPr b="0" i="1" lang="en-GB" sz="1500" u="none" cap="none" strike="noStrike">
                <a:solidFill>
                  <a:srgbClr val="6F6F6F"/>
                </a:solidFill>
                <a:latin typeface="Calibri"/>
                <a:ea typeface="Calibri"/>
                <a:cs typeface="Calibri"/>
                <a:sym typeface="Calibri"/>
              </a:rPr>
              <a:t>(Desplácese hacia abajo en el sitio web para leer detalles sobre países individuales).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p:txBody>
      </p:sp>
      <p:sp>
        <p:nvSpPr>
          <p:cNvPr id="719" name="Google Shape;719;g10fcca12f0b_1_715"/>
          <p:cNvSpPr txBox="1"/>
          <p:nvPr/>
        </p:nvSpPr>
        <p:spPr>
          <a:xfrm>
            <a:off x="1142102" y="4794147"/>
            <a:ext cx="7141800" cy="982200"/>
          </a:xfrm>
          <a:prstGeom prst="rect">
            <a:avLst/>
          </a:prstGeom>
          <a:noFill/>
          <a:ln>
            <a:noFill/>
          </a:ln>
        </p:spPr>
        <p:txBody>
          <a:bodyPr anchorCtr="0" anchor="t" bIns="45700" lIns="91425" spcFirstLastPara="1" rIns="91425" wrap="square" tIns="45700">
            <a:normAutofit fontScale="25000" lnSpcReduction="20000"/>
          </a:bodyPr>
          <a:lstStyle/>
          <a:p>
            <a:pPr indent="-360553" lvl="0" marL="457200" marR="0" rtl="0" algn="l">
              <a:lnSpc>
                <a:spcPct val="90000"/>
              </a:lnSpc>
              <a:spcBef>
                <a:spcPts val="0"/>
              </a:spcBef>
              <a:spcAft>
                <a:spcPts val="0"/>
              </a:spcAft>
              <a:buClr>
                <a:srgbClr val="6F6F6F"/>
              </a:buClr>
              <a:buSzPct val="100000"/>
              <a:buFont typeface="Calibri"/>
              <a:buAutoNum type="arabicPeriod" startAt="2"/>
            </a:pPr>
            <a:r>
              <a:rPr b="0" i="0" lang="en-GB" sz="2900" u="none" cap="none" strike="noStrike">
                <a:solidFill>
                  <a:srgbClr val="6F6F6F"/>
                </a:solidFill>
                <a:latin typeface="Calibri"/>
                <a:ea typeface="Calibri"/>
                <a:cs typeface="Calibri"/>
                <a:sym typeface="Calibri"/>
              </a:rPr>
              <a:t>Y explore el Manual de la UNESCO para la educación y la formación en periodismo (2018)</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ct val="100000"/>
              <a:buFont typeface="Calibri"/>
              <a:buNone/>
            </a:pPr>
            <a:r>
              <a:rPr b="0" i="0" lang="en-GB" sz="2800" u="none" cap="none" strike="noStrike">
                <a:solidFill>
                  <a:srgbClr val="6F6F6F"/>
                </a:solidFill>
                <a:latin typeface="Calibri"/>
                <a:ea typeface="Calibri"/>
                <a:cs typeface="Calibri"/>
                <a:sym typeface="Calibri"/>
              </a:rPr>
              <a:t>O siga este enlace: </a:t>
            </a:r>
            <a:r>
              <a:rPr b="0" i="0" lang="en-GB" sz="2800" u="sng" cap="none" strike="noStrike">
                <a:solidFill>
                  <a:srgbClr val="6F6F6F"/>
                </a:solidFill>
                <a:latin typeface="Calibri"/>
                <a:ea typeface="Calibri"/>
                <a:cs typeface="Calibri"/>
                <a:sym typeface="Calibri"/>
                <a:hlinkClick r:id="rId5">
                  <a:extLst>
                    <a:ext uri="{A12FA001-AC4F-418D-AE19-62706E023703}">
                      <ahyp:hlinkClr val="tx"/>
                    </a:ext>
                  </a:extLst>
                </a:hlinkClick>
              </a:rPr>
              <a:t>https://en.unesco.org/fightfakenews</a:t>
            </a:r>
            <a:r>
              <a:rPr b="0" i="0" lang="en-GB" sz="2800" u="none" cap="none" strike="noStrike">
                <a:solidFill>
                  <a:srgbClr val="6F6F6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19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a:p>
            <a:pPr indent="0" lvl="0" marL="0" marR="0" rtl="0" algn="l">
              <a:lnSpc>
                <a:spcPct val="90000"/>
              </a:lnSpc>
              <a:spcBef>
                <a:spcPts val="1000"/>
              </a:spcBef>
              <a:spcAft>
                <a:spcPts val="0"/>
              </a:spcAft>
              <a:buClr>
                <a:srgbClr val="6F6F6F"/>
              </a:buClr>
              <a:buSzPct val="100000"/>
              <a:buFont typeface="Calibri"/>
              <a:buNone/>
            </a:pPr>
            <a:r>
              <a:t/>
            </a:r>
            <a:endParaRPr b="0" i="0" sz="2800" u="none" cap="none" strike="noStrike">
              <a:solidFill>
                <a:srgbClr val="6F6F6F"/>
              </a:solidFill>
              <a:latin typeface="Calibri"/>
              <a:ea typeface="Calibri"/>
              <a:cs typeface="Calibri"/>
              <a:sym typeface="Calibri"/>
            </a:endParaRPr>
          </a:p>
        </p:txBody>
      </p:sp>
      <p:sp>
        <p:nvSpPr>
          <p:cNvPr id="720" name="Google Shape;720;g10fcca12f0b_1_715"/>
          <p:cNvSpPr txBox="1"/>
          <p:nvPr/>
        </p:nvSpPr>
        <p:spPr>
          <a:xfrm>
            <a:off x="9329530" y="6223828"/>
            <a:ext cx="17061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id="721" name="Google Shape;721;g10fcca12f0b_1_715"/>
          <p:cNvPicPr preferRelativeResize="0"/>
          <p:nvPr/>
        </p:nvPicPr>
        <p:blipFill rotWithShape="1">
          <a:blip r:embed="rId6">
            <a:alphaModFix/>
          </a:blip>
          <a:srcRect b="0" l="0" r="0" t="0"/>
          <a:stretch/>
        </p:blipFill>
        <p:spPr>
          <a:xfrm>
            <a:off x="-11" y="1535061"/>
            <a:ext cx="2704306" cy="2704306"/>
          </a:xfrm>
          <a:prstGeom prst="rect">
            <a:avLst/>
          </a:prstGeom>
          <a:noFill/>
          <a:ln>
            <a:noFill/>
          </a:ln>
        </p:spPr>
      </p:pic>
      <p:pic>
        <p:nvPicPr>
          <p:cNvPr id="722" name="Google Shape;722;g10fcca12f0b_1_715">
            <a:hlinkClick r:id="rId7"/>
          </p:cNvPr>
          <p:cNvPicPr preferRelativeResize="0"/>
          <p:nvPr/>
        </p:nvPicPr>
        <p:blipFill rotWithShape="1">
          <a:blip r:embed="rId8">
            <a:alphaModFix/>
          </a:blip>
          <a:srcRect b="0" l="0" r="0" t="0"/>
          <a:stretch/>
        </p:blipFill>
        <p:spPr>
          <a:xfrm>
            <a:off x="8977643" y="1959574"/>
            <a:ext cx="3214500" cy="21345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fadeDir="5400012" kx="0" rotWithShape="0" algn="bl" stA="33000" stPos="0" sy="-100000" ky="0"/>
          </a:effectLst>
        </p:spPr>
      </p:pic>
      <p:pic>
        <p:nvPicPr>
          <p:cNvPr id="723" name="Google Shape;723;g10fcca12f0b_1_715">
            <a:hlinkClick r:id="rId9"/>
          </p:cNvPr>
          <p:cNvPicPr preferRelativeResize="0"/>
          <p:nvPr/>
        </p:nvPicPr>
        <p:blipFill rotWithShape="1">
          <a:blip r:embed="rId10">
            <a:alphaModFix/>
          </a:blip>
          <a:srcRect b="0" l="0" r="0" t="0"/>
          <a:stretch/>
        </p:blipFill>
        <p:spPr>
          <a:xfrm>
            <a:off x="7930800" y="4185225"/>
            <a:ext cx="2704300" cy="2612625"/>
          </a:xfrm>
          <a:prstGeom prst="rect">
            <a:avLst/>
          </a:prstGeom>
          <a:solidFill>
            <a:srgbClr val="ECECEC"/>
          </a:solidFill>
          <a:ln cap="sq" cmpd="sng" w="101600">
            <a:solidFill>
              <a:srgbClr val="FDFDFD"/>
            </a:solidFill>
            <a:prstDash val="solid"/>
            <a:miter lim="800000"/>
            <a:headEnd len="sm" w="sm" type="none"/>
            <a:tailEnd len="sm" w="sm" type="none"/>
          </a:ln>
          <a:effectLst>
            <a:outerShdw blurRad="57150" kx="109970" rotWithShape="0" algn="tl" dir="7560000" dist="37500" sy="98000" ky="199851">
              <a:srgbClr val="000000">
                <a:alpha val="20000"/>
              </a:srgbClr>
            </a:outerShdw>
          </a:effectLst>
        </p:spPr>
      </p:pic>
      <p:grpSp>
        <p:nvGrpSpPr>
          <p:cNvPr id="724" name="Google Shape;724;g10fcca12f0b_1_715"/>
          <p:cNvGrpSpPr/>
          <p:nvPr/>
        </p:nvGrpSpPr>
        <p:grpSpPr>
          <a:xfrm>
            <a:off x="10086708" y="1343726"/>
            <a:ext cx="1409630" cy="1711846"/>
            <a:chOff x="10070559" y="1044233"/>
            <a:chExt cx="1409630" cy="1711846"/>
          </a:xfrm>
        </p:grpSpPr>
        <p:sp>
          <p:nvSpPr>
            <p:cNvPr id="725" name="Google Shape;725;g10fcca12f0b_1_715"/>
            <p:cNvSpPr/>
            <p:nvPr/>
          </p:nvSpPr>
          <p:spPr>
            <a:xfrm>
              <a:off x="10070559" y="1146220"/>
              <a:ext cx="1167786" cy="1524220"/>
            </a:xfrm>
            <a:custGeom>
              <a:rect b="b" l="l" r="r" t="t"/>
              <a:pathLst>
                <a:path extrusionOk="0" h="1524220" w="1167786">
                  <a:moveTo>
                    <a:pt x="502996" y="0"/>
                  </a:moveTo>
                  <a:cubicBezTo>
                    <a:pt x="864677" y="264017"/>
                    <a:pt x="1226359" y="528034"/>
                    <a:pt x="1159818" y="772732"/>
                  </a:cubicBezTo>
                  <a:cubicBezTo>
                    <a:pt x="1093277" y="1017430"/>
                    <a:pt x="290495" y="1350135"/>
                    <a:pt x="103751" y="1468191"/>
                  </a:cubicBezTo>
                  <a:cubicBezTo>
                    <a:pt x="-82993" y="1586247"/>
                    <a:pt x="39356" y="1481070"/>
                    <a:pt x="39356" y="1481070"/>
                  </a:cubicBezTo>
                  <a:lnTo>
                    <a:pt x="39356" y="1481070"/>
                  </a:lnTo>
                </a:path>
              </a:pathLst>
            </a:custGeom>
            <a:noFill/>
            <a:ln cap="rnd" cmpd="sng" w="9525">
              <a:solidFill>
                <a:srgbClr val="654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54EA3"/>
                </a:solidFill>
                <a:latin typeface="Calibri"/>
                <a:ea typeface="Calibri"/>
                <a:cs typeface="Calibri"/>
                <a:sym typeface="Calibri"/>
              </a:endParaRPr>
            </a:p>
          </p:txBody>
        </p:sp>
        <p:sp>
          <p:nvSpPr>
            <p:cNvPr id="726" name="Google Shape;726;g10fcca12f0b_1_715"/>
            <p:cNvSpPr/>
            <p:nvPr/>
          </p:nvSpPr>
          <p:spPr>
            <a:xfrm>
              <a:off x="10077062" y="2292439"/>
              <a:ext cx="395547" cy="463640"/>
            </a:xfrm>
            <a:custGeom>
              <a:rect b="b" l="l" r="r" t="t"/>
              <a:pathLst>
                <a:path extrusionOk="0" h="463640" w="395547">
                  <a:moveTo>
                    <a:pt x="19975" y="0"/>
                  </a:moveTo>
                  <a:cubicBezTo>
                    <a:pt x="26414" y="151327"/>
                    <a:pt x="32853" y="302654"/>
                    <a:pt x="32853" y="360609"/>
                  </a:cubicBezTo>
                  <a:cubicBezTo>
                    <a:pt x="32853" y="418564"/>
                    <a:pt x="-31540" y="339144"/>
                    <a:pt x="19975" y="347730"/>
                  </a:cubicBezTo>
                  <a:cubicBezTo>
                    <a:pt x="71490" y="356316"/>
                    <a:pt x="279698" y="401392"/>
                    <a:pt x="341946" y="412124"/>
                  </a:cubicBezTo>
                  <a:cubicBezTo>
                    <a:pt x="404194" y="422856"/>
                    <a:pt x="387023" y="403538"/>
                    <a:pt x="393462" y="412124"/>
                  </a:cubicBezTo>
                  <a:cubicBezTo>
                    <a:pt x="399902" y="420710"/>
                    <a:pt x="390242" y="442175"/>
                    <a:pt x="380583" y="463640"/>
                  </a:cubicBezTo>
                </a:path>
              </a:pathLst>
            </a:custGeom>
            <a:noFill/>
            <a:ln cap="rnd" cmpd="sng" w="9525">
              <a:solidFill>
                <a:srgbClr val="654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7" name="Google Shape;727;g10fcca12f0b_1_715"/>
            <p:cNvSpPr txBox="1"/>
            <p:nvPr/>
          </p:nvSpPr>
          <p:spPr>
            <a:xfrm>
              <a:off x="10166489" y="1044233"/>
              <a:ext cx="1313700" cy="646500"/>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654EA3"/>
                  </a:solidFill>
                  <a:latin typeface="Calibri"/>
                  <a:ea typeface="Calibri"/>
                  <a:cs typeface="Calibri"/>
                  <a:sym typeface="Calibri"/>
                </a:rPr>
                <a:t>Haga clic aquí</a:t>
              </a:r>
              <a:endParaRPr b="1" i="0" sz="1800" u="none" cap="none" strike="noStrike">
                <a:solidFill>
                  <a:srgbClr val="654EA3"/>
                </a:solidFill>
                <a:latin typeface="Calibri"/>
                <a:ea typeface="Calibri"/>
                <a:cs typeface="Calibri"/>
                <a:sym typeface="Calibri"/>
              </a:endParaRPr>
            </a:p>
          </p:txBody>
        </p:sp>
      </p:grpSp>
      <p:sp>
        <p:nvSpPr>
          <p:cNvPr id="728" name="Google Shape;728;g10fcca12f0b_1_715"/>
          <p:cNvSpPr/>
          <p:nvPr/>
        </p:nvSpPr>
        <p:spPr>
          <a:xfrm>
            <a:off x="10808007" y="4596264"/>
            <a:ext cx="1167786" cy="1524220"/>
          </a:xfrm>
          <a:custGeom>
            <a:rect b="b" l="l" r="r" t="t"/>
            <a:pathLst>
              <a:path extrusionOk="0" h="1524220" w="1167786">
                <a:moveTo>
                  <a:pt x="502996" y="0"/>
                </a:moveTo>
                <a:cubicBezTo>
                  <a:pt x="864677" y="264017"/>
                  <a:pt x="1226359" y="528034"/>
                  <a:pt x="1159818" y="772732"/>
                </a:cubicBezTo>
                <a:cubicBezTo>
                  <a:pt x="1093277" y="1017430"/>
                  <a:pt x="290495" y="1350135"/>
                  <a:pt x="103751" y="1468191"/>
                </a:cubicBezTo>
                <a:cubicBezTo>
                  <a:pt x="-82993" y="1586247"/>
                  <a:pt x="39356" y="1481070"/>
                  <a:pt x="39356" y="1481070"/>
                </a:cubicBezTo>
                <a:lnTo>
                  <a:pt x="39356" y="1481070"/>
                </a:lnTo>
              </a:path>
            </a:pathLst>
          </a:custGeom>
          <a:noFill/>
          <a:ln cap="rnd" cmpd="sng" w="9525">
            <a:solidFill>
              <a:srgbClr val="654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54EA3"/>
              </a:solidFill>
              <a:latin typeface="Calibri"/>
              <a:ea typeface="Calibri"/>
              <a:cs typeface="Calibri"/>
              <a:sym typeface="Calibri"/>
            </a:endParaRPr>
          </a:p>
        </p:txBody>
      </p:sp>
      <p:sp>
        <p:nvSpPr>
          <p:cNvPr id="729" name="Google Shape;729;g10fcca12f0b_1_715"/>
          <p:cNvSpPr/>
          <p:nvPr/>
        </p:nvSpPr>
        <p:spPr>
          <a:xfrm>
            <a:off x="10814510" y="5742483"/>
            <a:ext cx="395547" cy="463640"/>
          </a:xfrm>
          <a:custGeom>
            <a:rect b="b" l="l" r="r" t="t"/>
            <a:pathLst>
              <a:path extrusionOk="0" h="463640" w="395547">
                <a:moveTo>
                  <a:pt x="19975" y="0"/>
                </a:moveTo>
                <a:cubicBezTo>
                  <a:pt x="26414" y="151327"/>
                  <a:pt x="32853" y="302654"/>
                  <a:pt x="32853" y="360609"/>
                </a:cubicBezTo>
                <a:cubicBezTo>
                  <a:pt x="32853" y="418564"/>
                  <a:pt x="-31540" y="339144"/>
                  <a:pt x="19975" y="347730"/>
                </a:cubicBezTo>
                <a:cubicBezTo>
                  <a:pt x="71490" y="356316"/>
                  <a:pt x="279698" y="401392"/>
                  <a:pt x="341946" y="412124"/>
                </a:cubicBezTo>
                <a:cubicBezTo>
                  <a:pt x="404194" y="422856"/>
                  <a:pt x="387023" y="403538"/>
                  <a:pt x="393462" y="412124"/>
                </a:cubicBezTo>
                <a:cubicBezTo>
                  <a:pt x="399902" y="420710"/>
                  <a:pt x="390242" y="442175"/>
                  <a:pt x="380583" y="463640"/>
                </a:cubicBezTo>
              </a:path>
            </a:pathLst>
          </a:custGeom>
          <a:noFill/>
          <a:ln cap="rnd" cmpd="sng" w="9525">
            <a:solidFill>
              <a:srgbClr val="654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0" name="Google Shape;730;g10fcca12f0b_1_715"/>
          <p:cNvSpPr txBox="1"/>
          <p:nvPr/>
        </p:nvSpPr>
        <p:spPr>
          <a:xfrm>
            <a:off x="10735077" y="4489584"/>
            <a:ext cx="1313700" cy="646500"/>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654EA3"/>
                </a:solidFill>
                <a:latin typeface="Calibri"/>
                <a:ea typeface="Calibri"/>
                <a:cs typeface="Calibri"/>
                <a:sym typeface="Calibri"/>
              </a:rPr>
              <a:t>Haga clic aquí</a:t>
            </a:r>
            <a:endParaRPr b="1" i="0" sz="1800" u="none" cap="none" strike="noStrike">
              <a:solidFill>
                <a:srgbClr val="654EA3"/>
              </a:solidFill>
              <a:latin typeface="Calibri"/>
              <a:ea typeface="Calibri"/>
              <a:cs typeface="Calibri"/>
              <a:sym typeface="Calibri"/>
            </a:endParaRPr>
          </a:p>
        </p:txBody>
      </p:sp>
      <p:sp>
        <p:nvSpPr>
          <p:cNvPr id="731" name="Google Shape;731;g10fcca12f0b_1_715"/>
          <p:cNvSpPr txBox="1"/>
          <p:nvPr/>
        </p:nvSpPr>
        <p:spPr>
          <a:xfrm>
            <a:off x="256626" y="5975291"/>
            <a:ext cx="7441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El material incluido en esta presentación se atribuye al Creative Commons Erasmus+ No Alternative Facts Consortium: www.noalternativefacts.net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8"/>
          <p:cNvPicPr preferRelativeResize="0"/>
          <p:nvPr/>
        </p:nvPicPr>
        <p:blipFill rotWithShape="1">
          <a:blip r:embed="rId3">
            <a:alphaModFix/>
          </a:blip>
          <a:srcRect b="0" l="0" r="0" t="0"/>
          <a:stretch/>
        </p:blipFill>
        <p:spPr>
          <a:xfrm>
            <a:off x="0" y="-122540"/>
            <a:ext cx="13256906" cy="6996700"/>
          </a:xfrm>
          <a:prstGeom prst="rect">
            <a:avLst/>
          </a:prstGeom>
          <a:noFill/>
          <a:ln>
            <a:noFill/>
          </a:ln>
        </p:spPr>
      </p:pic>
      <p:sp>
        <p:nvSpPr>
          <p:cNvPr id="168" name="Google Shape;168;p8"/>
          <p:cNvSpPr txBox="1"/>
          <p:nvPr>
            <p:ph type="title"/>
          </p:nvPr>
        </p:nvSpPr>
        <p:spPr>
          <a:xfrm>
            <a:off x="662787" y="-259507"/>
            <a:ext cx="12143907" cy="15421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400"/>
              <a:buNone/>
            </a:pPr>
            <a:r>
              <a:rPr b="1" lang="en-GB">
                <a:solidFill>
                  <a:srgbClr val="FF9933"/>
                </a:solidFill>
              </a:rPr>
              <a:t>What is the difference?</a:t>
            </a:r>
            <a:endParaRPr b="1">
              <a:solidFill>
                <a:srgbClr val="FF9933"/>
              </a:solidFill>
            </a:endParaRPr>
          </a:p>
        </p:txBody>
      </p:sp>
      <p:sp>
        <p:nvSpPr>
          <p:cNvPr id="169" name="Google Shape;169;p8"/>
          <p:cNvSpPr txBox="1"/>
          <p:nvPr>
            <p:ph idx="12" type="sldNum"/>
          </p:nvPr>
        </p:nvSpPr>
        <p:spPr>
          <a:xfrm>
            <a:off x="9329530" y="6223828"/>
            <a:ext cx="1706217"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GB"/>
              <a:t>‹#›</a:t>
            </a:fld>
            <a:endParaRPr/>
          </a:p>
        </p:txBody>
      </p:sp>
      <p:pic>
        <p:nvPicPr>
          <p:cNvPr id="170" name="Google Shape;170;p8"/>
          <p:cNvPicPr preferRelativeResize="0"/>
          <p:nvPr/>
        </p:nvPicPr>
        <p:blipFill rotWithShape="1">
          <a:blip r:embed="rId4">
            <a:alphaModFix/>
          </a:blip>
          <a:srcRect b="0" l="0" r="0" t="0"/>
          <a:stretch/>
        </p:blipFill>
        <p:spPr>
          <a:xfrm rot="-580930">
            <a:off x="180189" y="1249601"/>
            <a:ext cx="2261770" cy="1130885"/>
          </a:xfrm>
          <a:prstGeom prst="rect">
            <a:avLst/>
          </a:prstGeom>
          <a:noFill/>
          <a:ln>
            <a:noFill/>
          </a:ln>
        </p:spPr>
      </p:pic>
      <p:pic>
        <p:nvPicPr>
          <p:cNvPr id="171" name="Google Shape;171;p8"/>
          <p:cNvPicPr preferRelativeResize="0"/>
          <p:nvPr/>
        </p:nvPicPr>
        <p:blipFill rotWithShape="1">
          <a:blip r:embed="rId5">
            <a:alphaModFix/>
          </a:blip>
          <a:srcRect b="0" l="0" r="0" t="0"/>
          <a:stretch/>
        </p:blipFill>
        <p:spPr>
          <a:xfrm>
            <a:off x="3510251" y="4835810"/>
            <a:ext cx="4620228" cy="2365646"/>
          </a:xfrm>
          <a:prstGeom prst="rect">
            <a:avLst/>
          </a:prstGeom>
          <a:noFill/>
          <a:ln>
            <a:noFill/>
          </a:ln>
        </p:spPr>
      </p:pic>
      <p:pic>
        <p:nvPicPr>
          <p:cNvPr id="172" name="Google Shape;172;p8"/>
          <p:cNvPicPr preferRelativeResize="0"/>
          <p:nvPr/>
        </p:nvPicPr>
        <p:blipFill rotWithShape="1">
          <a:blip r:embed="rId6">
            <a:alphaModFix/>
          </a:blip>
          <a:srcRect b="0" l="0" r="0" t="0"/>
          <a:stretch/>
        </p:blipFill>
        <p:spPr>
          <a:xfrm>
            <a:off x="2757169" y="1019699"/>
            <a:ext cx="6278792" cy="3863873"/>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173" name="Google Shape;173;p8"/>
          <p:cNvPicPr preferRelativeResize="0"/>
          <p:nvPr/>
        </p:nvPicPr>
        <p:blipFill rotWithShape="1">
          <a:blip r:embed="rId7">
            <a:alphaModFix/>
          </a:blip>
          <a:srcRect b="0" l="0" r="0" t="0"/>
          <a:stretch/>
        </p:blipFill>
        <p:spPr>
          <a:xfrm rot="677317">
            <a:off x="9439853" y="4177245"/>
            <a:ext cx="2720823" cy="1982015"/>
          </a:xfrm>
          <a:prstGeom prst="rect">
            <a:avLst/>
          </a:prstGeom>
          <a:noFill/>
          <a:ln>
            <a:noFill/>
          </a:ln>
        </p:spPr>
      </p:pic>
      <p:pic>
        <p:nvPicPr>
          <p:cNvPr id="174" name="Google Shape;174;p8"/>
          <p:cNvPicPr preferRelativeResize="0"/>
          <p:nvPr/>
        </p:nvPicPr>
        <p:blipFill rotWithShape="1">
          <a:blip r:embed="rId8">
            <a:alphaModFix/>
          </a:blip>
          <a:srcRect b="0" l="0" r="0" t="0"/>
          <a:stretch/>
        </p:blipFill>
        <p:spPr>
          <a:xfrm rot="-801305">
            <a:off x="262148" y="3953609"/>
            <a:ext cx="1925336" cy="1581141"/>
          </a:xfrm>
          <a:prstGeom prst="rect">
            <a:avLst/>
          </a:prstGeom>
          <a:noFill/>
          <a:ln>
            <a:noFill/>
          </a:ln>
        </p:spPr>
      </p:pic>
      <p:pic>
        <p:nvPicPr>
          <p:cNvPr id="175" name="Google Shape;175;p8"/>
          <p:cNvPicPr preferRelativeResize="0"/>
          <p:nvPr/>
        </p:nvPicPr>
        <p:blipFill rotWithShape="1">
          <a:blip r:embed="rId9">
            <a:alphaModFix/>
          </a:blip>
          <a:srcRect b="0" l="0" r="0" t="0"/>
          <a:stretch/>
        </p:blipFill>
        <p:spPr>
          <a:xfrm>
            <a:off x="9112507" y="861580"/>
            <a:ext cx="3340898" cy="20728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txBox="1"/>
          <p:nvPr>
            <p:ph idx="12" type="sldNum"/>
          </p:nvPr>
        </p:nvSpPr>
        <p:spPr>
          <a:xfrm>
            <a:off x="22225" y="773113"/>
            <a:ext cx="565150" cy="3651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fld id="{00000000-1234-1234-1234-123412341234}" type="slidenum">
              <a:rPr lang="en-GB"/>
              <a:t>‹#›</a:t>
            </a:fld>
            <a:endParaRPr/>
          </a:p>
        </p:txBody>
      </p:sp>
      <p:pic>
        <p:nvPicPr>
          <p:cNvPr id="181" name="Google Shape;181;p9">
            <a:hlinkClick r:id="rId3"/>
          </p:cNvPr>
          <p:cNvPicPr preferRelativeResize="0"/>
          <p:nvPr/>
        </p:nvPicPr>
        <p:blipFill rotWithShape="1">
          <a:blip r:embed="rId4">
            <a:alphaModFix/>
          </a:blip>
          <a:srcRect b="0" l="0" r="0" t="0"/>
          <a:stretch/>
        </p:blipFill>
        <p:spPr>
          <a:xfrm>
            <a:off x="1155459" y="955675"/>
            <a:ext cx="8938075" cy="505165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2021-01-14T08:54:13Z</dcterms:created>
  <dc:creator>Hilary Hale</dc:creator>
</cp:coreProperties>
</file>