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GWDN6gQuZbzjo2yClGortajHR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7.jpg"/><Relationship Id="rId6" Type="http://schemas.openxmlformats.org/officeDocument/2006/relationships/image" Target="../media/image5.jpg"/><Relationship Id="rId7" Type="http://schemas.openxmlformats.org/officeDocument/2006/relationships/image" Target="../media/image1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6" name="Google Shape;16;p12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 cap="flat" cmpd="sng" w="12700">
            <a:solidFill>
              <a:srgbClr val="5D9C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2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 cap="flat" cmpd="sng" w="12700">
            <a:solidFill>
              <a:srgbClr val="FC92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2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1620252" y="1635125"/>
            <a:ext cx="9733547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1" type="ftr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>
  <p:cSld name="Titelfoli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56788" y="139700"/>
            <a:ext cx="1925637" cy="64611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6" name="Google Shape;26;p11"/>
          <p:cNvSpPr/>
          <p:nvPr/>
        </p:nvSpPr>
        <p:spPr>
          <a:xfrm>
            <a:off x="0" y="1447800"/>
            <a:ext cx="1008063" cy="792163"/>
          </a:xfrm>
          <a:prstGeom prst="flowChartDelay">
            <a:avLst/>
          </a:prstGeom>
          <a:solidFill>
            <a:srgbClr val="5D9C4E"/>
          </a:solidFill>
          <a:ln cap="flat" cmpd="sng" w="12700">
            <a:solidFill>
              <a:srgbClr val="5D9C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1"/>
          <p:cNvSpPr/>
          <p:nvPr/>
        </p:nvSpPr>
        <p:spPr>
          <a:xfrm>
            <a:off x="0" y="1892300"/>
            <a:ext cx="1008063" cy="792163"/>
          </a:xfrm>
          <a:prstGeom prst="flowChartDelay">
            <a:avLst/>
          </a:prstGeom>
          <a:solidFill>
            <a:srgbClr val="FC9236"/>
          </a:solidFill>
          <a:ln cap="flat" cmpd="sng" w="12700">
            <a:solidFill>
              <a:srgbClr val="FC92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45763" y="6115050"/>
            <a:ext cx="1236662" cy="46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32238" y="6007100"/>
            <a:ext cx="1358900" cy="684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13638" y="5880100"/>
            <a:ext cx="941387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4800" y="5822950"/>
            <a:ext cx="1404938" cy="1050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:\02.Veikla\07.Renginiai\Renginiu bylos\2015\5R78 KA2 Start-up\002 Papildomos medziagos rengimas\PRAKTINIS VADOVAS DOTACIJU GAVEJAMS\Praktinio vadovo priedai\17 priedas. EU veliava_funded.jpg" id="32" name="Google Shape;32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15913" y="223838"/>
            <a:ext cx="2478087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1"/>
          <p:cNvSpPr txBox="1"/>
          <p:nvPr>
            <p:ph type="ctrTitle"/>
          </p:nvPr>
        </p:nvSpPr>
        <p:spPr>
          <a:xfrm>
            <a:off x="1524000" y="127476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" type="subTitle"/>
          </p:nvPr>
        </p:nvSpPr>
        <p:spPr>
          <a:xfrm>
            <a:off x="1524000" y="4124558"/>
            <a:ext cx="9144000" cy="8719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600"/>
              <a:buFont typeface="Calibri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600"/>
              <a:buFont typeface="Calibri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0" y="2063750"/>
            <a:ext cx="1036638" cy="649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>
  <p:cSld name="Zwei Inhalt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8" name="Google Shape;38;p13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 cap="flat" cmpd="sng" w="12700">
            <a:solidFill>
              <a:srgbClr val="5D9C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3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 cap="flat" cmpd="sng" w="12700">
            <a:solidFill>
              <a:srgbClr val="FC92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Google Shape;4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3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  <a:defRPr sz="2800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2" type="body"/>
          </p:nvPr>
        </p:nvSpPr>
        <p:spPr>
          <a:xfrm>
            <a:off x="6553200" y="1825625"/>
            <a:ext cx="5181600" cy="4503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  <a:defRPr sz="2800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1" type="ftr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>
  <p:cSld name="Vergleich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9" name="Google Shape;49;p14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 cap="flat" cmpd="sng" w="12700">
            <a:solidFill>
              <a:srgbClr val="5D9C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4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 cap="flat" cmpd="sng" w="12700">
            <a:solidFill>
              <a:srgbClr val="FC92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4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600"/>
              <a:buFont typeface="Calibri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600"/>
              <a:buFont typeface="Calibri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14"/>
          <p:cNvSpPr txBox="1"/>
          <p:nvPr>
            <p:ph idx="3" type="body"/>
          </p:nvPr>
        </p:nvSpPr>
        <p:spPr>
          <a:xfrm>
            <a:off x="839786" y="2585401"/>
            <a:ext cx="5181600" cy="36103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  <a:defRPr sz="2800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4" type="body"/>
          </p:nvPr>
        </p:nvSpPr>
        <p:spPr>
          <a:xfrm>
            <a:off x="6172994" y="2585401"/>
            <a:ext cx="5181600" cy="36103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  <a:defRPr sz="2800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2" name="Google Shape;62;p15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 cap="flat" cmpd="sng" w="12700">
            <a:solidFill>
              <a:srgbClr val="5D9C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 cap="flat" cmpd="sng" w="12700">
            <a:solidFill>
              <a:srgbClr val="FC92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1" type="ftr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04438" y="519113"/>
            <a:ext cx="1925637" cy="6461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1" name="Google Shape;71;p16"/>
          <p:cNvSpPr/>
          <p:nvPr/>
        </p:nvSpPr>
        <p:spPr>
          <a:xfrm>
            <a:off x="0" y="358775"/>
            <a:ext cx="708025" cy="593725"/>
          </a:xfrm>
          <a:prstGeom prst="flowChartDelay">
            <a:avLst/>
          </a:prstGeom>
          <a:solidFill>
            <a:srgbClr val="5D9C4E"/>
          </a:solidFill>
          <a:ln cap="flat" cmpd="sng" w="12700">
            <a:solidFill>
              <a:srgbClr val="5D9C4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6"/>
          <p:cNvSpPr/>
          <p:nvPr/>
        </p:nvSpPr>
        <p:spPr>
          <a:xfrm>
            <a:off x="0" y="647700"/>
            <a:ext cx="708025" cy="636588"/>
          </a:xfrm>
          <a:prstGeom prst="flowChartDelay">
            <a:avLst/>
          </a:prstGeom>
          <a:solidFill>
            <a:srgbClr val="FC9236"/>
          </a:solidFill>
          <a:ln cap="flat" cmpd="sng" w="12700">
            <a:solidFill>
              <a:srgbClr val="FC92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6F6F6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14788" y="6238875"/>
            <a:ext cx="2909887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6213" y="6364288"/>
            <a:ext cx="1892300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2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635125"/>
            <a:ext cx="10515600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  <a:defRPr b="0" i="0" sz="2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Char char="•"/>
              <a:defRPr b="0" i="0" sz="24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1800"/>
              <a:buFont typeface="Calibri"/>
              <a:buChar char="•"/>
              <a:defRPr b="0" i="0" sz="1800" u="none" cap="none" strike="noStrike">
                <a:solidFill>
                  <a:srgbClr val="6F6F6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type="ctrTitle"/>
          </p:nvPr>
        </p:nvSpPr>
        <p:spPr>
          <a:xfrm>
            <a:off x="1524000" y="12747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SEGURIDAD Y PRIVACIDAD</a:t>
            </a:r>
            <a:endParaRPr/>
          </a:p>
        </p:txBody>
      </p:sp>
      <p:sp>
        <p:nvSpPr>
          <p:cNvPr id="82" name="Google Shape;82;p1"/>
          <p:cNvSpPr txBox="1"/>
          <p:nvPr>
            <p:ph idx="1" type="subTitle"/>
          </p:nvPr>
        </p:nvSpPr>
        <p:spPr>
          <a:xfrm>
            <a:off x="1524000" y="4124325"/>
            <a:ext cx="9144000" cy="871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2400"/>
              <a:buFont typeface="Calibri"/>
              <a:buNone/>
            </a:pPr>
            <a:r>
              <a:rPr lang="en-US"/>
              <a:t>Introducción</a:t>
            </a:r>
            <a:r>
              <a:rPr lang="en-US"/>
              <a:t> al tema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Objetivos del módulo</a:t>
            </a:r>
            <a:endParaRPr/>
          </a:p>
        </p:txBody>
      </p:sp>
      <p:sp>
        <p:nvSpPr>
          <p:cNvPr id="88" name="Google Shape;88;p2"/>
          <p:cNvSpPr txBox="1"/>
          <p:nvPr>
            <p:ph idx="1" type="body"/>
          </p:nvPr>
        </p:nvSpPr>
        <p:spPr>
          <a:xfrm>
            <a:off x="838200" y="1635125"/>
            <a:ext cx="10515599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debatir los temas de la seguridad y la privacidad en Internet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reconocer los peligros de internet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>
                <a:solidFill>
                  <a:srgbClr val="6F6F6F"/>
                </a:solidFill>
              </a:rPr>
              <a:t>saber cómo dichos peligros se pueden evitar o reducir</a:t>
            </a:r>
            <a:endParaRPr>
              <a:solidFill>
                <a:srgbClr val="6F6F6F"/>
              </a:solidFill>
            </a:endParaRPr>
          </a:p>
        </p:txBody>
      </p:sp>
      <p:sp>
        <p:nvSpPr>
          <p:cNvPr id="89" name="Google Shape;89;p2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/>
              <a:t>¿Qué vas a aprender?</a:t>
            </a:r>
            <a:endParaRPr/>
          </a:p>
        </p:txBody>
      </p:sp>
      <p:sp>
        <p:nvSpPr>
          <p:cNvPr id="95" name="Google Shape;95;p3"/>
          <p:cNvSpPr txBox="1"/>
          <p:nvPr>
            <p:ph idx="1" type="body"/>
          </p:nvPr>
        </p:nvSpPr>
        <p:spPr>
          <a:xfrm>
            <a:off x="698500" y="1635125"/>
            <a:ext cx="10985500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la diferencia entre seguridad y privacidad;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las herramientas técnicas disponibles para protegerse en Internet;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6F6F6F"/>
                </a:solidFill>
              </a:rPr>
              <a:t>      cómo buscar en internet de </a:t>
            </a:r>
            <a:r>
              <a:rPr lang="en-US"/>
              <a:t>manera</a:t>
            </a:r>
            <a:r>
              <a:rPr lang="en-US">
                <a:solidFill>
                  <a:srgbClr val="6F6F6F"/>
                </a:solidFill>
              </a:rPr>
              <a:t> segura</a:t>
            </a:r>
            <a:endParaRPr>
              <a:solidFill>
                <a:srgbClr val="6F6F6F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cómo reconocer y evitar los peligros en Internet;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cómo </a:t>
            </a:r>
            <a:r>
              <a:rPr lang="en-US">
                <a:solidFill>
                  <a:srgbClr val="6F6F6F"/>
                </a:solidFill>
              </a:rPr>
              <a:t>navegar por las redes sociales </a:t>
            </a:r>
            <a:r>
              <a:rPr lang="en-US"/>
              <a:t>con seguridad </a:t>
            </a:r>
            <a:r>
              <a:rPr lang="en-US">
                <a:solidFill>
                  <a:srgbClr val="6F6F6F"/>
                </a:solidFill>
              </a:rPr>
              <a:t>y proteger sus datos personales</a:t>
            </a:r>
            <a:endParaRPr>
              <a:solidFill>
                <a:srgbClr val="6F6F6F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cómo defenderse de los ataques personales y del ciberacoso.</a:t>
            </a:r>
            <a:endParaRPr/>
          </a:p>
        </p:txBody>
      </p:sp>
      <p:sp>
        <p:nvSpPr>
          <p:cNvPr id="96" name="Google Shape;96;p3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Entender</a:t>
            </a:r>
            <a:r>
              <a:rPr b="1" lang="en-US"/>
              <a:t> </a:t>
            </a:r>
            <a:r>
              <a:rPr lang="en-US"/>
              <a:t>el significado de </a:t>
            </a:r>
            <a:r>
              <a:rPr b="1" lang="en-US"/>
              <a:t>seguridad y  privacidad</a:t>
            </a:r>
            <a:endParaRPr/>
          </a:p>
        </p:txBody>
      </p:sp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495300" y="1635125"/>
            <a:ext cx="11506200" cy="45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la gente navega por internet diariamente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el número de usuarios</a:t>
            </a:r>
            <a:r>
              <a:rPr baseline="30000" lang="en-US"/>
              <a:t> [1] </a:t>
            </a:r>
            <a:r>
              <a:rPr lang="en-US"/>
              <a:t> de Internet en Europa durante el año 2018 fue de unos 727,6 millones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uso</a:t>
            </a:r>
            <a:r>
              <a:rPr baseline="30000" lang="en-US"/>
              <a:t>[1]</a:t>
            </a:r>
            <a:r>
              <a:rPr baseline="30000" lang="en-US"/>
              <a:t> </a:t>
            </a:r>
            <a:r>
              <a:rPr lang="en-US"/>
              <a:t>de internet para los miembros del proyecto respecto al porcentaje de la población:</a:t>
            </a:r>
            <a:br>
              <a:rPr lang="en-US"/>
            </a:br>
            <a:r>
              <a:rPr lang="en-US"/>
              <a:t>	Reino Unido 95%</a:t>
            </a:r>
            <a:br>
              <a:rPr lang="en-US"/>
            </a:br>
            <a:r>
              <a:rPr lang="en-US"/>
              <a:t>	Alemania 92%</a:t>
            </a:r>
            <a:br>
              <a:rPr lang="en-US"/>
            </a:br>
            <a:r>
              <a:rPr lang="en-US"/>
              <a:t>	España 86%</a:t>
            </a:r>
            <a:br>
              <a:rPr lang="en-US"/>
            </a:br>
            <a:r>
              <a:rPr lang="en-US"/>
              <a:t>	Lituania 80%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b="1" lang="en-US" sz="2500">
                <a:solidFill>
                  <a:srgbClr val="FF0000"/>
                </a:solidFill>
              </a:rPr>
              <a:t>Pero, ¿hasta qué punto los usuarios que se mueven por Internet lo hacen de manera segura?</a:t>
            </a:r>
            <a:endParaRPr sz="2500"/>
          </a:p>
        </p:txBody>
      </p:sp>
      <p:sp>
        <p:nvSpPr>
          <p:cNvPr id="103" name="Google Shape;103;p4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4" name="Google Shape;104;p4"/>
          <p:cNvSpPr txBox="1"/>
          <p:nvPr/>
        </p:nvSpPr>
        <p:spPr>
          <a:xfrm>
            <a:off x="1727200" y="6122472"/>
            <a:ext cx="32258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baseline="3000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[1]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Estadísticas del mundo de Internet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Diferencia entre privacidad y seguridad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901700" y="1635125"/>
            <a:ext cx="10947400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La privacidad es la capacidad de proteger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 sz="2800"/>
              <a:t>información sensible,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 sz="2800"/>
              <a:t>información personal identificable.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None/>
            </a:pPr>
            <a:r>
              <a:rPr lang="en-US"/>
              <a:t>	SEGURIDAD                            PRIVACIDAD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C9236"/>
              </a:buClr>
              <a:buSzPts val="2800"/>
              <a:buFont typeface="Calibri"/>
              <a:buNone/>
            </a:pPr>
            <a:r>
              <a:rPr lang="en-US">
                <a:solidFill>
                  <a:srgbClr val="FC9236"/>
                </a:solidFill>
              </a:rPr>
              <a:t>	🡪 </a:t>
            </a:r>
            <a:r>
              <a:rPr lang="en-US"/>
              <a:t>Leer las declaraciones de privacidad antes de compartir información personal </a:t>
            </a:r>
            <a:br>
              <a:rPr lang="en-US"/>
            </a:br>
            <a:br>
              <a:rPr lang="en-US"/>
            </a:br>
            <a:r>
              <a:rPr lang="en-US"/>
              <a:t>	🡪 Medidas de seguridad contra virus, malware y phishing</a:t>
            </a:r>
            <a:endParaRPr/>
          </a:p>
        </p:txBody>
      </p:sp>
      <p:sp>
        <p:nvSpPr>
          <p:cNvPr id="111" name="Google Shape;111;p5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3263875" y="3581394"/>
            <a:ext cx="2006700" cy="419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C9236"/>
          </a:solidFill>
          <a:ln cap="flat" cmpd="sng" w="12700">
            <a:solidFill>
              <a:srgbClr val="FC923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Compartir información</a:t>
            </a:r>
            <a:endParaRPr/>
          </a:p>
        </p:txBody>
      </p:sp>
      <p:sp>
        <p:nvSpPr>
          <p:cNvPr id="118" name="Google Shape;118;p6"/>
          <p:cNvSpPr txBox="1"/>
          <p:nvPr>
            <p:ph idx="1" type="body"/>
          </p:nvPr>
        </p:nvSpPr>
        <p:spPr>
          <a:xfrm>
            <a:off x="1620252" y="1635125"/>
            <a:ext cx="9733547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en redes sociales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datos del teléfono móvil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tarjetas de fidelización para comercio minorista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tarjetas de crédito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iWallets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servicios de transporte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...</a:t>
            </a:r>
            <a:endParaRPr/>
          </a:p>
        </p:txBody>
      </p:sp>
      <p:sp>
        <p:nvSpPr>
          <p:cNvPr id="119" name="Google Shape;119;p6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Proteger la información personal</a:t>
            </a:r>
            <a:endParaRPr/>
          </a:p>
        </p:txBody>
      </p:sp>
      <p:sp>
        <p:nvSpPr>
          <p:cNvPr id="125" name="Google Shape;125;p7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6" name="Google Shape;126;p7"/>
          <p:cNvSpPr/>
          <p:nvPr/>
        </p:nvSpPr>
        <p:spPr>
          <a:xfrm>
            <a:off x="1677973" y="2895640"/>
            <a:ext cx="860299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Internet nunca olvida.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Proteger la información personal</a:t>
            </a:r>
            <a:endParaRPr/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838200" y="1635125"/>
            <a:ext cx="10515599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3600"/>
              <a:buFont typeface="Calibri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3600"/>
              <a:buFont typeface="Calibri"/>
              <a:buNone/>
            </a:pPr>
            <a:r>
              <a:rPr lang="en-US" sz="3600"/>
              <a:t>Todos los usuarios pueden ser víctimas de la delincuencia en Internet.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 excepción.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3600"/>
              <a:buFont typeface="Calibri"/>
              <a:buNone/>
            </a:pPr>
            <a:r>
              <a:rPr lang="en-US" sz="3600"/>
              <a:t>Se pueden tomar medidas fácilmente </a:t>
            </a:r>
            <a:endParaRPr/>
          </a:p>
        </p:txBody>
      </p:sp>
      <p:sp>
        <p:nvSpPr>
          <p:cNvPr id="133" name="Google Shape;133;p8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838200" y="179388"/>
            <a:ext cx="9123363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Medidas de seguridad y opciones de protección</a:t>
            </a:r>
            <a:endParaRPr/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1143000" y="1635125"/>
            <a:ext cx="10210799" cy="454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¿Cuáles son las posibilidades técnicas?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¿Cómo navegar por Internet de forma segura?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¿Cómo puedo proteger mis datos personales?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¿Cómo me puedo </a:t>
            </a:r>
            <a:r>
              <a:rPr lang="en-US"/>
              <a:t>proteger</a:t>
            </a:r>
            <a:r>
              <a:rPr lang="en-US"/>
              <a:t> en las </a:t>
            </a:r>
            <a:r>
              <a:rPr lang="en-US">
                <a:solidFill>
                  <a:srgbClr val="6F6F6F"/>
                </a:solidFill>
              </a:rPr>
              <a:t>redes sociales</a:t>
            </a:r>
            <a:r>
              <a:rPr lang="en-US"/>
              <a:t>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¿Cómo afrontar los ataques personales y el ciberacoso?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Char char="•"/>
            </a:pPr>
            <a:r>
              <a:rPr lang="en-US"/>
              <a:t>¿Cómo puedo reconocer los peligros y evitarlos?</a:t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6F6F"/>
              </a:buClr>
              <a:buSzPts val="2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0" name="Google Shape;140;p9"/>
          <p:cNvSpPr txBox="1"/>
          <p:nvPr>
            <p:ph idx="12" type="sldNum"/>
          </p:nvPr>
        </p:nvSpPr>
        <p:spPr>
          <a:xfrm>
            <a:off x="22225" y="773113"/>
            <a:ext cx="5651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